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7"/>
  </p:notesMasterIdLst>
  <p:handoutMasterIdLst>
    <p:handoutMasterId r:id="rId98"/>
  </p:handoutMasterIdLst>
  <p:sldIdLst>
    <p:sldId id="354" r:id="rId2"/>
    <p:sldId id="576" r:id="rId3"/>
    <p:sldId id="322" r:id="rId4"/>
    <p:sldId id="578" r:id="rId5"/>
    <p:sldId id="579" r:id="rId6"/>
    <p:sldId id="580" r:id="rId7"/>
    <p:sldId id="581" r:id="rId8"/>
    <p:sldId id="582" r:id="rId9"/>
    <p:sldId id="583" r:id="rId10"/>
    <p:sldId id="584" r:id="rId11"/>
    <p:sldId id="585" r:id="rId12"/>
    <p:sldId id="526" r:id="rId13"/>
    <p:sldId id="586" r:id="rId14"/>
    <p:sldId id="587" r:id="rId15"/>
    <p:sldId id="588" r:id="rId16"/>
    <p:sldId id="589" r:id="rId17"/>
    <p:sldId id="590" r:id="rId18"/>
    <p:sldId id="591" r:id="rId19"/>
    <p:sldId id="592" r:id="rId20"/>
    <p:sldId id="593" r:id="rId21"/>
    <p:sldId id="594" r:id="rId22"/>
    <p:sldId id="595" r:id="rId23"/>
    <p:sldId id="596" r:id="rId24"/>
    <p:sldId id="597" r:id="rId25"/>
    <p:sldId id="367" r:id="rId26"/>
    <p:sldId id="598" r:id="rId27"/>
    <p:sldId id="599" r:id="rId28"/>
    <p:sldId id="600" r:id="rId29"/>
    <p:sldId id="601" r:id="rId30"/>
    <p:sldId id="602" r:id="rId31"/>
    <p:sldId id="371" r:id="rId32"/>
    <p:sldId id="603" r:id="rId33"/>
    <p:sldId id="604" r:id="rId34"/>
    <p:sldId id="372" r:id="rId35"/>
    <p:sldId id="606" r:id="rId36"/>
    <p:sldId id="607" r:id="rId37"/>
    <p:sldId id="608" r:id="rId38"/>
    <p:sldId id="609" r:id="rId39"/>
    <p:sldId id="610" r:id="rId40"/>
    <p:sldId id="376" r:id="rId41"/>
    <p:sldId id="612" r:id="rId42"/>
    <p:sldId id="613" r:id="rId43"/>
    <p:sldId id="614" r:id="rId44"/>
    <p:sldId id="615" r:id="rId45"/>
    <p:sldId id="616" r:id="rId46"/>
    <p:sldId id="618" r:id="rId47"/>
    <p:sldId id="617" r:id="rId48"/>
    <p:sldId id="619" r:id="rId49"/>
    <p:sldId id="620" r:id="rId50"/>
    <p:sldId id="621" r:id="rId51"/>
    <p:sldId id="622" r:id="rId52"/>
    <p:sldId id="623" r:id="rId53"/>
    <p:sldId id="658" r:id="rId54"/>
    <p:sldId id="657" r:id="rId55"/>
    <p:sldId id="460" r:id="rId56"/>
    <p:sldId id="624" r:id="rId57"/>
    <p:sldId id="541" r:id="rId58"/>
    <p:sldId id="625" r:id="rId59"/>
    <p:sldId id="626" r:id="rId60"/>
    <p:sldId id="627" r:id="rId61"/>
    <p:sldId id="628" r:id="rId62"/>
    <p:sldId id="629" r:id="rId63"/>
    <p:sldId id="542" r:id="rId64"/>
    <p:sldId id="630" r:id="rId65"/>
    <p:sldId id="548" r:id="rId66"/>
    <p:sldId id="631" r:id="rId67"/>
    <p:sldId id="632" r:id="rId68"/>
    <p:sldId id="633" r:id="rId69"/>
    <p:sldId id="634" r:id="rId70"/>
    <p:sldId id="659" r:id="rId71"/>
    <p:sldId id="635" r:id="rId72"/>
    <p:sldId id="555" r:id="rId73"/>
    <p:sldId id="636" r:id="rId74"/>
    <p:sldId id="637" r:id="rId75"/>
    <p:sldId id="638" r:id="rId76"/>
    <p:sldId id="639" r:id="rId77"/>
    <p:sldId id="660" r:id="rId78"/>
    <p:sldId id="469" r:id="rId79"/>
    <p:sldId id="661" r:id="rId80"/>
    <p:sldId id="640" r:id="rId81"/>
    <p:sldId id="641" r:id="rId82"/>
    <p:sldId id="642" r:id="rId83"/>
    <p:sldId id="643" r:id="rId84"/>
    <p:sldId id="644" r:id="rId85"/>
    <p:sldId id="645" r:id="rId86"/>
    <p:sldId id="646" r:id="rId87"/>
    <p:sldId id="647" r:id="rId88"/>
    <p:sldId id="648" r:id="rId89"/>
    <p:sldId id="649" r:id="rId90"/>
    <p:sldId id="651" r:id="rId91"/>
    <p:sldId id="652" r:id="rId92"/>
    <p:sldId id="653" r:id="rId93"/>
    <p:sldId id="654" r:id="rId94"/>
    <p:sldId id="655" r:id="rId95"/>
    <p:sldId id="662" r:id="rId9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75">
          <p15:clr>
            <a:srgbClr val="A4A3A4"/>
          </p15:clr>
        </p15:guide>
        <p15:guide id="2" pos="5182">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A36"/>
    <a:srgbClr val="FF00FF"/>
    <a:srgbClr val="FCB00F"/>
    <a:srgbClr val="E7E7E7"/>
    <a:srgbClr val="14171B"/>
    <a:srgbClr val="484F58"/>
    <a:srgbClr val="1A92A2"/>
    <a:srgbClr val="FFCC00"/>
    <a:srgbClr val="FFCC66"/>
    <a:srgbClr val="5ECC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67" autoAdjust="0"/>
    <p:restoredTop sz="93895" autoAdjust="0"/>
  </p:normalViewPr>
  <p:slideViewPr>
    <p:cSldViewPr snapToGrid="0">
      <p:cViewPr varScale="1">
        <p:scale>
          <a:sx n="152" d="100"/>
          <a:sy n="152" d="100"/>
        </p:scale>
        <p:origin x="714" y="150"/>
      </p:cViewPr>
      <p:guideLst>
        <p:guide orient="horz" pos="1075"/>
        <p:guide pos="5182"/>
      </p:guideLst>
    </p:cSldViewPr>
  </p:slideViewPr>
  <p:notesTextViewPr>
    <p:cViewPr>
      <p:scale>
        <a:sx n="66" d="100"/>
        <a:sy n="66" d="100"/>
      </p:scale>
      <p:origin x="0" y="0"/>
    </p:cViewPr>
  </p:notesTextViewPr>
  <p:sorterViewPr>
    <p:cViewPr>
      <p:scale>
        <a:sx n="139" d="100"/>
        <a:sy n="139" d="100"/>
      </p:scale>
      <p:origin x="0" y="0"/>
    </p:cViewPr>
  </p:sorterViewPr>
  <p:notesViewPr>
    <p:cSldViewPr snapToGrid="0">
      <p:cViewPr varScale="1">
        <p:scale>
          <a:sx n="56" d="100"/>
          <a:sy n="56" d="100"/>
        </p:scale>
        <p:origin x="2856" y="7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handoutMaster" Target="handoutMasters/handoutMaster1.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D2B7A5-5F45-4DA9-B703-C3D9FEDB96E4}" type="datetimeFigureOut">
              <a:rPr lang="zh-CN" altLang="en-US" smtClean="0"/>
              <a:t>2022/11/14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0AAADD8-09B1-4552-9365-0360B1A73221}"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D3007C-0BBF-4CAD-B02F-7664B804665F}" type="datetimeFigureOut">
              <a:rPr lang="zh-CN" altLang="en-US" smtClean="0"/>
              <a:t>2022/11/14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27DC7C-EA85-41EA-BE8E-3BC04B9579C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10</a:t>
            </a:fld>
            <a:endParaRPr lang="zh-CN" altLang="en-US"/>
          </a:p>
        </p:txBody>
      </p:sp>
    </p:spTree>
    <p:extLst>
      <p:ext uri="{BB962C8B-B14F-4D97-AF65-F5344CB8AC3E}">
        <p14:creationId xmlns:p14="http://schemas.microsoft.com/office/powerpoint/2010/main" val="4192943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11</a:t>
            </a:fld>
            <a:endParaRPr lang="zh-CN" altLang="en-US"/>
          </a:p>
        </p:txBody>
      </p:sp>
    </p:spTree>
    <p:extLst>
      <p:ext uri="{BB962C8B-B14F-4D97-AF65-F5344CB8AC3E}">
        <p14:creationId xmlns:p14="http://schemas.microsoft.com/office/powerpoint/2010/main" val="25606806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12</a:t>
            </a:fld>
            <a:endParaRPr lang="zh-CN" altLang="en-US"/>
          </a:p>
        </p:txBody>
      </p:sp>
    </p:spTree>
    <p:extLst>
      <p:ext uri="{BB962C8B-B14F-4D97-AF65-F5344CB8AC3E}">
        <p14:creationId xmlns:p14="http://schemas.microsoft.com/office/powerpoint/2010/main" val="32729372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13</a:t>
            </a:fld>
            <a:endParaRPr lang="zh-CN" altLang="en-US"/>
          </a:p>
        </p:txBody>
      </p:sp>
    </p:spTree>
    <p:extLst>
      <p:ext uri="{BB962C8B-B14F-4D97-AF65-F5344CB8AC3E}">
        <p14:creationId xmlns:p14="http://schemas.microsoft.com/office/powerpoint/2010/main" val="4849523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14</a:t>
            </a:fld>
            <a:endParaRPr lang="zh-CN" altLang="en-US"/>
          </a:p>
        </p:txBody>
      </p:sp>
    </p:spTree>
    <p:extLst>
      <p:ext uri="{BB962C8B-B14F-4D97-AF65-F5344CB8AC3E}">
        <p14:creationId xmlns:p14="http://schemas.microsoft.com/office/powerpoint/2010/main" val="35552015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15</a:t>
            </a:fld>
            <a:endParaRPr lang="zh-CN" altLang="en-US"/>
          </a:p>
        </p:txBody>
      </p:sp>
    </p:spTree>
    <p:extLst>
      <p:ext uri="{BB962C8B-B14F-4D97-AF65-F5344CB8AC3E}">
        <p14:creationId xmlns:p14="http://schemas.microsoft.com/office/powerpoint/2010/main" val="26245342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16</a:t>
            </a:fld>
            <a:endParaRPr lang="zh-CN" altLang="en-US"/>
          </a:p>
        </p:txBody>
      </p:sp>
    </p:spTree>
    <p:extLst>
      <p:ext uri="{BB962C8B-B14F-4D97-AF65-F5344CB8AC3E}">
        <p14:creationId xmlns:p14="http://schemas.microsoft.com/office/powerpoint/2010/main" val="23073733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17</a:t>
            </a:fld>
            <a:endParaRPr lang="zh-CN" altLang="en-US"/>
          </a:p>
        </p:txBody>
      </p:sp>
    </p:spTree>
    <p:extLst>
      <p:ext uri="{BB962C8B-B14F-4D97-AF65-F5344CB8AC3E}">
        <p14:creationId xmlns:p14="http://schemas.microsoft.com/office/powerpoint/2010/main" val="34667685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18</a:t>
            </a:fld>
            <a:endParaRPr lang="zh-CN" altLang="en-US"/>
          </a:p>
        </p:txBody>
      </p:sp>
    </p:spTree>
    <p:extLst>
      <p:ext uri="{BB962C8B-B14F-4D97-AF65-F5344CB8AC3E}">
        <p14:creationId xmlns:p14="http://schemas.microsoft.com/office/powerpoint/2010/main" val="19316914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19</a:t>
            </a:fld>
            <a:endParaRPr lang="zh-CN" altLang="en-US"/>
          </a:p>
        </p:txBody>
      </p:sp>
    </p:spTree>
    <p:extLst>
      <p:ext uri="{BB962C8B-B14F-4D97-AF65-F5344CB8AC3E}">
        <p14:creationId xmlns:p14="http://schemas.microsoft.com/office/powerpoint/2010/main" val="2240531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2</a:t>
            </a:fld>
            <a:endParaRPr lang="zh-CN" altLang="en-US"/>
          </a:p>
        </p:txBody>
      </p:sp>
    </p:spTree>
    <p:extLst>
      <p:ext uri="{BB962C8B-B14F-4D97-AF65-F5344CB8AC3E}">
        <p14:creationId xmlns:p14="http://schemas.microsoft.com/office/powerpoint/2010/main" val="16568234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20</a:t>
            </a:fld>
            <a:endParaRPr lang="zh-CN" altLang="en-US"/>
          </a:p>
        </p:txBody>
      </p:sp>
    </p:spTree>
    <p:extLst>
      <p:ext uri="{BB962C8B-B14F-4D97-AF65-F5344CB8AC3E}">
        <p14:creationId xmlns:p14="http://schemas.microsoft.com/office/powerpoint/2010/main" val="9843741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21</a:t>
            </a:fld>
            <a:endParaRPr lang="zh-CN" altLang="en-US"/>
          </a:p>
        </p:txBody>
      </p:sp>
    </p:spTree>
    <p:extLst>
      <p:ext uri="{BB962C8B-B14F-4D97-AF65-F5344CB8AC3E}">
        <p14:creationId xmlns:p14="http://schemas.microsoft.com/office/powerpoint/2010/main" val="14536752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22</a:t>
            </a:fld>
            <a:endParaRPr lang="zh-CN" altLang="en-US"/>
          </a:p>
        </p:txBody>
      </p:sp>
    </p:spTree>
    <p:extLst>
      <p:ext uri="{BB962C8B-B14F-4D97-AF65-F5344CB8AC3E}">
        <p14:creationId xmlns:p14="http://schemas.microsoft.com/office/powerpoint/2010/main" val="31805946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23</a:t>
            </a:fld>
            <a:endParaRPr lang="zh-CN" altLang="en-US"/>
          </a:p>
        </p:txBody>
      </p:sp>
    </p:spTree>
    <p:extLst>
      <p:ext uri="{BB962C8B-B14F-4D97-AF65-F5344CB8AC3E}">
        <p14:creationId xmlns:p14="http://schemas.microsoft.com/office/powerpoint/2010/main" val="22571347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24</a:t>
            </a:fld>
            <a:endParaRPr lang="zh-CN" altLang="en-US"/>
          </a:p>
        </p:txBody>
      </p:sp>
    </p:spTree>
    <p:extLst>
      <p:ext uri="{BB962C8B-B14F-4D97-AF65-F5344CB8AC3E}">
        <p14:creationId xmlns:p14="http://schemas.microsoft.com/office/powerpoint/2010/main" val="20168235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25</a:t>
            </a:fld>
            <a:endParaRPr lang="zh-CN" altLang="en-US"/>
          </a:p>
        </p:txBody>
      </p:sp>
    </p:spTree>
    <p:extLst>
      <p:ext uri="{BB962C8B-B14F-4D97-AF65-F5344CB8AC3E}">
        <p14:creationId xmlns:p14="http://schemas.microsoft.com/office/powerpoint/2010/main" val="8057131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26</a:t>
            </a:fld>
            <a:endParaRPr lang="zh-CN" altLang="en-US"/>
          </a:p>
        </p:txBody>
      </p:sp>
    </p:spTree>
    <p:extLst>
      <p:ext uri="{BB962C8B-B14F-4D97-AF65-F5344CB8AC3E}">
        <p14:creationId xmlns:p14="http://schemas.microsoft.com/office/powerpoint/2010/main" val="34362535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27</a:t>
            </a:fld>
            <a:endParaRPr lang="zh-CN" altLang="en-US"/>
          </a:p>
        </p:txBody>
      </p:sp>
    </p:spTree>
    <p:extLst>
      <p:ext uri="{BB962C8B-B14F-4D97-AF65-F5344CB8AC3E}">
        <p14:creationId xmlns:p14="http://schemas.microsoft.com/office/powerpoint/2010/main" val="631026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28</a:t>
            </a:fld>
            <a:endParaRPr lang="zh-CN" altLang="en-US"/>
          </a:p>
        </p:txBody>
      </p:sp>
    </p:spTree>
    <p:extLst>
      <p:ext uri="{BB962C8B-B14F-4D97-AF65-F5344CB8AC3E}">
        <p14:creationId xmlns:p14="http://schemas.microsoft.com/office/powerpoint/2010/main" val="36967355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29</a:t>
            </a:fld>
            <a:endParaRPr lang="zh-CN" altLang="en-US"/>
          </a:p>
        </p:txBody>
      </p:sp>
    </p:spTree>
    <p:extLst>
      <p:ext uri="{BB962C8B-B14F-4D97-AF65-F5344CB8AC3E}">
        <p14:creationId xmlns:p14="http://schemas.microsoft.com/office/powerpoint/2010/main" val="3016371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30</a:t>
            </a:fld>
            <a:endParaRPr lang="zh-CN" altLang="en-US"/>
          </a:p>
        </p:txBody>
      </p:sp>
    </p:spTree>
    <p:extLst>
      <p:ext uri="{BB962C8B-B14F-4D97-AF65-F5344CB8AC3E}">
        <p14:creationId xmlns:p14="http://schemas.microsoft.com/office/powerpoint/2010/main" val="9956732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31</a:t>
            </a:fld>
            <a:endParaRPr lang="zh-CN" altLang="en-US"/>
          </a:p>
        </p:txBody>
      </p:sp>
    </p:spTree>
    <p:extLst>
      <p:ext uri="{BB962C8B-B14F-4D97-AF65-F5344CB8AC3E}">
        <p14:creationId xmlns:p14="http://schemas.microsoft.com/office/powerpoint/2010/main" val="10019990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32</a:t>
            </a:fld>
            <a:endParaRPr lang="zh-CN" altLang="en-US"/>
          </a:p>
        </p:txBody>
      </p:sp>
    </p:spTree>
    <p:extLst>
      <p:ext uri="{BB962C8B-B14F-4D97-AF65-F5344CB8AC3E}">
        <p14:creationId xmlns:p14="http://schemas.microsoft.com/office/powerpoint/2010/main" val="2542732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33</a:t>
            </a:fld>
            <a:endParaRPr lang="zh-CN" altLang="en-US"/>
          </a:p>
        </p:txBody>
      </p:sp>
    </p:spTree>
    <p:extLst>
      <p:ext uri="{BB962C8B-B14F-4D97-AF65-F5344CB8AC3E}">
        <p14:creationId xmlns:p14="http://schemas.microsoft.com/office/powerpoint/2010/main" val="41839795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34</a:t>
            </a:fld>
            <a:endParaRPr lang="zh-CN" altLang="en-US"/>
          </a:p>
        </p:txBody>
      </p:sp>
    </p:spTree>
    <p:extLst>
      <p:ext uri="{BB962C8B-B14F-4D97-AF65-F5344CB8AC3E}">
        <p14:creationId xmlns:p14="http://schemas.microsoft.com/office/powerpoint/2010/main" val="27992672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35</a:t>
            </a:fld>
            <a:endParaRPr lang="zh-CN" altLang="en-US"/>
          </a:p>
        </p:txBody>
      </p:sp>
    </p:spTree>
    <p:extLst>
      <p:ext uri="{BB962C8B-B14F-4D97-AF65-F5344CB8AC3E}">
        <p14:creationId xmlns:p14="http://schemas.microsoft.com/office/powerpoint/2010/main" val="51135658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36</a:t>
            </a:fld>
            <a:endParaRPr lang="zh-CN" altLang="en-US"/>
          </a:p>
        </p:txBody>
      </p:sp>
    </p:spTree>
    <p:extLst>
      <p:ext uri="{BB962C8B-B14F-4D97-AF65-F5344CB8AC3E}">
        <p14:creationId xmlns:p14="http://schemas.microsoft.com/office/powerpoint/2010/main" val="30960209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37</a:t>
            </a:fld>
            <a:endParaRPr lang="zh-CN" altLang="en-US"/>
          </a:p>
        </p:txBody>
      </p:sp>
    </p:spTree>
    <p:extLst>
      <p:ext uri="{BB962C8B-B14F-4D97-AF65-F5344CB8AC3E}">
        <p14:creationId xmlns:p14="http://schemas.microsoft.com/office/powerpoint/2010/main" val="4008575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38</a:t>
            </a:fld>
            <a:endParaRPr lang="zh-CN" altLang="en-US"/>
          </a:p>
        </p:txBody>
      </p:sp>
    </p:spTree>
    <p:extLst>
      <p:ext uri="{BB962C8B-B14F-4D97-AF65-F5344CB8AC3E}">
        <p14:creationId xmlns:p14="http://schemas.microsoft.com/office/powerpoint/2010/main" val="11932502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39</a:t>
            </a:fld>
            <a:endParaRPr lang="zh-CN" altLang="en-US"/>
          </a:p>
        </p:txBody>
      </p:sp>
    </p:spTree>
    <p:extLst>
      <p:ext uri="{BB962C8B-B14F-4D97-AF65-F5344CB8AC3E}">
        <p14:creationId xmlns:p14="http://schemas.microsoft.com/office/powerpoint/2010/main" val="2634435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4</a:t>
            </a:fld>
            <a:endParaRPr lang="zh-CN" altLang="en-US"/>
          </a:p>
        </p:txBody>
      </p:sp>
    </p:spTree>
    <p:extLst>
      <p:ext uri="{BB962C8B-B14F-4D97-AF65-F5344CB8AC3E}">
        <p14:creationId xmlns:p14="http://schemas.microsoft.com/office/powerpoint/2010/main" val="39610965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40</a:t>
            </a:fld>
            <a:endParaRPr lang="zh-CN" altLang="en-US"/>
          </a:p>
        </p:txBody>
      </p:sp>
    </p:spTree>
    <p:extLst>
      <p:ext uri="{BB962C8B-B14F-4D97-AF65-F5344CB8AC3E}">
        <p14:creationId xmlns:p14="http://schemas.microsoft.com/office/powerpoint/2010/main" val="319986211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41</a:t>
            </a:fld>
            <a:endParaRPr lang="zh-CN" altLang="en-US"/>
          </a:p>
        </p:txBody>
      </p:sp>
    </p:spTree>
    <p:extLst>
      <p:ext uri="{BB962C8B-B14F-4D97-AF65-F5344CB8AC3E}">
        <p14:creationId xmlns:p14="http://schemas.microsoft.com/office/powerpoint/2010/main" val="40870867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42</a:t>
            </a:fld>
            <a:endParaRPr lang="zh-CN" altLang="en-US"/>
          </a:p>
        </p:txBody>
      </p:sp>
    </p:spTree>
    <p:extLst>
      <p:ext uri="{BB962C8B-B14F-4D97-AF65-F5344CB8AC3E}">
        <p14:creationId xmlns:p14="http://schemas.microsoft.com/office/powerpoint/2010/main" val="42317648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43</a:t>
            </a:fld>
            <a:endParaRPr lang="zh-CN" altLang="en-US"/>
          </a:p>
        </p:txBody>
      </p:sp>
    </p:spTree>
    <p:extLst>
      <p:ext uri="{BB962C8B-B14F-4D97-AF65-F5344CB8AC3E}">
        <p14:creationId xmlns:p14="http://schemas.microsoft.com/office/powerpoint/2010/main" val="10609122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44</a:t>
            </a:fld>
            <a:endParaRPr lang="zh-CN" altLang="en-US"/>
          </a:p>
        </p:txBody>
      </p:sp>
    </p:spTree>
    <p:extLst>
      <p:ext uri="{BB962C8B-B14F-4D97-AF65-F5344CB8AC3E}">
        <p14:creationId xmlns:p14="http://schemas.microsoft.com/office/powerpoint/2010/main" val="9624372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45</a:t>
            </a:fld>
            <a:endParaRPr lang="zh-CN" altLang="en-US"/>
          </a:p>
        </p:txBody>
      </p:sp>
    </p:spTree>
    <p:extLst>
      <p:ext uri="{BB962C8B-B14F-4D97-AF65-F5344CB8AC3E}">
        <p14:creationId xmlns:p14="http://schemas.microsoft.com/office/powerpoint/2010/main" val="10768635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46</a:t>
            </a:fld>
            <a:endParaRPr lang="zh-CN" altLang="en-US"/>
          </a:p>
        </p:txBody>
      </p:sp>
    </p:spTree>
    <p:extLst>
      <p:ext uri="{BB962C8B-B14F-4D97-AF65-F5344CB8AC3E}">
        <p14:creationId xmlns:p14="http://schemas.microsoft.com/office/powerpoint/2010/main" val="54218296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47</a:t>
            </a:fld>
            <a:endParaRPr lang="zh-CN" altLang="en-US"/>
          </a:p>
        </p:txBody>
      </p:sp>
    </p:spTree>
    <p:extLst>
      <p:ext uri="{BB962C8B-B14F-4D97-AF65-F5344CB8AC3E}">
        <p14:creationId xmlns:p14="http://schemas.microsoft.com/office/powerpoint/2010/main" val="9436784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48</a:t>
            </a:fld>
            <a:endParaRPr lang="zh-CN" altLang="en-US"/>
          </a:p>
        </p:txBody>
      </p:sp>
    </p:spTree>
    <p:extLst>
      <p:ext uri="{BB962C8B-B14F-4D97-AF65-F5344CB8AC3E}">
        <p14:creationId xmlns:p14="http://schemas.microsoft.com/office/powerpoint/2010/main" val="390868014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49</a:t>
            </a:fld>
            <a:endParaRPr lang="zh-CN" altLang="en-US"/>
          </a:p>
        </p:txBody>
      </p:sp>
    </p:spTree>
    <p:extLst>
      <p:ext uri="{BB962C8B-B14F-4D97-AF65-F5344CB8AC3E}">
        <p14:creationId xmlns:p14="http://schemas.microsoft.com/office/powerpoint/2010/main" val="1316719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5</a:t>
            </a:fld>
            <a:endParaRPr lang="zh-CN" altLang="en-US"/>
          </a:p>
        </p:txBody>
      </p:sp>
    </p:spTree>
    <p:extLst>
      <p:ext uri="{BB962C8B-B14F-4D97-AF65-F5344CB8AC3E}">
        <p14:creationId xmlns:p14="http://schemas.microsoft.com/office/powerpoint/2010/main" val="10505209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50</a:t>
            </a:fld>
            <a:endParaRPr lang="zh-CN" altLang="en-US"/>
          </a:p>
        </p:txBody>
      </p:sp>
    </p:spTree>
    <p:extLst>
      <p:ext uri="{BB962C8B-B14F-4D97-AF65-F5344CB8AC3E}">
        <p14:creationId xmlns:p14="http://schemas.microsoft.com/office/powerpoint/2010/main" val="131448083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51</a:t>
            </a:fld>
            <a:endParaRPr lang="zh-CN" altLang="en-US"/>
          </a:p>
        </p:txBody>
      </p:sp>
    </p:spTree>
    <p:extLst>
      <p:ext uri="{BB962C8B-B14F-4D97-AF65-F5344CB8AC3E}">
        <p14:creationId xmlns:p14="http://schemas.microsoft.com/office/powerpoint/2010/main" val="303047902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52</a:t>
            </a:fld>
            <a:endParaRPr lang="zh-CN" altLang="en-US"/>
          </a:p>
        </p:txBody>
      </p:sp>
    </p:spTree>
    <p:extLst>
      <p:ext uri="{BB962C8B-B14F-4D97-AF65-F5344CB8AC3E}">
        <p14:creationId xmlns:p14="http://schemas.microsoft.com/office/powerpoint/2010/main" val="300092757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53</a:t>
            </a:fld>
            <a:endParaRPr lang="zh-CN" altLang="en-US"/>
          </a:p>
        </p:txBody>
      </p:sp>
    </p:spTree>
    <p:extLst>
      <p:ext uri="{BB962C8B-B14F-4D97-AF65-F5344CB8AC3E}">
        <p14:creationId xmlns:p14="http://schemas.microsoft.com/office/powerpoint/2010/main" val="59300383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54</a:t>
            </a:fld>
            <a:endParaRPr lang="zh-CN" altLang="en-US"/>
          </a:p>
        </p:txBody>
      </p:sp>
    </p:spTree>
    <p:extLst>
      <p:ext uri="{BB962C8B-B14F-4D97-AF65-F5344CB8AC3E}">
        <p14:creationId xmlns:p14="http://schemas.microsoft.com/office/powerpoint/2010/main" val="274395263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55</a:t>
            </a:fld>
            <a:endParaRPr lang="zh-CN" altLang="en-US"/>
          </a:p>
        </p:txBody>
      </p:sp>
    </p:spTree>
    <p:extLst>
      <p:ext uri="{BB962C8B-B14F-4D97-AF65-F5344CB8AC3E}">
        <p14:creationId xmlns:p14="http://schemas.microsoft.com/office/powerpoint/2010/main" val="104659204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56</a:t>
            </a:fld>
            <a:endParaRPr lang="zh-CN" altLang="en-US"/>
          </a:p>
        </p:txBody>
      </p:sp>
    </p:spTree>
    <p:extLst>
      <p:ext uri="{BB962C8B-B14F-4D97-AF65-F5344CB8AC3E}">
        <p14:creationId xmlns:p14="http://schemas.microsoft.com/office/powerpoint/2010/main" val="229248796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57</a:t>
            </a:fld>
            <a:endParaRPr lang="zh-CN" altLang="en-US"/>
          </a:p>
        </p:txBody>
      </p:sp>
    </p:spTree>
    <p:extLst>
      <p:ext uri="{BB962C8B-B14F-4D97-AF65-F5344CB8AC3E}">
        <p14:creationId xmlns:p14="http://schemas.microsoft.com/office/powerpoint/2010/main" val="407977573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58</a:t>
            </a:fld>
            <a:endParaRPr lang="zh-CN" altLang="en-US"/>
          </a:p>
        </p:txBody>
      </p:sp>
    </p:spTree>
    <p:extLst>
      <p:ext uri="{BB962C8B-B14F-4D97-AF65-F5344CB8AC3E}">
        <p14:creationId xmlns:p14="http://schemas.microsoft.com/office/powerpoint/2010/main" val="101295656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59</a:t>
            </a:fld>
            <a:endParaRPr lang="zh-CN" altLang="en-US"/>
          </a:p>
        </p:txBody>
      </p:sp>
    </p:spTree>
    <p:extLst>
      <p:ext uri="{BB962C8B-B14F-4D97-AF65-F5344CB8AC3E}">
        <p14:creationId xmlns:p14="http://schemas.microsoft.com/office/powerpoint/2010/main" val="2137297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6</a:t>
            </a:fld>
            <a:endParaRPr lang="zh-CN" altLang="en-US"/>
          </a:p>
        </p:txBody>
      </p:sp>
    </p:spTree>
    <p:extLst>
      <p:ext uri="{BB962C8B-B14F-4D97-AF65-F5344CB8AC3E}">
        <p14:creationId xmlns:p14="http://schemas.microsoft.com/office/powerpoint/2010/main" val="24617067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60</a:t>
            </a:fld>
            <a:endParaRPr lang="zh-CN" altLang="en-US"/>
          </a:p>
        </p:txBody>
      </p:sp>
    </p:spTree>
    <p:extLst>
      <p:ext uri="{BB962C8B-B14F-4D97-AF65-F5344CB8AC3E}">
        <p14:creationId xmlns:p14="http://schemas.microsoft.com/office/powerpoint/2010/main" val="37968797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61</a:t>
            </a:fld>
            <a:endParaRPr lang="zh-CN" altLang="en-US"/>
          </a:p>
        </p:txBody>
      </p:sp>
    </p:spTree>
    <p:extLst>
      <p:ext uri="{BB962C8B-B14F-4D97-AF65-F5344CB8AC3E}">
        <p14:creationId xmlns:p14="http://schemas.microsoft.com/office/powerpoint/2010/main" val="214024781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62</a:t>
            </a:fld>
            <a:endParaRPr lang="zh-CN" altLang="en-US"/>
          </a:p>
        </p:txBody>
      </p:sp>
    </p:spTree>
    <p:extLst>
      <p:ext uri="{BB962C8B-B14F-4D97-AF65-F5344CB8AC3E}">
        <p14:creationId xmlns:p14="http://schemas.microsoft.com/office/powerpoint/2010/main" val="191678262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63</a:t>
            </a:fld>
            <a:endParaRPr lang="zh-CN" altLang="en-US"/>
          </a:p>
        </p:txBody>
      </p:sp>
    </p:spTree>
    <p:extLst>
      <p:ext uri="{BB962C8B-B14F-4D97-AF65-F5344CB8AC3E}">
        <p14:creationId xmlns:p14="http://schemas.microsoft.com/office/powerpoint/2010/main" val="25054713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64</a:t>
            </a:fld>
            <a:endParaRPr lang="zh-CN" altLang="en-US"/>
          </a:p>
        </p:txBody>
      </p:sp>
    </p:spTree>
    <p:extLst>
      <p:ext uri="{BB962C8B-B14F-4D97-AF65-F5344CB8AC3E}">
        <p14:creationId xmlns:p14="http://schemas.microsoft.com/office/powerpoint/2010/main" val="386612939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65</a:t>
            </a:fld>
            <a:endParaRPr lang="zh-CN" altLang="en-US"/>
          </a:p>
        </p:txBody>
      </p:sp>
    </p:spTree>
    <p:extLst>
      <p:ext uri="{BB962C8B-B14F-4D97-AF65-F5344CB8AC3E}">
        <p14:creationId xmlns:p14="http://schemas.microsoft.com/office/powerpoint/2010/main" val="127051695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66</a:t>
            </a:fld>
            <a:endParaRPr lang="zh-CN" altLang="en-US"/>
          </a:p>
        </p:txBody>
      </p:sp>
    </p:spTree>
    <p:extLst>
      <p:ext uri="{BB962C8B-B14F-4D97-AF65-F5344CB8AC3E}">
        <p14:creationId xmlns:p14="http://schemas.microsoft.com/office/powerpoint/2010/main" val="89653915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67</a:t>
            </a:fld>
            <a:endParaRPr lang="zh-CN" altLang="en-US"/>
          </a:p>
        </p:txBody>
      </p:sp>
    </p:spTree>
    <p:extLst>
      <p:ext uri="{BB962C8B-B14F-4D97-AF65-F5344CB8AC3E}">
        <p14:creationId xmlns:p14="http://schemas.microsoft.com/office/powerpoint/2010/main" val="150441091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68</a:t>
            </a:fld>
            <a:endParaRPr lang="zh-CN" altLang="en-US"/>
          </a:p>
        </p:txBody>
      </p:sp>
    </p:spTree>
    <p:extLst>
      <p:ext uri="{BB962C8B-B14F-4D97-AF65-F5344CB8AC3E}">
        <p14:creationId xmlns:p14="http://schemas.microsoft.com/office/powerpoint/2010/main" val="344201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69</a:t>
            </a:fld>
            <a:endParaRPr lang="zh-CN" altLang="en-US"/>
          </a:p>
        </p:txBody>
      </p:sp>
    </p:spTree>
    <p:extLst>
      <p:ext uri="{BB962C8B-B14F-4D97-AF65-F5344CB8AC3E}">
        <p14:creationId xmlns:p14="http://schemas.microsoft.com/office/powerpoint/2010/main" val="37749657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7</a:t>
            </a:fld>
            <a:endParaRPr lang="zh-CN" altLang="en-US"/>
          </a:p>
        </p:txBody>
      </p:sp>
    </p:spTree>
    <p:extLst>
      <p:ext uri="{BB962C8B-B14F-4D97-AF65-F5344CB8AC3E}">
        <p14:creationId xmlns:p14="http://schemas.microsoft.com/office/powerpoint/2010/main" val="313298314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70</a:t>
            </a:fld>
            <a:endParaRPr lang="zh-CN" altLang="en-US"/>
          </a:p>
        </p:txBody>
      </p:sp>
    </p:spTree>
    <p:extLst>
      <p:ext uri="{BB962C8B-B14F-4D97-AF65-F5344CB8AC3E}">
        <p14:creationId xmlns:p14="http://schemas.microsoft.com/office/powerpoint/2010/main" val="305977293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71</a:t>
            </a:fld>
            <a:endParaRPr lang="zh-CN" altLang="en-US"/>
          </a:p>
        </p:txBody>
      </p:sp>
    </p:spTree>
    <p:extLst>
      <p:ext uri="{BB962C8B-B14F-4D97-AF65-F5344CB8AC3E}">
        <p14:creationId xmlns:p14="http://schemas.microsoft.com/office/powerpoint/2010/main" val="139412846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72</a:t>
            </a:fld>
            <a:endParaRPr lang="zh-CN" altLang="en-US"/>
          </a:p>
        </p:txBody>
      </p:sp>
    </p:spTree>
    <p:extLst>
      <p:ext uri="{BB962C8B-B14F-4D97-AF65-F5344CB8AC3E}">
        <p14:creationId xmlns:p14="http://schemas.microsoft.com/office/powerpoint/2010/main" val="419182588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73</a:t>
            </a:fld>
            <a:endParaRPr lang="zh-CN" altLang="en-US"/>
          </a:p>
        </p:txBody>
      </p:sp>
    </p:spTree>
    <p:extLst>
      <p:ext uri="{BB962C8B-B14F-4D97-AF65-F5344CB8AC3E}">
        <p14:creationId xmlns:p14="http://schemas.microsoft.com/office/powerpoint/2010/main" val="333765861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74</a:t>
            </a:fld>
            <a:endParaRPr lang="zh-CN" altLang="en-US"/>
          </a:p>
        </p:txBody>
      </p:sp>
    </p:spTree>
    <p:extLst>
      <p:ext uri="{BB962C8B-B14F-4D97-AF65-F5344CB8AC3E}">
        <p14:creationId xmlns:p14="http://schemas.microsoft.com/office/powerpoint/2010/main" val="89750961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75</a:t>
            </a:fld>
            <a:endParaRPr lang="zh-CN" altLang="en-US"/>
          </a:p>
        </p:txBody>
      </p:sp>
    </p:spTree>
    <p:extLst>
      <p:ext uri="{BB962C8B-B14F-4D97-AF65-F5344CB8AC3E}">
        <p14:creationId xmlns:p14="http://schemas.microsoft.com/office/powerpoint/2010/main" val="68322630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76</a:t>
            </a:fld>
            <a:endParaRPr lang="zh-CN" altLang="en-US"/>
          </a:p>
        </p:txBody>
      </p:sp>
    </p:spTree>
    <p:extLst>
      <p:ext uri="{BB962C8B-B14F-4D97-AF65-F5344CB8AC3E}">
        <p14:creationId xmlns:p14="http://schemas.microsoft.com/office/powerpoint/2010/main" val="215557377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77</a:t>
            </a:fld>
            <a:endParaRPr lang="zh-CN" altLang="en-US"/>
          </a:p>
        </p:txBody>
      </p:sp>
    </p:spTree>
    <p:extLst>
      <p:ext uri="{BB962C8B-B14F-4D97-AF65-F5344CB8AC3E}">
        <p14:creationId xmlns:p14="http://schemas.microsoft.com/office/powerpoint/2010/main" val="105112350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78</a:t>
            </a:fld>
            <a:endParaRPr lang="zh-CN" altLang="en-US"/>
          </a:p>
        </p:txBody>
      </p:sp>
    </p:spTree>
    <p:extLst>
      <p:ext uri="{BB962C8B-B14F-4D97-AF65-F5344CB8AC3E}">
        <p14:creationId xmlns:p14="http://schemas.microsoft.com/office/powerpoint/2010/main" val="81259265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79</a:t>
            </a:fld>
            <a:endParaRPr lang="zh-CN" altLang="en-US"/>
          </a:p>
        </p:txBody>
      </p:sp>
    </p:spTree>
    <p:extLst>
      <p:ext uri="{BB962C8B-B14F-4D97-AF65-F5344CB8AC3E}">
        <p14:creationId xmlns:p14="http://schemas.microsoft.com/office/powerpoint/2010/main" val="3883732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8</a:t>
            </a:fld>
            <a:endParaRPr lang="zh-CN" altLang="en-US"/>
          </a:p>
        </p:txBody>
      </p:sp>
    </p:spTree>
    <p:extLst>
      <p:ext uri="{BB962C8B-B14F-4D97-AF65-F5344CB8AC3E}">
        <p14:creationId xmlns:p14="http://schemas.microsoft.com/office/powerpoint/2010/main" val="423975141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80</a:t>
            </a:fld>
            <a:endParaRPr lang="zh-CN" altLang="en-US"/>
          </a:p>
        </p:txBody>
      </p:sp>
    </p:spTree>
    <p:extLst>
      <p:ext uri="{BB962C8B-B14F-4D97-AF65-F5344CB8AC3E}">
        <p14:creationId xmlns:p14="http://schemas.microsoft.com/office/powerpoint/2010/main" val="3899444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81</a:t>
            </a:fld>
            <a:endParaRPr lang="zh-CN" altLang="en-US"/>
          </a:p>
        </p:txBody>
      </p:sp>
    </p:spTree>
    <p:extLst>
      <p:ext uri="{BB962C8B-B14F-4D97-AF65-F5344CB8AC3E}">
        <p14:creationId xmlns:p14="http://schemas.microsoft.com/office/powerpoint/2010/main" val="175767806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82</a:t>
            </a:fld>
            <a:endParaRPr lang="zh-CN" altLang="en-US"/>
          </a:p>
        </p:txBody>
      </p:sp>
    </p:spTree>
    <p:extLst>
      <p:ext uri="{BB962C8B-B14F-4D97-AF65-F5344CB8AC3E}">
        <p14:creationId xmlns:p14="http://schemas.microsoft.com/office/powerpoint/2010/main" val="176919065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83</a:t>
            </a:fld>
            <a:endParaRPr lang="zh-CN" altLang="en-US"/>
          </a:p>
        </p:txBody>
      </p:sp>
    </p:spTree>
    <p:extLst>
      <p:ext uri="{BB962C8B-B14F-4D97-AF65-F5344CB8AC3E}">
        <p14:creationId xmlns:p14="http://schemas.microsoft.com/office/powerpoint/2010/main" val="143943366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84</a:t>
            </a:fld>
            <a:endParaRPr lang="zh-CN" altLang="en-US"/>
          </a:p>
        </p:txBody>
      </p:sp>
    </p:spTree>
    <p:extLst>
      <p:ext uri="{BB962C8B-B14F-4D97-AF65-F5344CB8AC3E}">
        <p14:creationId xmlns:p14="http://schemas.microsoft.com/office/powerpoint/2010/main" val="181621978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85</a:t>
            </a:fld>
            <a:endParaRPr lang="zh-CN" altLang="en-US"/>
          </a:p>
        </p:txBody>
      </p:sp>
    </p:spTree>
    <p:extLst>
      <p:ext uri="{BB962C8B-B14F-4D97-AF65-F5344CB8AC3E}">
        <p14:creationId xmlns:p14="http://schemas.microsoft.com/office/powerpoint/2010/main" val="129723659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86</a:t>
            </a:fld>
            <a:endParaRPr lang="zh-CN" altLang="en-US"/>
          </a:p>
        </p:txBody>
      </p:sp>
    </p:spTree>
    <p:extLst>
      <p:ext uri="{BB962C8B-B14F-4D97-AF65-F5344CB8AC3E}">
        <p14:creationId xmlns:p14="http://schemas.microsoft.com/office/powerpoint/2010/main" val="177329764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87</a:t>
            </a:fld>
            <a:endParaRPr lang="zh-CN" altLang="en-US"/>
          </a:p>
        </p:txBody>
      </p:sp>
    </p:spTree>
    <p:extLst>
      <p:ext uri="{BB962C8B-B14F-4D97-AF65-F5344CB8AC3E}">
        <p14:creationId xmlns:p14="http://schemas.microsoft.com/office/powerpoint/2010/main" val="210949082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88</a:t>
            </a:fld>
            <a:endParaRPr lang="zh-CN" altLang="en-US"/>
          </a:p>
        </p:txBody>
      </p:sp>
    </p:spTree>
    <p:extLst>
      <p:ext uri="{BB962C8B-B14F-4D97-AF65-F5344CB8AC3E}">
        <p14:creationId xmlns:p14="http://schemas.microsoft.com/office/powerpoint/2010/main" val="111977943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89</a:t>
            </a:fld>
            <a:endParaRPr lang="zh-CN" altLang="en-US"/>
          </a:p>
        </p:txBody>
      </p:sp>
    </p:spTree>
    <p:extLst>
      <p:ext uri="{BB962C8B-B14F-4D97-AF65-F5344CB8AC3E}">
        <p14:creationId xmlns:p14="http://schemas.microsoft.com/office/powerpoint/2010/main" val="5253371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9</a:t>
            </a:fld>
            <a:endParaRPr lang="zh-CN" altLang="en-US"/>
          </a:p>
        </p:txBody>
      </p:sp>
    </p:spTree>
    <p:extLst>
      <p:ext uri="{BB962C8B-B14F-4D97-AF65-F5344CB8AC3E}">
        <p14:creationId xmlns:p14="http://schemas.microsoft.com/office/powerpoint/2010/main" val="381898270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90</a:t>
            </a:fld>
            <a:endParaRPr lang="zh-CN" altLang="en-US"/>
          </a:p>
        </p:txBody>
      </p:sp>
    </p:spTree>
    <p:extLst>
      <p:ext uri="{BB962C8B-B14F-4D97-AF65-F5344CB8AC3E}">
        <p14:creationId xmlns:p14="http://schemas.microsoft.com/office/powerpoint/2010/main" val="321508132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91</a:t>
            </a:fld>
            <a:endParaRPr lang="zh-CN" altLang="en-US"/>
          </a:p>
        </p:txBody>
      </p:sp>
    </p:spTree>
    <p:extLst>
      <p:ext uri="{BB962C8B-B14F-4D97-AF65-F5344CB8AC3E}">
        <p14:creationId xmlns:p14="http://schemas.microsoft.com/office/powerpoint/2010/main" val="197861026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92</a:t>
            </a:fld>
            <a:endParaRPr lang="zh-CN" altLang="en-US"/>
          </a:p>
        </p:txBody>
      </p:sp>
    </p:spTree>
    <p:extLst>
      <p:ext uri="{BB962C8B-B14F-4D97-AF65-F5344CB8AC3E}">
        <p14:creationId xmlns:p14="http://schemas.microsoft.com/office/powerpoint/2010/main" val="97045432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93</a:t>
            </a:fld>
            <a:endParaRPr lang="zh-CN" altLang="en-US"/>
          </a:p>
        </p:txBody>
      </p:sp>
    </p:spTree>
    <p:extLst>
      <p:ext uri="{BB962C8B-B14F-4D97-AF65-F5344CB8AC3E}">
        <p14:creationId xmlns:p14="http://schemas.microsoft.com/office/powerpoint/2010/main" val="421984576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94</a:t>
            </a:fld>
            <a:endParaRPr lang="zh-CN" altLang="en-US"/>
          </a:p>
        </p:txBody>
      </p:sp>
    </p:spTree>
    <p:extLst>
      <p:ext uri="{BB962C8B-B14F-4D97-AF65-F5344CB8AC3E}">
        <p14:creationId xmlns:p14="http://schemas.microsoft.com/office/powerpoint/2010/main" val="407312268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7DC7C-EA85-41EA-BE8E-3BC04B9579CE}"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74020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5" name="矩形 4"/>
          <p:cNvSpPr/>
          <p:nvPr userDrawn="1"/>
        </p:nvSpPr>
        <p:spPr>
          <a:xfrm>
            <a:off x="8325228" y="6545425"/>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素材下载：</a:t>
            </a:r>
            <a:r>
              <a:rPr kumimoji="0" lang="en-US" altLang="zh-CN" sz="100" b="0" i="0" u="none" strike="noStrike" kern="0" cap="none" spc="0" normalizeH="0" baseline="0" noProof="0" dirty="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图表下载：</a:t>
            </a:r>
            <a:r>
              <a:rPr kumimoji="0" lang="en-US" altLang="zh-CN" sz="100" b="0" i="0" u="none" strike="noStrike" kern="0" cap="none" spc="0" normalizeH="0" baseline="0" noProof="0" dirty="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优秀</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rPr>
              <a:t>Word</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www.1ppt.com/word/              Excel</a:t>
            </a:r>
            <a:r>
              <a:rPr kumimoji="0" lang="zh-CN" altLang="en-US" sz="100" b="0" i="0" u="none" strike="noStrike" kern="0" cap="none" spc="0" normalizeH="0" baseline="0" noProof="0" dirty="0">
                <a:ln>
                  <a:noFill/>
                </a:ln>
                <a:solidFill>
                  <a:prstClr val="white"/>
                </a:solidFill>
                <a:effectLst/>
                <a:uLnTx/>
                <a:uFillTx/>
              </a:rPr>
              <a:t>教程：</a:t>
            </a:r>
            <a:r>
              <a:rPr kumimoji="0" lang="en-US" altLang="zh-CN" sz="100" b="0" i="0" u="none" strike="noStrike" kern="0" cap="none" spc="0" normalizeH="0" baseline="0" noProof="0" dirty="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资料下载：</a:t>
            </a:r>
            <a:r>
              <a:rPr kumimoji="0" lang="en-US" altLang="zh-CN" sz="100" b="0" i="0" u="none" strike="noStrike" kern="0" cap="none" spc="0" normalizeH="0" baseline="0" noProof="0" dirty="0">
                <a:ln>
                  <a:noFill/>
                </a:ln>
                <a:solidFill>
                  <a:prstClr val="white"/>
                </a:solidFill>
                <a:effectLst/>
                <a:uLnTx/>
                <a:uFillTx/>
              </a:rPr>
              <a:t>www.1ppt.com/ziliao/                PPT</a:t>
            </a:r>
            <a:r>
              <a:rPr kumimoji="0" lang="zh-CN" altLang="en-US" sz="100" b="0" i="0" u="none" strike="noStrike" kern="0" cap="none" spc="0" normalizeH="0" baseline="0" noProof="0" dirty="0">
                <a:ln>
                  <a:noFill/>
                </a:ln>
                <a:solidFill>
                  <a:prstClr val="white"/>
                </a:solidFill>
                <a:effectLst/>
                <a:uLnTx/>
                <a:uFillTx/>
              </a:rPr>
              <a:t>课件下载：</a:t>
            </a:r>
            <a:r>
              <a:rPr kumimoji="0" lang="en-US" altLang="zh-CN" sz="100" b="0" i="0" u="none" strike="noStrike" kern="0" cap="none" spc="0" normalizeH="0" baseline="0" noProof="0" dirty="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范文下载：</a:t>
            </a:r>
            <a:r>
              <a:rPr kumimoji="0" lang="en-US" altLang="zh-CN" sz="100" b="0" i="0" u="none" strike="noStrike" kern="0" cap="none" spc="0" normalizeH="0" baseline="0" noProof="0" dirty="0">
                <a:ln>
                  <a:noFill/>
                </a:ln>
                <a:solidFill>
                  <a:prstClr val="white"/>
                </a:solidFill>
                <a:effectLst/>
                <a:uLnTx/>
                <a:uFillTx/>
              </a:rPr>
              <a:t>www.1ppt.com/fanwen/             </a:t>
            </a:r>
            <a:r>
              <a:rPr kumimoji="0" lang="zh-CN" altLang="en-US" sz="100" b="0" i="0" u="none" strike="noStrike" kern="0" cap="none" spc="0" normalizeH="0" baseline="0" noProof="0" dirty="0">
                <a:ln>
                  <a:noFill/>
                </a:ln>
                <a:solidFill>
                  <a:prstClr val="white"/>
                </a:solidFill>
                <a:effectLst/>
                <a:uLnTx/>
                <a:uFillTx/>
              </a:rPr>
              <a:t>试卷下载：</a:t>
            </a:r>
            <a:r>
              <a:rPr kumimoji="0" lang="en-US" altLang="zh-CN" sz="100" b="0" i="0" u="none" strike="noStrike" kern="0" cap="none" spc="0" normalizeH="0" baseline="0" noProof="0" dirty="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教案下载：</a:t>
            </a:r>
            <a:r>
              <a:rPr kumimoji="0" lang="en-US" altLang="zh-CN" sz="100" b="0" i="0" u="none" strike="noStrike" kern="0" cap="none" spc="0" normalizeH="0" baseline="0" noProof="0" dirty="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rPr>
              <a:t> </a:t>
            </a:r>
            <a:endParaRPr kumimoji="0" lang="zh-CN" altLang="en-US" sz="100" b="0" i="0" u="none" strike="noStrike" kern="0" cap="none" spc="0" normalizeH="0" baseline="0" noProof="0" dirty="0">
              <a:ln>
                <a:noFill/>
              </a:ln>
              <a:solidFill>
                <a:prstClr val="white"/>
              </a:solidFill>
              <a:effectLst/>
              <a:uLnTx/>
              <a:uFillTx/>
            </a:endParaRPr>
          </a:p>
        </p:txBody>
      </p:sp>
      <p:sp>
        <p:nvSpPr>
          <p:cNvPr id="3" name="矩形 2"/>
          <p:cNvSpPr/>
          <p:nvPr userDrawn="1"/>
        </p:nvSpPr>
        <p:spPr>
          <a:xfrm rot="10800000">
            <a:off x="0" y="0"/>
            <a:ext cx="12192000" cy="6858000"/>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3" name="矩形 2"/>
          <p:cNvSpPr/>
          <p:nvPr userDrawn="1"/>
        </p:nvSpPr>
        <p:spPr>
          <a:xfrm rot="10800000">
            <a:off x="0" y="4457700"/>
            <a:ext cx="6076710" cy="2400300"/>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6076709" y="4457700"/>
            <a:ext cx="6115291" cy="2400300"/>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绪论">
    <p:spTree>
      <p:nvGrpSpPr>
        <p:cNvPr id="1" name=""/>
        <p:cNvGrpSpPr/>
        <p:nvPr/>
      </p:nvGrpSpPr>
      <p:grpSpPr>
        <a:xfrm>
          <a:off x="0" y="0"/>
          <a:ext cx="0" cy="0"/>
          <a:chOff x="0" y="0"/>
          <a:chExt cx="0" cy="0"/>
        </a:xfrm>
      </p:grpSpPr>
      <p:sp>
        <p:nvSpPr>
          <p:cNvPr id="7" name="矩形 6"/>
          <p:cNvSpPr/>
          <p:nvPr userDrawn="1"/>
        </p:nvSpPr>
        <p:spPr>
          <a:xfrm>
            <a:off x="1" y="1"/>
            <a:ext cx="1274884" cy="844061"/>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p:cNvCxnSpPr/>
          <p:nvPr userDrawn="1"/>
        </p:nvCxnSpPr>
        <p:spPr>
          <a:xfrm>
            <a:off x="1751492" y="844062"/>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直角三角形 17"/>
          <p:cNvSpPr/>
          <p:nvPr userDrawn="1"/>
        </p:nvSpPr>
        <p:spPr>
          <a:xfrm flipH="1">
            <a:off x="11277600" y="6019801"/>
            <a:ext cx="950294" cy="853427"/>
          </a:xfrm>
          <a:prstGeom prst="r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9" name="五边形 18"/>
          <p:cNvSpPr/>
          <p:nvPr userDrawn="1"/>
        </p:nvSpPr>
        <p:spPr>
          <a:xfrm flipH="1">
            <a:off x="11382166" y="6369172"/>
            <a:ext cx="986607" cy="504056"/>
          </a:xfrm>
          <a:prstGeom prst="homePlate">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pic>
        <p:nvPicPr>
          <p:cNvPr id="3" name="图片 2"/>
          <p:cNvPicPr>
            <a:picLocks noChangeAspect="1"/>
          </p:cNvPicPr>
          <p:nvPr userDrawn="1"/>
        </p:nvPicPr>
        <p:blipFill>
          <a:blip r:embed="rId2"/>
          <a:stretch>
            <a:fillRect/>
          </a:stretch>
        </p:blipFill>
        <p:spPr>
          <a:xfrm>
            <a:off x="231775" y="118941"/>
            <a:ext cx="805717" cy="61324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研究方法">
    <p:spTree>
      <p:nvGrpSpPr>
        <p:cNvPr id="1" name=""/>
        <p:cNvGrpSpPr/>
        <p:nvPr/>
      </p:nvGrpSpPr>
      <p:grpSpPr>
        <a:xfrm>
          <a:off x="0" y="0"/>
          <a:ext cx="0" cy="0"/>
          <a:chOff x="0" y="0"/>
          <a:chExt cx="0" cy="0"/>
        </a:xfrm>
      </p:grpSpPr>
      <p:sp>
        <p:nvSpPr>
          <p:cNvPr id="7" name="矩形 6"/>
          <p:cNvSpPr/>
          <p:nvPr userDrawn="1"/>
        </p:nvSpPr>
        <p:spPr>
          <a:xfrm>
            <a:off x="0" y="0"/>
            <a:ext cx="1691680" cy="6858000"/>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8" name="表格 7"/>
          <p:cNvGraphicFramePr>
            <a:graphicFrameLocks noGrp="1"/>
          </p:cNvGraphicFramePr>
          <p:nvPr userDrawn="1"/>
        </p:nvGraphicFramePr>
        <p:xfrm>
          <a:off x="0" y="1268760"/>
          <a:ext cx="1691680" cy="4752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800" kern="1200" dirty="0">
                          <a:solidFill>
                            <a:schemeClr val="bg1"/>
                          </a:solidFill>
                          <a:latin typeface="微软雅黑" panose="020B0503020204020204" pitchFamily="34" charset="-122"/>
                          <a:ea typeface="微软雅黑" panose="020B0503020204020204" pitchFamily="34" charset="-122"/>
                          <a:cs typeface="+mn-cs"/>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研究方法与思路</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cxnSp>
        <p:nvCxnSpPr>
          <p:cNvPr id="13" name="直接连接符 12"/>
          <p:cNvCxnSpPr/>
          <p:nvPr userDrawn="1"/>
        </p:nvCxnSpPr>
        <p:spPr>
          <a:xfrm>
            <a:off x="2788985"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userDrawn="1"/>
        </p:nvGrpSpPr>
        <p:grpSpPr>
          <a:xfrm>
            <a:off x="0" y="2060848"/>
            <a:ext cx="1691680" cy="788186"/>
            <a:chOff x="0" y="1272662"/>
            <a:chExt cx="1691680" cy="788186"/>
          </a:xfrm>
          <a:solidFill>
            <a:srgbClr val="1A92A2"/>
          </a:solidFill>
        </p:grpSpPr>
        <p:sp>
          <p:nvSpPr>
            <p:cNvPr id="15" name="矩形 14"/>
            <p:cNvSpPr/>
            <p:nvPr userDrawn="1"/>
          </p:nvSpPr>
          <p:spPr>
            <a:xfrm>
              <a:off x="0" y="1272662"/>
              <a:ext cx="1691680" cy="788186"/>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标题</a:t>
              </a:r>
            </a:p>
          </p:txBody>
        </p:sp>
        <p:sp>
          <p:nvSpPr>
            <p:cNvPr id="17" name="等腰三角形 16"/>
            <p:cNvSpPr/>
            <p:nvPr userDrawn="1"/>
          </p:nvSpPr>
          <p:spPr>
            <a:xfrm rot="16200000">
              <a:off x="1547664" y="1594748"/>
              <a:ext cx="144016" cy="144016"/>
            </a:xfrm>
            <a:prstGeom prs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直角三角形 11"/>
          <p:cNvSpPr/>
          <p:nvPr userDrawn="1"/>
        </p:nvSpPr>
        <p:spPr>
          <a:xfrm flipH="1">
            <a:off x="11277600" y="6019801"/>
            <a:ext cx="950294" cy="853427"/>
          </a:xfrm>
          <a:prstGeom prst="r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8" name="五边形 17"/>
          <p:cNvSpPr/>
          <p:nvPr userDrawn="1"/>
        </p:nvSpPr>
        <p:spPr>
          <a:xfrm flipH="1">
            <a:off x="11382166" y="6369172"/>
            <a:ext cx="986607" cy="504056"/>
          </a:xfrm>
          <a:prstGeom prst="homePlate">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pic>
        <p:nvPicPr>
          <p:cNvPr id="3" name="图片 2"/>
          <p:cNvPicPr>
            <a:picLocks noChangeAspect="1"/>
          </p:cNvPicPr>
          <p:nvPr userDrawn="1"/>
        </p:nvPicPr>
        <p:blipFill>
          <a:blip r:embed="rId2"/>
          <a:stretch>
            <a:fillRect/>
          </a:stretch>
        </p:blipFill>
        <p:spPr>
          <a:xfrm>
            <a:off x="231775" y="136525"/>
            <a:ext cx="1228090" cy="9347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关键技术">
    <p:spTree>
      <p:nvGrpSpPr>
        <p:cNvPr id="1" name=""/>
        <p:cNvGrpSpPr/>
        <p:nvPr/>
      </p:nvGrpSpPr>
      <p:grpSpPr>
        <a:xfrm>
          <a:off x="0" y="0"/>
          <a:ext cx="0" cy="0"/>
          <a:chOff x="0" y="0"/>
          <a:chExt cx="0" cy="0"/>
        </a:xfrm>
      </p:grpSpPr>
      <p:sp>
        <p:nvSpPr>
          <p:cNvPr id="7" name="矩形 6"/>
          <p:cNvSpPr/>
          <p:nvPr userDrawn="1"/>
        </p:nvSpPr>
        <p:spPr>
          <a:xfrm>
            <a:off x="0" y="0"/>
            <a:ext cx="1691680" cy="6858000"/>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8" name="表格 7"/>
          <p:cNvGraphicFramePr>
            <a:graphicFrameLocks noGrp="1"/>
          </p:cNvGraphicFramePr>
          <p:nvPr userDrawn="1"/>
        </p:nvGraphicFramePr>
        <p:xfrm>
          <a:off x="0" y="1268760"/>
          <a:ext cx="1691680" cy="4752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marL="0" marR="0" indent="0" algn="ctr" defTabSz="914400" rtl="0" eaLnBrk="1" fontAlgn="auto" latinLnBrk="0" hangingPunct="1">
                        <a:lnSpc>
                          <a:spcPct val="100000"/>
                        </a:lnSpc>
                        <a:spcBef>
                          <a:spcPts val="0"/>
                        </a:spcBef>
                        <a:spcAft>
                          <a:spcPts val="0"/>
                        </a:spcAft>
                        <a:buClrTx/>
                        <a:buSzTx/>
                        <a:buFontTx/>
                        <a:buNone/>
                        <a:defRPr/>
                      </a:pPr>
                      <a:endParaRPr lang="zh-CN" altLang="en-US" sz="1800" kern="1200" dirty="0">
                        <a:solidFill>
                          <a:schemeClr val="bg1"/>
                        </a:solidFill>
                        <a:latin typeface="微软雅黑" panose="020B0503020204020204" pitchFamily="34" charset="-122"/>
                        <a:ea typeface="微软雅黑" panose="020B0503020204020204" pitchFamily="34" charset="-122"/>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cxnSp>
        <p:nvCxnSpPr>
          <p:cNvPr id="13" name="直接连接符 12"/>
          <p:cNvCxnSpPr/>
          <p:nvPr userDrawn="1"/>
        </p:nvCxnSpPr>
        <p:spPr>
          <a:xfrm>
            <a:off x="2788985"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userDrawn="1"/>
        </p:nvGrpSpPr>
        <p:grpSpPr>
          <a:xfrm>
            <a:off x="0" y="2854273"/>
            <a:ext cx="1691680" cy="788186"/>
            <a:chOff x="0" y="1272662"/>
            <a:chExt cx="1691680" cy="788186"/>
          </a:xfrm>
          <a:solidFill>
            <a:srgbClr val="1A92A2"/>
          </a:solidFill>
        </p:grpSpPr>
        <p:sp>
          <p:nvSpPr>
            <p:cNvPr id="15" name="矩形 14"/>
            <p:cNvSpPr/>
            <p:nvPr userDrawn="1"/>
          </p:nvSpPr>
          <p:spPr>
            <a:xfrm>
              <a:off x="0" y="1272662"/>
              <a:ext cx="1691680" cy="788186"/>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defRPr/>
              </a:pPr>
              <a:endParaRPr lang="zh-CN" altLang="en-US" sz="1600" kern="1200" dirty="0">
                <a:solidFill>
                  <a:schemeClr val="lt1"/>
                </a:solidFill>
                <a:latin typeface="微软雅黑" panose="020B0503020204020204" pitchFamily="34" charset="-122"/>
                <a:ea typeface="微软雅黑" panose="020B0503020204020204" pitchFamily="34" charset="-122"/>
                <a:cs typeface="+mn-cs"/>
              </a:endParaRPr>
            </a:p>
          </p:txBody>
        </p:sp>
        <p:sp>
          <p:nvSpPr>
            <p:cNvPr id="17" name="等腰三角形 16"/>
            <p:cNvSpPr/>
            <p:nvPr userDrawn="1"/>
          </p:nvSpPr>
          <p:spPr>
            <a:xfrm rot="16200000">
              <a:off x="1547664" y="1594748"/>
              <a:ext cx="144016" cy="144016"/>
            </a:xfrm>
            <a:prstGeom prs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直角三角形 9"/>
          <p:cNvSpPr/>
          <p:nvPr userDrawn="1"/>
        </p:nvSpPr>
        <p:spPr>
          <a:xfrm flipH="1">
            <a:off x="11277600" y="6019801"/>
            <a:ext cx="950294" cy="853427"/>
          </a:xfrm>
          <a:prstGeom prst="r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1" name="五边形 10"/>
          <p:cNvSpPr/>
          <p:nvPr userDrawn="1"/>
        </p:nvSpPr>
        <p:spPr>
          <a:xfrm flipH="1">
            <a:off x="11382166" y="6369172"/>
            <a:ext cx="986607" cy="504056"/>
          </a:xfrm>
          <a:prstGeom prst="homePlate">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graphicFrame>
        <p:nvGraphicFramePr>
          <p:cNvPr id="3" name="表格 2"/>
          <p:cNvGraphicFramePr>
            <a:graphicFrameLocks noGrp="1"/>
          </p:cNvGraphicFramePr>
          <p:nvPr userDrawn="1"/>
        </p:nvGraphicFramePr>
        <p:xfrm>
          <a:off x="0" y="1268760"/>
          <a:ext cx="1691680" cy="3168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pic>
        <p:nvPicPr>
          <p:cNvPr id="5" name="图片 4"/>
          <p:cNvPicPr>
            <a:picLocks noChangeAspect="1"/>
          </p:cNvPicPr>
          <p:nvPr userDrawn="1"/>
        </p:nvPicPr>
        <p:blipFill>
          <a:blip r:embed="rId2"/>
          <a:stretch>
            <a:fillRect/>
          </a:stretch>
        </p:blipFill>
        <p:spPr>
          <a:xfrm>
            <a:off x="231775" y="136525"/>
            <a:ext cx="1228090" cy="9347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成果与应用">
    <p:spTree>
      <p:nvGrpSpPr>
        <p:cNvPr id="1" name=""/>
        <p:cNvGrpSpPr/>
        <p:nvPr/>
      </p:nvGrpSpPr>
      <p:grpSpPr>
        <a:xfrm>
          <a:off x="0" y="0"/>
          <a:ext cx="0" cy="0"/>
          <a:chOff x="0" y="0"/>
          <a:chExt cx="0" cy="0"/>
        </a:xfrm>
      </p:grpSpPr>
      <p:sp>
        <p:nvSpPr>
          <p:cNvPr id="7" name="矩形 6"/>
          <p:cNvSpPr/>
          <p:nvPr userDrawn="1"/>
        </p:nvSpPr>
        <p:spPr>
          <a:xfrm>
            <a:off x="-3810" y="0"/>
            <a:ext cx="1691680" cy="6858000"/>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8" name="表格 7"/>
          <p:cNvGraphicFramePr>
            <a:graphicFrameLocks noGrp="1"/>
          </p:cNvGraphicFramePr>
          <p:nvPr userDrawn="1"/>
        </p:nvGraphicFramePr>
        <p:xfrm>
          <a:off x="0" y="1268760"/>
          <a:ext cx="1691680" cy="4752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cxnSp>
        <p:nvCxnSpPr>
          <p:cNvPr id="13" name="直接连接符 12"/>
          <p:cNvCxnSpPr/>
          <p:nvPr userDrawn="1"/>
        </p:nvCxnSpPr>
        <p:spPr>
          <a:xfrm>
            <a:off x="2788985"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userDrawn="1"/>
        </p:nvGrpSpPr>
        <p:grpSpPr>
          <a:xfrm>
            <a:off x="0" y="3648260"/>
            <a:ext cx="1691680" cy="788186"/>
            <a:chOff x="0" y="1272662"/>
            <a:chExt cx="1691680" cy="788186"/>
          </a:xfrm>
          <a:solidFill>
            <a:srgbClr val="1A92A2"/>
          </a:solidFill>
        </p:grpSpPr>
        <p:sp>
          <p:nvSpPr>
            <p:cNvPr id="11" name="矩形 10"/>
            <p:cNvSpPr/>
            <p:nvPr userDrawn="1"/>
          </p:nvSpPr>
          <p:spPr>
            <a:xfrm>
              <a:off x="0" y="1272662"/>
              <a:ext cx="1691680" cy="788186"/>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600" kern="1200" dirty="0">
                  <a:solidFill>
                    <a:schemeClr val="lt1"/>
                  </a:solidFill>
                  <a:latin typeface="微软雅黑" panose="020B0503020204020204" pitchFamily="34" charset="-122"/>
                  <a:ea typeface="微软雅黑" panose="020B0503020204020204" pitchFamily="34" charset="-122"/>
                  <a:cs typeface="+mn-cs"/>
                </a:rPr>
                <a:t>标题</a:t>
              </a:r>
            </a:p>
          </p:txBody>
        </p:sp>
        <p:sp>
          <p:nvSpPr>
            <p:cNvPr id="12" name="等腰三角形 11"/>
            <p:cNvSpPr/>
            <p:nvPr userDrawn="1"/>
          </p:nvSpPr>
          <p:spPr>
            <a:xfrm rot="16200000">
              <a:off x="1547664" y="1594748"/>
              <a:ext cx="144016" cy="144016"/>
            </a:xfrm>
            <a:prstGeom prs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直角三角形 13"/>
          <p:cNvSpPr/>
          <p:nvPr userDrawn="1"/>
        </p:nvSpPr>
        <p:spPr>
          <a:xfrm flipH="1">
            <a:off x="11277600" y="6019801"/>
            <a:ext cx="950294" cy="853427"/>
          </a:xfrm>
          <a:prstGeom prst="r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5" name="五边形 14"/>
          <p:cNvSpPr/>
          <p:nvPr userDrawn="1"/>
        </p:nvSpPr>
        <p:spPr>
          <a:xfrm flipH="1">
            <a:off x="11382166" y="6369172"/>
            <a:ext cx="986607" cy="504056"/>
          </a:xfrm>
          <a:prstGeom prst="homePlate">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pic>
        <p:nvPicPr>
          <p:cNvPr id="4" name="图片 3"/>
          <p:cNvPicPr>
            <a:picLocks noChangeAspect="1"/>
          </p:cNvPicPr>
          <p:nvPr userDrawn="1"/>
        </p:nvPicPr>
        <p:blipFill>
          <a:blip r:embed="rId2"/>
          <a:stretch>
            <a:fillRect/>
          </a:stretch>
        </p:blipFill>
        <p:spPr>
          <a:xfrm>
            <a:off x="231775" y="136525"/>
            <a:ext cx="1228090" cy="9347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相关建议">
    <p:spTree>
      <p:nvGrpSpPr>
        <p:cNvPr id="1" name=""/>
        <p:cNvGrpSpPr/>
        <p:nvPr/>
      </p:nvGrpSpPr>
      <p:grpSpPr>
        <a:xfrm>
          <a:off x="0" y="0"/>
          <a:ext cx="0" cy="0"/>
          <a:chOff x="0" y="0"/>
          <a:chExt cx="0" cy="0"/>
        </a:xfrm>
      </p:grpSpPr>
      <p:sp>
        <p:nvSpPr>
          <p:cNvPr id="7" name="矩形 6"/>
          <p:cNvSpPr/>
          <p:nvPr userDrawn="1"/>
        </p:nvSpPr>
        <p:spPr>
          <a:xfrm>
            <a:off x="0" y="0"/>
            <a:ext cx="1691680" cy="6858000"/>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8" name="表格 7"/>
          <p:cNvGraphicFramePr>
            <a:graphicFrameLocks noGrp="1"/>
          </p:cNvGraphicFramePr>
          <p:nvPr userDrawn="1"/>
        </p:nvGraphicFramePr>
        <p:xfrm>
          <a:off x="0" y="1268760"/>
          <a:ext cx="1691680" cy="4752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cxnSp>
        <p:nvCxnSpPr>
          <p:cNvPr id="13" name="直接连接符 12"/>
          <p:cNvCxnSpPr/>
          <p:nvPr userDrawn="1"/>
        </p:nvCxnSpPr>
        <p:spPr>
          <a:xfrm>
            <a:off x="2788985"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userDrawn="1"/>
        </p:nvGrpSpPr>
        <p:grpSpPr>
          <a:xfrm>
            <a:off x="0" y="4439981"/>
            <a:ext cx="1691680" cy="788186"/>
            <a:chOff x="0" y="1272662"/>
            <a:chExt cx="1691680" cy="788186"/>
          </a:xfrm>
          <a:solidFill>
            <a:srgbClr val="1A92A2"/>
          </a:solidFill>
        </p:grpSpPr>
        <p:sp>
          <p:nvSpPr>
            <p:cNvPr id="15" name="矩形 14"/>
            <p:cNvSpPr/>
            <p:nvPr userDrawn="1"/>
          </p:nvSpPr>
          <p:spPr>
            <a:xfrm>
              <a:off x="0" y="1272662"/>
              <a:ext cx="1691680" cy="788186"/>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kern="1200" dirty="0">
                  <a:solidFill>
                    <a:schemeClr val="lt1"/>
                  </a:solidFill>
                  <a:latin typeface="微软雅黑" panose="020B0503020204020204" pitchFamily="34" charset="-122"/>
                  <a:ea typeface="微软雅黑" panose="020B0503020204020204" pitchFamily="34" charset="-122"/>
                  <a:cs typeface="+mn-cs"/>
                </a:rPr>
                <a:t>标题</a:t>
              </a:r>
            </a:p>
          </p:txBody>
        </p:sp>
        <p:sp>
          <p:nvSpPr>
            <p:cNvPr id="17" name="等腰三角形 16"/>
            <p:cNvSpPr/>
            <p:nvPr userDrawn="1"/>
          </p:nvSpPr>
          <p:spPr>
            <a:xfrm rot="16200000">
              <a:off x="1547664" y="1594748"/>
              <a:ext cx="144016" cy="144016"/>
            </a:xfrm>
            <a:prstGeom prs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直角三角形 9"/>
          <p:cNvSpPr/>
          <p:nvPr userDrawn="1"/>
        </p:nvSpPr>
        <p:spPr>
          <a:xfrm flipH="1">
            <a:off x="11277600" y="6019801"/>
            <a:ext cx="950294" cy="853427"/>
          </a:xfrm>
          <a:prstGeom prst="r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1" name="五边形 10"/>
          <p:cNvSpPr/>
          <p:nvPr userDrawn="1"/>
        </p:nvSpPr>
        <p:spPr>
          <a:xfrm flipH="1">
            <a:off x="11382166" y="6369172"/>
            <a:ext cx="986607" cy="504056"/>
          </a:xfrm>
          <a:prstGeom prst="homePlate">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pic>
        <p:nvPicPr>
          <p:cNvPr id="3" name="图片 2"/>
          <p:cNvPicPr>
            <a:picLocks noChangeAspect="1"/>
          </p:cNvPicPr>
          <p:nvPr userDrawn="1"/>
        </p:nvPicPr>
        <p:blipFill>
          <a:blip r:embed="rId2"/>
          <a:stretch>
            <a:fillRect/>
          </a:stretch>
        </p:blipFill>
        <p:spPr>
          <a:xfrm>
            <a:off x="231775" y="136525"/>
            <a:ext cx="1228090" cy="9347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论文总结">
    <p:spTree>
      <p:nvGrpSpPr>
        <p:cNvPr id="1" name=""/>
        <p:cNvGrpSpPr/>
        <p:nvPr/>
      </p:nvGrpSpPr>
      <p:grpSpPr>
        <a:xfrm>
          <a:off x="0" y="0"/>
          <a:ext cx="0" cy="0"/>
          <a:chOff x="0" y="0"/>
          <a:chExt cx="0" cy="0"/>
        </a:xfrm>
      </p:grpSpPr>
      <p:sp>
        <p:nvSpPr>
          <p:cNvPr id="7" name="矩形 6"/>
          <p:cNvSpPr/>
          <p:nvPr userDrawn="1"/>
        </p:nvSpPr>
        <p:spPr>
          <a:xfrm>
            <a:off x="0" y="0"/>
            <a:ext cx="1691680" cy="6858000"/>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8" name="表格 7"/>
          <p:cNvGraphicFramePr>
            <a:graphicFrameLocks noGrp="1"/>
          </p:cNvGraphicFramePr>
          <p:nvPr userDrawn="1"/>
        </p:nvGraphicFramePr>
        <p:xfrm>
          <a:off x="0" y="1268760"/>
          <a:ext cx="1691680" cy="4752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标题</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792000">
                <a:tc>
                  <a:txBody>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论文总结</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cxnSp>
        <p:nvCxnSpPr>
          <p:cNvPr id="13" name="直接连接符 12"/>
          <p:cNvCxnSpPr/>
          <p:nvPr userDrawn="1"/>
        </p:nvCxnSpPr>
        <p:spPr>
          <a:xfrm>
            <a:off x="2788985"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userDrawn="1"/>
        </p:nvGrpSpPr>
        <p:grpSpPr>
          <a:xfrm>
            <a:off x="0" y="5231615"/>
            <a:ext cx="1691680" cy="788186"/>
            <a:chOff x="0" y="1272662"/>
            <a:chExt cx="1691680" cy="788186"/>
          </a:xfrm>
          <a:solidFill>
            <a:srgbClr val="1A92A2"/>
          </a:solidFill>
        </p:grpSpPr>
        <p:sp>
          <p:nvSpPr>
            <p:cNvPr id="15" name="矩形 14"/>
            <p:cNvSpPr/>
            <p:nvPr userDrawn="1"/>
          </p:nvSpPr>
          <p:spPr>
            <a:xfrm>
              <a:off x="0" y="1272662"/>
              <a:ext cx="1691680" cy="788186"/>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kern="1200" dirty="0">
                  <a:solidFill>
                    <a:schemeClr val="lt1"/>
                  </a:solidFill>
                  <a:latin typeface="微软雅黑" panose="020B0503020204020204" pitchFamily="34" charset="-122"/>
                  <a:ea typeface="微软雅黑" panose="020B0503020204020204" pitchFamily="34" charset="-122"/>
                  <a:cs typeface="+mn-cs"/>
                </a:rPr>
                <a:t>标题</a:t>
              </a:r>
            </a:p>
          </p:txBody>
        </p:sp>
        <p:sp>
          <p:nvSpPr>
            <p:cNvPr id="17" name="等腰三角形 16"/>
            <p:cNvSpPr/>
            <p:nvPr userDrawn="1"/>
          </p:nvSpPr>
          <p:spPr>
            <a:xfrm rot="16200000">
              <a:off x="1547664" y="1594748"/>
              <a:ext cx="144016" cy="144016"/>
            </a:xfrm>
            <a:prstGeom prs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直角三角形 9"/>
          <p:cNvSpPr/>
          <p:nvPr userDrawn="1"/>
        </p:nvSpPr>
        <p:spPr>
          <a:xfrm flipH="1">
            <a:off x="11277600" y="6019801"/>
            <a:ext cx="950294" cy="853427"/>
          </a:xfrm>
          <a:prstGeom prst="rtTriangl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1" name="五边形 10"/>
          <p:cNvSpPr/>
          <p:nvPr userDrawn="1"/>
        </p:nvSpPr>
        <p:spPr>
          <a:xfrm flipH="1">
            <a:off x="11382166" y="6369172"/>
            <a:ext cx="986607" cy="504056"/>
          </a:xfrm>
          <a:prstGeom prst="homePlate">
            <a:avLst/>
          </a:prstGeom>
          <a:no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pic>
        <p:nvPicPr>
          <p:cNvPr id="3" name="图片 2"/>
          <p:cNvPicPr>
            <a:picLocks noChangeAspect="1"/>
          </p:cNvPicPr>
          <p:nvPr userDrawn="1"/>
        </p:nvPicPr>
        <p:blipFill>
          <a:blip r:embed="rId2"/>
          <a:stretch>
            <a:fillRect/>
          </a:stretch>
        </p:blipFill>
        <p:spPr>
          <a:xfrm>
            <a:off x="231775" y="136525"/>
            <a:ext cx="1228090" cy="9347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fgClr>
          <a:bgClr>
            <a:schemeClr val="bg1">
              <a:lumMod val="95000"/>
            </a:schemeClr>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7.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org_0f44cd7323d6cc84_1539249346000"/>
          <p:cNvPicPr>
            <a:picLocks noChangeAspect="1"/>
          </p:cNvPicPr>
          <p:nvPr/>
        </p:nvPicPr>
        <p:blipFill>
          <a:blip r:embed="rId3">
            <a:lum bright="6000" contrast="18000"/>
          </a:blip>
          <a:srcRect t="21560" b="7"/>
          <a:stretch>
            <a:fillRect/>
          </a:stretch>
        </p:blipFill>
        <p:spPr>
          <a:xfrm>
            <a:off x="-40640" y="-329565"/>
            <a:ext cx="12232640" cy="7195820"/>
          </a:xfrm>
          <a:prstGeom prst="rect">
            <a:avLst/>
          </a:prstGeom>
        </p:spPr>
      </p:pic>
      <p:sp>
        <p:nvSpPr>
          <p:cNvPr id="3" name="矩形 2"/>
          <p:cNvSpPr/>
          <p:nvPr/>
        </p:nvSpPr>
        <p:spPr>
          <a:xfrm>
            <a:off x="-299085" y="3885565"/>
            <a:ext cx="12630150" cy="2463800"/>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 name="文本框 5"/>
          <p:cNvSpPr txBox="1"/>
          <p:nvPr/>
        </p:nvSpPr>
        <p:spPr>
          <a:xfrm>
            <a:off x="5307923" y="3992550"/>
            <a:ext cx="1415772" cy="497957"/>
          </a:xfrm>
          <a:prstGeom prst="rect">
            <a:avLst/>
          </a:prstGeom>
          <a:noFill/>
        </p:spPr>
        <p:txBody>
          <a:bodyPr wrap="none" rtlCol="0">
            <a:spAutoFit/>
          </a:bodyPr>
          <a:lstStyle/>
          <a:p>
            <a:pPr algn="ctr">
              <a:lnSpc>
                <a:spcPct val="120000"/>
              </a:lnSpc>
            </a:pPr>
            <a:r>
              <a:rPr lang="zh-CN" altLang="en-US" sz="2400" b="1" dirty="0">
                <a:solidFill>
                  <a:schemeClr val="tx1"/>
                </a:solidFill>
                <a:cs typeface="+mn-ea"/>
                <a:sym typeface="+mn-lt"/>
              </a:rPr>
              <a:t>数据结构</a:t>
            </a:r>
          </a:p>
        </p:txBody>
      </p:sp>
      <p:sp>
        <p:nvSpPr>
          <p:cNvPr id="7" name="矩形 6"/>
          <p:cNvSpPr/>
          <p:nvPr/>
        </p:nvSpPr>
        <p:spPr>
          <a:xfrm>
            <a:off x="3926182" y="4518808"/>
            <a:ext cx="4339650" cy="903196"/>
          </a:xfrm>
          <a:prstGeom prst="rect">
            <a:avLst/>
          </a:prstGeom>
        </p:spPr>
        <p:txBody>
          <a:bodyPr wrap="none">
            <a:spAutoFit/>
          </a:bodyPr>
          <a:lstStyle/>
          <a:p>
            <a:pPr algn="ctr">
              <a:lnSpc>
                <a:spcPct val="120000"/>
              </a:lnSpc>
            </a:pPr>
            <a:r>
              <a:rPr lang="zh-CN" altLang="en-US" sz="4800" b="1" spc="300" dirty="0">
                <a:solidFill>
                  <a:schemeClr val="tx1"/>
                </a:solidFill>
                <a:effectLst>
                  <a:outerShdw blurRad="38100" dist="38100" dir="2700000" algn="tl">
                    <a:srgbClr val="000000">
                      <a:alpha val="43137"/>
                    </a:srgbClr>
                  </a:outerShdw>
                </a:effectLst>
                <a:cs typeface="+mn-ea"/>
                <a:sym typeface="+mn-lt"/>
              </a:rPr>
              <a:t>第</a:t>
            </a:r>
            <a:r>
              <a:rPr lang="en-US" altLang="zh-CN" sz="4800" b="1" spc="300" dirty="0">
                <a:solidFill>
                  <a:schemeClr val="tx1"/>
                </a:solidFill>
                <a:effectLst>
                  <a:outerShdw blurRad="38100" dist="38100" dir="2700000" algn="tl">
                    <a:srgbClr val="000000">
                      <a:alpha val="43137"/>
                    </a:srgbClr>
                  </a:outerShdw>
                </a:effectLst>
                <a:cs typeface="+mn-ea"/>
                <a:sym typeface="+mn-lt"/>
              </a:rPr>
              <a:t>10</a:t>
            </a:r>
            <a:r>
              <a:rPr lang="zh-CN" altLang="en-US" sz="4800" b="1" spc="300" dirty="0">
                <a:solidFill>
                  <a:schemeClr val="tx1"/>
                </a:solidFill>
                <a:effectLst>
                  <a:outerShdw blurRad="38100" dist="38100" dir="2700000" algn="tl">
                    <a:srgbClr val="000000">
                      <a:alpha val="43137"/>
                    </a:srgbClr>
                  </a:outerShdw>
                </a:effectLst>
                <a:cs typeface="+mn-ea"/>
                <a:sym typeface="+mn-lt"/>
              </a:rPr>
              <a:t>章 内排序</a:t>
            </a:r>
          </a:p>
        </p:txBody>
      </p:sp>
      <p:sp>
        <p:nvSpPr>
          <p:cNvPr id="4" name="矩形 3"/>
          <p:cNvSpPr/>
          <p:nvPr/>
        </p:nvSpPr>
        <p:spPr>
          <a:xfrm>
            <a:off x="-310515" y="5412105"/>
            <a:ext cx="12630150" cy="762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3" name="矩形 42"/>
          <p:cNvSpPr/>
          <p:nvPr/>
        </p:nvSpPr>
        <p:spPr>
          <a:xfrm>
            <a:off x="-40640" y="-329565"/>
            <a:ext cx="12360275" cy="4214495"/>
          </a:xfrm>
          <a:prstGeom prst="rect">
            <a:avLst/>
          </a:prstGeom>
          <a:solidFill>
            <a:srgbClr val="202A36">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 name="矩形 4"/>
          <p:cNvSpPr/>
          <p:nvPr/>
        </p:nvSpPr>
        <p:spPr>
          <a:xfrm>
            <a:off x="-40640" y="6348730"/>
            <a:ext cx="12360275" cy="630555"/>
          </a:xfrm>
          <a:prstGeom prst="rect">
            <a:avLst/>
          </a:prstGeom>
          <a:solidFill>
            <a:srgbClr val="202A36">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849225" y="261200"/>
            <a:ext cx="1661014"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sp>
        <p:nvSpPr>
          <p:cNvPr id="4" name="矩形 3"/>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43036"/>
            <a:ext cx="7553904" cy="806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65     97     76     13     27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1" name="Freeform 64"/>
          <p:cNvSpPr>
            <a:spLocks noEditPoints="1"/>
          </p:cNvSpPr>
          <p:nvPr/>
        </p:nvSpPr>
        <p:spPr bwMode="auto">
          <a:xfrm flipH="1">
            <a:off x="10898684" y="393979"/>
            <a:ext cx="737149" cy="609178"/>
          </a:xfrm>
          <a:custGeom>
            <a:avLst/>
            <a:gdLst>
              <a:gd name="T0" fmla="*/ 188 w 308"/>
              <a:gd name="T1" fmla="*/ 19 h 256"/>
              <a:gd name="T2" fmla="*/ 154 w 308"/>
              <a:gd name="T3" fmla="*/ 0 h 256"/>
              <a:gd name="T4" fmla="*/ 120 w 308"/>
              <a:gd name="T5" fmla="*/ 19 h 256"/>
              <a:gd name="T6" fmla="*/ 8 w 308"/>
              <a:gd name="T7" fmla="*/ 195 h 256"/>
              <a:gd name="T8" fmla="*/ 7 w 308"/>
              <a:gd name="T9" fmla="*/ 235 h 256"/>
              <a:gd name="T10" fmla="*/ 42 w 308"/>
              <a:gd name="T11" fmla="*/ 256 h 256"/>
              <a:gd name="T12" fmla="*/ 266 w 308"/>
              <a:gd name="T13" fmla="*/ 256 h 256"/>
              <a:gd name="T14" fmla="*/ 301 w 308"/>
              <a:gd name="T15" fmla="*/ 235 h 256"/>
              <a:gd name="T16" fmla="*/ 300 w 308"/>
              <a:gd name="T17" fmla="*/ 195 h 256"/>
              <a:gd name="T18" fmla="*/ 188 w 308"/>
              <a:gd name="T19" fmla="*/ 19 h 256"/>
              <a:gd name="T20" fmla="*/ 154 w 308"/>
              <a:gd name="T21" fmla="*/ 216 h 256"/>
              <a:gd name="T22" fmla="*/ 138 w 308"/>
              <a:gd name="T23" fmla="*/ 200 h 256"/>
              <a:gd name="T24" fmla="*/ 154 w 308"/>
              <a:gd name="T25" fmla="*/ 184 h 256"/>
              <a:gd name="T26" fmla="*/ 170 w 308"/>
              <a:gd name="T27" fmla="*/ 200 h 256"/>
              <a:gd name="T28" fmla="*/ 154 w 308"/>
              <a:gd name="T29" fmla="*/ 216 h 256"/>
              <a:gd name="T30" fmla="*/ 170 w 308"/>
              <a:gd name="T31" fmla="*/ 152 h 256"/>
              <a:gd name="T32" fmla="*/ 154 w 308"/>
              <a:gd name="T33" fmla="*/ 168 h 256"/>
              <a:gd name="T34" fmla="*/ 138 w 308"/>
              <a:gd name="T35" fmla="*/ 152 h 256"/>
              <a:gd name="T36" fmla="*/ 138 w 308"/>
              <a:gd name="T37" fmla="*/ 96 h 256"/>
              <a:gd name="T38" fmla="*/ 154 w 308"/>
              <a:gd name="T39" fmla="*/ 80 h 256"/>
              <a:gd name="T40" fmla="*/ 170 w 308"/>
              <a:gd name="T41" fmla="*/ 96 h 256"/>
              <a:gd name="T42" fmla="*/ 170 w 308"/>
              <a:gd name="T43" fmla="*/ 15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56">
                <a:moveTo>
                  <a:pt x="188" y="19"/>
                </a:moveTo>
                <a:cubicBezTo>
                  <a:pt x="180" y="7"/>
                  <a:pt x="168" y="0"/>
                  <a:pt x="154" y="0"/>
                </a:cubicBezTo>
                <a:cubicBezTo>
                  <a:pt x="140" y="0"/>
                  <a:pt x="128" y="7"/>
                  <a:pt x="120" y="19"/>
                </a:cubicBezTo>
                <a:cubicBezTo>
                  <a:pt x="8" y="195"/>
                  <a:pt x="8" y="195"/>
                  <a:pt x="8" y="195"/>
                </a:cubicBezTo>
                <a:cubicBezTo>
                  <a:pt x="0" y="207"/>
                  <a:pt x="0" y="222"/>
                  <a:pt x="7" y="235"/>
                </a:cubicBezTo>
                <a:cubicBezTo>
                  <a:pt x="14" y="248"/>
                  <a:pt x="27" y="256"/>
                  <a:pt x="42" y="256"/>
                </a:cubicBezTo>
                <a:cubicBezTo>
                  <a:pt x="266" y="256"/>
                  <a:pt x="266" y="256"/>
                  <a:pt x="266" y="256"/>
                </a:cubicBezTo>
                <a:cubicBezTo>
                  <a:pt x="281" y="256"/>
                  <a:pt x="294" y="248"/>
                  <a:pt x="301" y="235"/>
                </a:cubicBezTo>
                <a:cubicBezTo>
                  <a:pt x="308" y="222"/>
                  <a:pt x="308" y="207"/>
                  <a:pt x="300" y="195"/>
                </a:cubicBezTo>
                <a:lnTo>
                  <a:pt x="188" y="19"/>
                </a:lnTo>
                <a:close/>
                <a:moveTo>
                  <a:pt x="154" y="216"/>
                </a:moveTo>
                <a:cubicBezTo>
                  <a:pt x="145" y="216"/>
                  <a:pt x="138" y="209"/>
                  <a:pt x="138" y="200"/>
                </a:cubicBezTo>
                <a:cubicBezTo>
                  <a:pt x="138" y="191"/>
                  <a:pt x="145" y="184"/>
                  <a:pt x="154" y="184"/>
                </a:cubicBezTo>
                <a:cubicBezTo>
                  <a:pt x="163" y="184"/>
                  <a:pt x="170" y="191"/>
                  <a:pt x="170" y="200"/>
                </a:cubicBezTo>
                <a:cubicBezTo>
                  <a:pt x="170" y="209"/>
                  <a:pt x="163" y="216"/>
                  <a:pt x="154" y="216"/>
                </a:cubicBezTo>
                <a:close/>
                <a:moveTo>
                  <a:pt x="170" y="152"/>
                </a:moveTo>
                <a:cubicBezTo>
                  <a:pt x="170" y="161"/>
                  <a:pt x="163" y="168"/>
                  <a:pt x="154" y="168"/>
                </a:cubicBezTo>
                <a:cubicBezTo>
                  <a:pt x="145" y="168"/>
                  <a:pt x="138" y="161"/>
                  <a:pt x="138" y="152"/>
                </a:cubicBezTo>
                <a:cubicBezTo>
                  <a:pt x="138" y="96"/>
                  <a:pt x="138" y="96"/>
                  <a:pt x="138" y="96"/>
                </a:cubicBezTo>
                <a:cubicBezTo>
                  <a:pt x="138" y="87"/>
                  <a:pt x="145" y="80"/>
                  <a:pt x="154" y="80"/>
                </a:cubicBezTo>
                <a:cubicBezTo>
                  <a:pt x="163" y="80"/>
                  <a:pt x="170" y="87"/>
                  <a:pt x="170" y="96"/>
                </a:cubicBezTo>
                <a:lnTo>
                  <a:pt x="170" y="152"/>
                </a:ln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32" name="上箭头 31"/>
          <p:cNvSpPr/>
          <p:nvPr/>
        </p:nvSpPr>
        <p:spPr>
          <a:xfrm>
            <a:off x="4276071" y="3749219"/>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2305645" y="3256776"/>
            <a:ext cx="734518" cy="492443"/>
          </a:xfrm>
          <a:prstGeom prst="rect">
            <a:avLst/>
          </a:prstGeom>
          <a:noFill/>
        </p:spPr>
        <p:txBody>
          <a:bodyPr wrap="square" rtlCol="0">
            <a:spAutoFit/>
          </a:bodyPr>
          <a:lstStyle/>
          <a:p>
            <a:r>
              <a:rPr lang="en-US" altLang="zh-CN" sz="2600" b="1" dirty="0">
                <a:solidFill>
                  <a:srgbClr val="FCB00F"/>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endParaRPr lang="zh-CN" altLang="en-US" sz="2600" dirty="0">
              <a:solidFill>
                <a:srgbClr val="FCB00F"/>
              </a:solidFill>
            </a:endParaRPr>
          </a:p>
        </p:txBody>
      </p:sp>
      <p:sp>
        <p:nvSpPr>
          <p:cNvPr id="50" name="右弧形箭头 49"/>
          <p:cNvSpPr/>
          <p:nvPr/>
        </p:nvSpPr>
        <p:spPr>
          <a:xfrm rot="5400000">
            <a:off x="3076451" y="3331374"/>
            <a:ext cx="615832" cy="1783407"/>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1"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48050"/>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65     97     76     13     27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52" name="上箭头 51"/>
          <p:cNvSpPr/>
          <p:nvPr/>
        </p:nvSpPr>
        <p:spPr>
          <a:xfrm>
            <a:off x="3522252" y="3811001"/>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右弧形箭头 52"/>
          <p:cNvSpPr/>
          <p:nvPr/>
        </p:nvSpPr>
        <p:spPr>
          <a:xfrm rot="16200000">
            <a:off x="3728122" y="2344229"/>
            <a:ext cx="615832" cy="1027571"/>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5"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33838"/>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65     97     76     13     27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56" name="上箭头 55"/>
          <p:cNvSpPr/>
          <p:nvPr/>
        </p:nvSpPr>
        <p:spPr>
          <a:xfrm>
            <a:off x="2496703" y="3873790"/>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33838"/>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65     97     76     13     27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58" name="上箭头 57"/>
          <p:cNvSpPr/>
          <p:nvPr/>
        </p:nvSpPr>
        <p:spPr>
          <a:xfrm>
            <a:off x="5046365" y="3830227"/>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右弧形箭头 58"/>
          <p:cNvSpPr/>
          <p:nvPr/>
        </p:nvSpPr>
        <p:spPr>
          <a:xfrm rot="5400000">
            <a:off x="3504729" y="2874929"/>
            <a:ext cx="615832" cy="263996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0" name="文本框 59"/>
          <p:cNvSpPr txBox="1"/>
          <p:nvPr/>
        </p:nvSpPr>
        <p:spPr>
          <a:xfrm>
            <a:off x="2305645" y="3251762"/>
            <a:ext cx="539645" cy="492443"/>
          </a:xfrm>
          <a:prstGeom prst="rect">
            <a:avLst/>
          </a:prstGeom>
          <a:noFill/>
        </p:spPr>
        <p:txBody>
          <a:bodyPr wrap="square" rtlCol="0">
            <a:spAutoFit/>
          </a:bodyPr>
          <a:lstStyle/>
          <a:p>
            <a:r>
              <a:rPr lang="en-US" altLang="zh-CN" sz="2600" b="1" dirty="0">
                <a:solidFill>
                  <a:srgbClr val="FCB00F"/>
                </a:solidFill>
              </a:rPr>
              <a:t>65</a:t>
            </a:r>
            <a:endParaRPr lang="zh-CN" altLang="en-US" sz="2600" b="1" dirty="0">
              <a:solidFill>
                <a:srgbClr val="FCB00F"/>
              </a:solidFill>
            </a:endParaRPr>
          </a:p>
        </p:txBody>
      </p:sp>
      <p:sp>
        <p:nvSpPr>
          <p:cNvPr id="61"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47043"/>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97     76     13     27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62" name="右弧形箭头 61"/>
          <p:cNvSpPr/>
          <p:nvPr/>
        </p:nvSpPr>
        <p:spPr>
          <a:xfrm rot="16200000">
            <a:off x="3665842" y="1460386"/>
            <a:ext cx="615832" cy="2688678"/>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上箭头 62"/>
          <p:cNvSpPr/>
          <p:nvPr/>
        </p:nvSpPr>
        <p:spPr>
          <a:xfrm>
            <a:off x="4305595" y="3758417"/>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42029"/>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97     76     13     27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65" name="上箭头 64"/>
          <p:cNvSpPr/>
          <p:nvPr/>
        </p:nvSpPr>
        <p:spPr>
          <a:xfrm>
            <a:off x="5753479" y="3819192"/>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右弧形箭头 65"/>
          <p:cNvSpPr/>
          <p:nvPr/>
        </p:nvSpPr>
        <p:spPr>
          <a:xfrm rot="5400000">
            <a:off x="3852274" y="2607993"/>
            <a:ext cx="615832" cy="3335057"/>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7" name="文本框 66"/>
          <p:cNvSpPr txBox="1"/>
          <p:nvPr/>
        </p:nvSpPr>
        <p:spPr>
          <a:xfrm>
            <a:off x="2313140" y="3265845"/>
            <a:ext cx="749508" cy="492443"/>
          </a:xfrm>
          <a:prstGeom prst="rect">
            <a:avLst/>
          </a:prstGeom>
          <a:noFill/>
        </p:spPr>
        <p:txBody>
          <a:bodyPr wrap="square" rtlCol="0">
            <a:spAutoFit/>
          </a:bodyPr>
          <a:lstStyle/>
          <a:p>
            <a:r>
              <a:rPr lang="en-US" altLang="zh-CN" sz="2600" b="1" dirty="0">
                <a:solidFill>
                  <a:srgbClr val="FCB00F"/>
                </a:solidFill>
              </a:rPr>
              <a:t>97</a:t>
            </a:r>
            <a:endParaRPr lang="zh-CN" altLang="en-US" sz="2600" b="1" dirty="0">
              <a:solidFill>
                <a:srgbClr val="FCB00F"/>
              </a:solidFill>
            </a:endParaRPr>
          </a:p>
        </p:txBody>
      </p:sp>
      <p:sp>
        <p:nvSpPr>
          <p:cNvPr id="68" name="上箭头 67"/>
          <p:cNvSpPr/>
          <p:nvPr/>
        </p:nvSpPr>
        <p:spPr>
          <a:xfrm>
            <a:off x="5021611" y="3837411"/>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42640"/>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76     13     27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0" name="右弧形箭头 69"/>
          <p:cNvSpPr/>
          <p:nvPr/>
        </p:nvSpPr>
        <p:spPr>
          <a:xfrm rot="16200000">
            <a:off x="3986683" y="1289327"/>
            <a:ext cx="615832" cy="324339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61269"/>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49     65     97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76     13     27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2" name="上箭头 71"/>
          <p:cNvSpPr/>
          <p:nvPr/>
        </p:nvSpPr>
        <p:spPr>
          <a:xfrm>
            <a:off x="6533925" y="3851651"/>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右弧形箭头 72"/>
          <p:cNvSpPr/>
          <p:nvPr/>
        </p:nvSpPr>
        <p:spPr>
          <a:xfrm rot="5400000">
            <a:off x="4133544" y="2076243"/>
            <a:ext cx="615832" cy="422123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文本框 73"/>
          <p:cNvSpPr txBox="1"/>
          <p:nvPr/>
        </p:nvSpPr>
        <p:spPr>
          <a:xfrm>
            <a:off x="2305645" y="3251762"/>
            <a:ext cx="1034165" cy="492443"/>
          </a:xfrm>
          <a:prstGeom prst="rect">
            <a:avLst/>
          </a:prstGeom>
          <a:noFill/>
        </p:spPr>
        <p:txBody>
          <a:bodyPr wrap="square" rtlCol="0">
            <a:spAutoFit/>
          </a:bodyPr>
          <a:lstStyle/>
          <a:p>
            <a:r>
              <a:rPr lang="en-US" altLang="zh-CN" sz="2600" b="1" dirty="0">
                <a:solidFill>
                  <a:srgbClr val="FCB00F"/>
                </a:solidFill>
              </a:rPr>
              <a:t>76</a:t>
            </a:r>
            <a:endParaRPr lang="zh-CN" altLang="en-US" sz="2600" b="1" dirty="0">
              <a:solidFill>
                <a:srgbClr val="FCB00F"/>
              </a:solidFill>
            </a:endParaRPr>
          </a:p>
        </p:txBody>
      </p:sp>
      <p:sp>
        <p:nvSpPr>
          <p:cNvPr id="75"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34143"/>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49     65     97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6" name="上箭头 75"/>
          <p:cNvSpPr/>
          <p:nvPr/>
        </p:nvSpPr>
        <p:spPr>
          <a:xfrm>
            <a:off x="5771772" y="3853407"/>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右弧形箭头 76"/>
          <p:cNvSpPr/>
          <p:nvPr/>
        </p:nvSpPr>
        <p:spPr>
          <a:xfrm rot="16200000">
            <a:off x="6008771" y="2468961"/>
            <a:ext cx="615832" cy="97793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8"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42334"/>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49     65     76      97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9" name="上箭头 78"/>
          <p:cNvSpPr/>
          <p:nvPr/>
        </p:nvSpPr>
        <p:spPr>
          <a:xfrm>
            <a:off x="7273800" y="3851651"/>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右弧形箭头 79"/>
          <p:cNvSpPr/>
          <p:nvPr/>
        </p:nvSpPr>
        <p:spPr>
          <a:xfrm rot="5400000">
            <a:off x="4575315" y="1753984"/>
            <a:ext cx="615832" cy="4781138"/>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1" name="文本框 80"/>
          <p:cNvSpPr txBox="1"/>
          <p:nvPr/>
        </p:nvSpPr>
        <p:spPr>
          <a:xfrm>
            <a:off x="2276121" y="3265844"/>
            <a:ext cx="975195" cy="492443"/>
          </a:xfrm>
          <a:prstGeom prst="rect">
            <a:avLst/>
          </a:prstGeom>
          <a:noFill/>
        </p:spPr>
        <p:txBody>
          <a:bodyPr wrap="square" rtlCol="0">
            <a:spAutoFit/>
          </a:bodyPr>
          <a:lstStyle/>
          <a:p>
            <a:r>
              <a:rPr lang="en-US" altLang="zh-CN" sz="2600" b="1" dirty="0">
                <a:solidFill>
                  <a:srgbClr val="FCB00F"/>
                </a:solidFill>
              </a:rPr>
              <a:t>13</a:t>
            </a:r>
            <a:endParaRPr lang="zh-CN" altLang="en-US" sz="2600" b="1" dirty="0">
              <a:solidFill>
                <a:srgbClr val="FCB00F"/>
              </a:solidFill>
            </a:endParaRPr>
          </a:p>
        </p:txBody>
      </p:sp>
      <p:sp>
        <p:nvSpPr>
          <p:cNvPr id="82"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15143"/>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49     65     76      97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83"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47741"/>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13</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49     65     76     97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84" name="上箭头 83"/>
          <p:cNvSpPr/>
          <p:nvPr/>
        </p:nvSpPr>
        <p:spPr>
          <a:xfrm>
            <a:off x="8063070" y="3855735"/>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右弧形箭头 84"/>
          <p:cNvSpPr/>
          <p:nvPr/>
        </p:nvSpPr>
        <p:spPr>
          <a:xfrm rot="5400000">
            <a:off x="4971970" y="1359626"/>
            <a:ext cx="615832" cy="5574450"/>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6" name="文本框 85"/>
          <p:cNvSpPr txBox="1"/>
          <p:nvPr/>
        </p:nvSpPr>
        <p:spPr>
          <a:xfrm>
            <a:off x="2313140" y="3266149"/>
            <a:ext cx="959370" cy="492443"/>
          </a:xfrm>
          <a:prstGeom prst="rect">
            <a:avLst/>
          </a:prstGeom>
          <a:noFill/>
        </p:spPr>
        <p:txBody>
          <a:bodyPr wrap="square" rtlCol="0">
            <a:spAutoFit/>
          </a:bodyPr>
          <a:lstStyle/>
          <a:p>
            <a:r>
              <a:rPr lang="en-US" altLang="zh-CN" sz="2600" b="1" dirty="0">
                <a:solidFill>
                  <a:srgbClr val="FCB00F"/>
                </a:solidFill>
              </a:rPr>
              <a:t>27</a:t>
            </a:r>
            <a:endParaRPr lang="zh-CN" altLang="en-US" sz="2600" b="1" dirty="0">
              <a:solidFill>
                <a:srgbClr val="FCB00F"/>
              </a:solidFill>
            </a:endParaRPr>
          </a:p>
        </p:txBody>
      </p:sp>
      <p:sp>
        <p:nvSpPr>
          <p:cNvPr id="87"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42333"/>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13     27</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49     65     76     97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88"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64296"/>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13</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49     65     76     97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89" name="上箭头 88"/>
          <p:cNvSpPr/>
          <p:nvPr/>
        </p:nvSpPr>
        <p:spPr>
          <a:xfrm>
            <a:off x="8724180" y="3856004"/>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右弧形箭头 89"/>
          <p:cNvSpPr/>
          <p:nvPr/>
        </p:nvSpPr>
        <p:spPr>
          <a:xfrm rot="5400000">
            <a:off x="5324307" y="1084934"/>
            <a:ext cx="615832" cy="627912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1" name="文本框 90"/>
          <p:cNvSpPr txBox="1"/>
          <p:nvPr/>
        </p:nvSpPr>
        <p:spPr>
          <a:xfrm>
            <a:off x="2305172" y="3251762"/>
            <a:ext cx="1214203" cy="492443"/>
          </a:xfrm>
          <a:prstGeom prst="rect">
            <a:avLst/>
          </a:prstGeom>
          <a:noFill/>
        </p:spPr>
        <p:txBody>
          <a:bodyPr wrap="square" rtlCol="0">
            <a:spAutoFit/>
          </a:bodyPr>
          <a:lstStyle/>
          <a:p>
            <a:r>
              <a:rPr lang="en-US" altLang="zh-CN" sz="2600" b="1" u="sng" dirty="0">
                <a:solidFill>
                  <a:srgbClr val="FCB00F"/>
                </a:solidFill>
              </a:rPr>
              <a:t>49</a:t>
            </a:r>
            <a:endParaRPr lang="zh-CN" altLang="en-US" sz="2600" b="1" u="sng" dirty="0">
              <a:solidFill>
                <a:srgbClr val="FCB00F"/>
              </a:solidFill>
            </a:endParaRPr>
          </a:p>
        </p:txBody>
      </p:sp>
      <p:sp>
        <p:nvSpPr>
          <p:cNvPr id="92"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36851"/>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13</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27</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49     65     76     97</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93"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2909661"/>
            <a:ext cx="7553904" cy="806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13</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27</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38</a:t>
            </a:r>
            <a:r>
              <a:rPr lang="zh-CN" altLang="en-US"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49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65     76     97</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Tree>
    <p:extLst>
      <p:ext uri="{BB962C8B-B14F-4D97-AF65-F5344CB8AC3E}">
        <p14:creationId xmlns:p14="http://schemas.microsoft.com/office/powerpoint/2010/main" val="27384733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fill="hold"/>
                                        <p:tgtEl>
                                          <p:spTgt spid="32"/>
                                        </p:tgtEl>
                                        <p:attrNameLst>
                                          <p:attrName>ppt_x</p:attrName>
                                        </p:attrNameLst>
                                      </p:cBhvr>
                                      <p:tavLst>
                                        <p:tav tm="0">
                                          <p:val>
                                            <p:strVal val="#ppt_x"/>
                                          </p:val>
                                        </p:tav>
                                        <p:tav tm="100000">
                                          <p:val>
                                            <p:strVal val="#ppt_x"/>
                                          </p:val>
                                        </p:tav>
                                      </p:tavLst>
                                    </p:anim>
                                    <p:anim calcmode="lin" valueType="num">
                                      <p:cBhvr additive="base">
                                        <p:cTn id="12"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50"/>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32"/>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10">
                                            <p:txEl>
                                              <p:pRg st="1" end="1"/>
                                            </p:txEl>
                                          </p:spTgt>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51">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52"/>
                                        </p:tgtEl>
                                        <p:attrNameLst>
                                          <p:attrName>style.visibility</p:attrName>
                                        </p:attrNameLst>
                                      </p:cBhvr>
                                      <p:to>
                                        <p:strVal val="visible"/>
                                      </p:to>
                                    </p:set>
                                    <p:anim calcmode="lin" valueType="num">
                                      <p:cBhvr additive="base">
                                        <p:cTn id="33" dur="500" fill="hold"/>
                                        <p:tgtEl>
                                          <p:spTgt spid="52"/>
                                        </p:tgtEl>
                                        <p:attrNameLst>
                                          <p:attrName>ppt_x</p:attrName>
                                        </p:attrNameLst>
                                      </p:cBhvr>
                                      <p:tavLst>
                                        <p:tav tm="0">
                                          <p:val>
                                            <p:strVal val="#ppt_x"/>
                                          </p:val>
                                        </p:tav>
                                        <p:tav tm="100000">
                                          <p:val>
                                            <p:strVal val="#ppt_x"/>
                                          </p:val>
                                        </p:tav>
                                      </p:tavLst>
                                    </p:anim>
                                    <p:anim calcmode="lin" valueType="num">
                                      <p:cBhvr additive="base">
                                        <p:cTn id="34"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0" nodeType="clickEffect">
                                  <p:stCondLst>
                                    <p:cond delay="0"/>
                                  </p:stCondLst>
                                  <p:childTnLst>
                                    <p:set>
                                      <p:cBhvr>
                                        <p:cTn id="42" dur="1" fill="hold">
                                          <p:stCondLst>
                                            <p:cond delay="0"/>
                                          </p:stCondLst>
                                        </p:cTn>
                                        <p:tgtEl>
                                          <p:spTgt spid="51">
                                            <p:txEl>
                                              <p:pRg st="1" end="1"/>
                                            </p:txEl>
                                          </p:spTgt>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52"/>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53"/>
                                        </p:tgtEl>
                                        <p:attrNameLst>
                                          <p:attrName>style.visibility</p:attrName>
                                        </p:attrNameLst>
                                      </p:cBhvr>
                                      <p:to>
                                        <p:strVal val="hidden"/>
                                      </p:to>
                                    </p:set>
                                  </p:childTnLst>
                                </p:cTn>
                              </p:par>
                              <p:par>
                                <p:cTn id="47" presetID="1" presetClass="entr" presetSubtype="0" fill="hold" nodeType="withEffect">
                                  <p:stCondLst>
                                    <p:cond delay="0"/>
                                  </p:stCondLst>
                                  <p:childTnLst>
                                    <p:set>
                                      <p:cBhvr>
                                        <p:cTn id="48" dur="1" fill="hold">
                                          <p:stCondLst>
                                            <p:cond delay="0"/>
                                          </p:stCondLst>
                                        </p:cTn>
                                        <p:tgtEl>
                                          <p:spTgt spid="55">
                                            <p:txEl>
                                              <p:pRg st="1" end="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56"/>
                                        </p:tgtEl>
                                        <p:attrNameLst>
                                          <p:attrName>style.visibility</p:attrName>
                                        </p:attrNameLst>
                                      </p:cBhvr>
                                      <p:to>
                                        <p:strVal val="visible"/>
                                      </p:to>
                                    </p:set>
                                    <p:anim calcmode="lin" valueType="num">
                                      <p:cBhvr additive="base">
                                        <p:cTn id="53" dur="500" fill="hold"/>
                                        <p:tgtEl>
                                          <p:spTgt spid="56"/>
                                        </p:tgtEl>
                                        <p:attrNameLst>
                                          <p:attrName>ppt_x</p:attrName>
                                        </p:attrNameLst>
                                      </p:cBhvr>
                                      <p:tavLst>
                                        <p:tav tm="0">
                                          <p:val>
                                            <p:strVal val="#ppt_x"/>
                                          </p:val>
                                        </p:tav>
                                        <p:tav tm="100000">
                                          <p:val>
                                            <p:strVal val="#ppt_x"/>
                                          </p:val>
                                        </p:tav>
                                      </p:tavLst>
                                    </p:anim>
                                    <p:anim calcmode="lin" valueType="num">
                                      <p:cBhvr additive="base">
                                        <p:cTn id="54" dur="500" fill="hold"/>
                                        <p:tgtEl>
                                          <p:spTgt spid="56"/>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56"/>
                                        </p:tgtEl>
                                        <p:attrNameLst>
                                          <p:attrName>style.visibility</p:attrName>
                                        </p:attrNameLst>
                                      </p:cBhvr>
                                      <p:to>
                                        <p:strVal val="hidden"/>
                                      </p:to>
                                    </p:set>
                                  </p:childTnLst>
                                </p:cTn>
                              </p:par>
                              <p:par>
                                <p:cTn id="59" presetID="1" presetClass="exit" presetSubtype="0" fill="hold" grpId="0" nodeType="withEffect">
                                  <p:stCondLst>
                                    <p:cond delay="0"/>
                                  </p:stCondLst>
                                  <p:childTnLst>
                                    <p:set>
                                      <p:cBhvr>
                                        <p:cTn id="60" dur="1" fill="hold">
                                          <p:stCondLst>
                                            <p:cond delay="0"/>
                                          </p:stCondLst>
                                        </p:cTn>
                                        <p:tgtEl>
                                          <p:spTgt spid="55">
                                            <p:txEl>
                                              <p:pRg st="1" end="1"/>
                                            </p:txEl>
                                          </p:spTgt>
                                        </p:tgtEl>
                                        <p:attrNameLst>
                                          <p:attrName>style.visibility</p:attrName>
                                        </p:attrNameLst>
                                      </p:cBhvr>
                                      <p:to>
                                        <p:strVal val="hidden"/>
                                      </p:to>
                                    </p:set>
                                  </p:childTnLst>
                                </p:cTn>
                              </p:par>
                              <p:par>
                                <p:cTn id="61" presetID="1" presetClass="exit" presetSubtype="0" fill="hold" grpId="1" nodeType="withEffect">
                                  <p:stCondLst>
                                    <p:cond delay="0"/>
                                  </p:stCondLst>
                                  <p:childTnLst>
                                    <p:set>
                                      <p:cBhvr>
                                        <p:cTn id="62" dur="1" fill="hold">
                                          <p:stCondLst>
                                            <p:cond delay="0"/>
                                          </p:stCondLst>
                                        </p:cTn>
                                        <p:tgtEl>
                                          <p:spTgt spid="45"/>
                                        </p:tgtEl>
                                        <p:attrNameLst>
                                          <p:attrName>style.visibility</p:attrName>
                                        </p:attrNameLst>
                                      </p:cBhvr>
                                      <p:to>
                                        <p:strVal val="hidden"/>
                                      </p:to>
                                    </p:set>
                                  </p:childTnLst>
                                </p:cTn>
                              </p:par>
                              <p:par>
                                <p:cTn id="63" presetID="1" presetClass="entr" presetSubtype="0" fill="hold" nodeType="withEffect">
                                  <p:stCondLst>
                                    <p:cond delay="0"/>
                                  </p:stCondLst>
                                  <p:childTnLst>
                                    <p:set>
                                      <p:cBhvr>
                                        <p:cTn id="64" dur="1" fill="hold">
                                          <p:stCondLst>
                                            <p:cond delay="0"/>
                                          </p:stCondLst>
                                        </p:cTn>
                                        <p:tgtEl>
                                          <p:spTgt spid="57">
                                            <p:txEl>
                                              <p:pRg st="1" end="1"/>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grpId="0" nodeType="clickEffect">
                                  <p:stCondLst>
                                    <p:cond delay="0"/>
                                  </p:stCondLst>
                                  <p:childTnLst>
                                    <p:set>
                                      <p:cBhvr>
                                        <p:cTn id="68" dur="1" fill="hold">
                                          <p:stCondLst>
                                            <p:cond delay="0"/>
                                          </p:stCondLst>
                                        </p:cTn>
                                        <p:tgtEl>
                                          <p:spTgt spid="58"/>
                                        </p:tgtEl>
                                        <p:attrNameLst>
                                          <p:attrName>style.visibility</p:attrName>
                                        </p:attrNameLst>
                                      </p:cBhvr>
                                      <p:to>
                                        <p:strVal val="visible"/>
                                      </p:to>
                                    </p:set>
                                    <p:anim calcmode="lin" valueType="num">
                                      <p:cBhvr additive="base">
                                        <p:cTn id="69" dur="500" fill="hold"/>
                                        <p:tgtEl>
                                          <p:spTgt spid="58"/>
                                        </p:tgtEl>
                                        <p:attrNameLst>
                                          <p:attrName>ppt_x</p:attrName>
                                        </p:attrNameLst>
                                      </p:cBhvr>
                                      <p:tavLst>
                                        <p:tav tm="0">
                                          <p:val>
                                            <p:strVal val="#ppt_x"/>
                                          </p:val>
                                        </p:tav>
                                        <p:tav tm="100000">
                                          <p:val>
                                            <p:strVal val="#ppt_x"/>
                                          </p:val>
                                        </p:tav>
                                      </p:tavLst>
                                    </p:anim>
                                    <p:anim calcmode="lin" valueType="num">
                                      <p:cBhvr additive="base">
                                        <p:cTn id="70" dur="500" fill="hold"/>
                                        <p:tgtEl>
                                          <p:spTgt spid="58"/>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59"/>
                                        </p:tgtEl>
                                        <p:attrNameLst>
                                          <p:attrName>style.visibility</p:attrName>
                                        </p:attrNameLst>
                                      </p:cBhvr>
                                      <p:to>
                                        <p:strVal val="visible"/>
                                      </p:to>
                                    </p:set>
                                  </p:childTnLst>
                                </p:cTn>
                              </p:par>
                            </p:childTnLst>
                          </p:cTn>
                        </p:par>
                        <p:par>
                          <p:cTn id="75" fill="hold">
                            <p:stCondLst>
                              <p:cond delay="0"/>
                            </p:stCondLst>
                            <p:childTnLst>
                              <p:par>
                                <p:cTn id="76" presetID="1" presetClass="entr" presetSubtype="0" fill="hold" grpId="0" nodeType="afterEffect">
                                  <p:stCondLst>
                                    <p:cond delay="0"/>
                                  </p:stCondLst>
                                  <p:childTnLst>
                                    <p:set>
                                      <p:cBhvr>
                                        <p:cTn id="77" dur="1" fill="hold">
                                          <p:stCondLst>
                                            <p:cond delay="0"/>
                                          </p:stCondLst>
                                        </p:cTn>
                                        <p:tgtEl>
                                          <p:spTgt spid="60"/>
                                        </p:tgtEl>
                                        <p:attrNameLst>
                                          <p:attrName>style.visibility</p:attrName>
                                        </p:attrNameLst>
                                      </p:cBhvr>
                                      <p:to>
                                        <p:strVal val="visible"/>
                                      </p:to>
                                    </p:set>
                                  </p:childTnLst>
                                </p:cTn>
                              </p:par>
                            </p:childTnLst>
                          </p:cTn>
                        </p:par>
                      </p:childTnLst>
                    </p:cTn>
                  </p:par>
                  <p:par>
                    <p:cTn id="78" fill="hold">
                      <p:stCondLst>
                        <p:cond delay="indefinite"/>
                      </p:stCondLst>
                      <p:childTnLst>
                        <p:par>
                          <p:cTn id="79" fill="hold">
                            <p:stCondLst>
                              <p:cond delay="0"/>
                            </p:stCondLst>
                            <p:childTnLst>
                              <p:par>
                                <p:cTn id="80" presetID="1" presetClass="exit" presetSubtype="0" fill="hold" grpId="0" nodeType="clickEffect">
                                  <p:stCondLst>
                                    <p:cond delay="0"/>
                                  </p:stCondLst>
                                  <p:childTnLst>
                                    <p:set>
                                      <p:cBhvr>
                                        <p:cTn id="81" dur="1" fill="hold">
                                          <p:stCondLst>
                                            <p:cond delay="0"/>
                                          </p:stCondLst>
                                        </p:cTn>
                                        <p:tgtEl>
                                          <p:spTgt spid="57">
                                            <p:txEl>
                                              <p:pRg st="1" end="1"/>
                                            </p:txEl>
                                          </p:spTgt>
                                        </p:tgtEl>
                                        <p:attrNameLst>
                                          <p:attrName>style.visibility</p:attrName>
                                        </p:attrNameLst>
                                      </p:cBhvr>
                                      <p:to>
                                        <p:strVal val="hidden"/>
                                      </p:to>
                                    </p:set>
                                  </p:childTnLst>
                                </p:cTn>
                              </p:par>
                              <p:par>
                                <p:cTn id="82" presetID="1" presetClass="entr" presetSubtype="0" fill="hold" nodeType="withEffect">
                                  <p:stCondLst>
                                    <p:cond delay="0"/>
                                  </p:stCondLst>
                                  <p:childTnLst>
                                    <p:set>
                                      <p:cBhvr>
                                        <p:cTn id="83" dur="1" fill="hold">
                                          <p:stCondLst>
                                            <p:cond delay="0"/>
                                          </p:stCondLst>
                                        </p:cTn>
                                        <p:tgtEl>
                                          <p:spTgt spid="61">
                                            <p:txEl>
                                              <p:pRg st="1" end="1"/>
                                            </p:txEl>
                                          </p:spTgt>
                                        </p:tgtEl>
                                        <p:attrNameLst>
                                          <p:attrName>style.visibility</p:attrName>
                                        </p:attrNameLst>
                                      </p:cBhvr>
                                      <p:to>
                                        <p:strVal val="visible"/>
                                      </p:to>
                                    </p:set>
                                  </p:childTnLst>
                                </p:cTn>
                              </p:par>
                              <p:par>
                                <p:cTn id="84" presetID="1" presetClass="exit" presetSubtype="0" fill="hold" grpId="1" nodeType="withEffect">
                                  <p:stCondLst>
                                    <p:cond delay="0"/>
                                  </p:stCondLst>
                                  <p:childTnLst>
                                    <p:set>
                                      <p:cBhvr>
                                        <p:cTn id="85" dur="1" fill="hold">
                                          <p:stCondLst>
                                            <p:cond delay="0"/>
                                          </p:stCondLst>
                                        </p:cTn>
                                        <p:tgtEl>
                                          <p:spTgt spid="58"/>
                                        </p:tgtEl>
                                        <p:attrNameLst>
                                          <p:attrName>style.visibility</p:attrName>
                                        </p:attrNameLst>
                                      </p:cBhvr>
                                      <p:to>
                                        <p:strVal val="hidden"/>
                                      </p:to>
                                    </p:set>
                                  </p:childTnLst>
                                </p:cTn>
                              </p:par>
                              <p:par>
                                <p:cTn id="86" presetID="1" presetClass="exit" presetSubtype="0" fill="hold" grpId="1" nodeType="withEffect">
                                  <p:stCondLst>
                                    <p:cond delay="0"/>
                                  </p:stCondLst>
                                  <p:childTnLst>
                                    <p:set>
                                      <p:cBhvr>
                                        <p:cTn id="87" dur="1" fill="hold">
                                          <p:stCondLst>
                                            <p:cond delay="0"/>
                                          </p:stCondLst>
                                        </p:cTn>
                                        <p:tgtEl>
                                          <p:spTgt spid="59"/>
                                        </p:tgtEl>
                                        <p:attrNameLst>
                                          <p:attrName>style.visibility</p:attrName>
                                        </p:attrNameLst>
                                      </p:cBhvr>
                                      <p:to>
                                        <p:strVal val="hidden"/>
                                      </p:to>
                                    </p:set>
                                  </p:childTnLst>
                                </p:cTn>
                              </p:par>
                            </p:childTnLst>
                          </p:cTn>
                        </p:par>
                      </p:childTnLst>
                    </p:cTn>
                  </p:par>
                  <p:par>
                    <p:cTn id="88" fill="hold">
                      <p:stCondLst>
                        <p:cond delay="indefinite"/>
                      </p:stCondLst>
                      <p:childTnLst>
                        <p:par>
                          <p:cTn id="89" fill="hold">
                            <p:stCondLst>
                              <p:cond delay="0"/>
                            </p:stCondLst>
                            <p:childTnLst>
                              <p:par>
                                <p:cTn id="90" presetID="1" presetClass="entr" presetSubtype="0" fill="hold" grpId="0" nodeType="clickEffect">
                                  <p:stCondLst>
                                    <p:cond delay="0"/>
                                  </p:stCondLst>
                                  <p:childTnLst>
                                    <p:set>
                                      <p:cBhvr>
                                        <p:cTn id="91" dur="1" fill="hold">
                                          <p:stCondLst>
                                            <p:cond delay="0"/>
                                          </p:stCondLst>
                                        </p:cTn>
                                        <p:tgtEl>
                                          <p:spTgt spid="62"/>
                                        </p:tgtEl>
                                        <p:attrNameLst>
                                          <p:attrName>style.visibility</p:attrName>
                                        </p:attrNameLst>
                                      </p:cBhvr>
                                      <p:to>
                                        <p:strVal val="visible"/>
                                      </p:to>
                                    </p:set>
                                  </p:childTnLst>
                                </p:cTn>
                              </p:par>
                              <p:par>
                                <p:cTn id="92" presetID="2" presetClass="entr" presetSubtype="4" fill="hold" grpId="0" nodeType="withEffect">
                                  <p:stCondLst>
                                    <p:cond delay="0"/>
                                  </p:stCondLst>
                                  <p:childTnLst>
                                    <p:set>
                                      <p:cBhvr>
                                        <p:cTn id="93" dur="1" fill="hold">
                                          <p:stCondLst>
                                            <p:cond delay="0"/>
                                          </p:stCondLst>
                                        </p:cTn>
                                        <p:tgtEl>
                                          <p:spTgt spid="63"/>
                                        </p:tgtEl>
                                        <p:attrNameLst>
                                          <p:attrName>style.visibility</p:attrName>
                                        </p:attrNameLst>
                                      </p:cBhvr>
                                      <p:to>
                                        <p:strVal val="visible"/>
                                      </p:to>
                                    </p:set>
                                    <p:anim calcmode="lin" valueType="num">
                                      <p:cBhvr additive="base">
                                        <p:cTn id="94" dur="500" fill="hold"/>
                                        <p:tgtEl>
                                          <p:spTgt spid="63"/>
                                        </p:tgtEl>
                                        <p:attrNameLst>
                                          <p:attrName>ppt_x</p:attrName>
                                        </p:attrNameLst>
                                      </p:cBhvr>
                                      <p:tavLst>
                                        <p:tav tm="0">
                                          <p:val>
                                            <p:strVal val="#ppt_x"/>
                                          </p:val>
                                        </p:tav>
                                        <p:tav tm="100000">
                                          <p:val>
                                            <p:strVal val="#ppt_x"/>
                                          </p:val>
                                        </p:tav>
                                      </p:tavLst>
                                    </p:anim>
                                    <p:anim calcmode="lin" valueType="num">
                                      <p:cBhvr additive="base">
                                        <p:cTn id="95" dur="500" fill="hold"/>
                                        <p:tgtEl>
                                          <p:spTgt spid="63"/>
                                        </p:tgtEl>
                                        <p:attrNameLst>
                                          <p:attrName>ppt_y</p:attrName>
                                        </p:attrNameLst>
                                      </p:cBhvr>
                                      <p:tavLst>
                                        <p:tav tm="0">
                                          <p:val>
                                            <p:strVal val="1+#ppt_h/2"/>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1" presetClass="exit" presetSubtype="0" fill="hold" grpId="0" nodeType="clickEffect">
                                  <p:stCondLst>
                                    <p:cond delay="0"/>
                                  </p:stCondLst>
                                  <p:childTnLst>
                                    <p:set>
                                      <p:cBhvr>
                                        <p:cTn id="99" dur="1" fill="hold">
                                          <p:stCondLst>
                                            <p:cond delay="0"/>
                                          </p:stCondLst>
                                        </p:cTn>
                                        <p:tgtEl>
                                          <p:spTgt spid="61">
                                            <p:txEl>
                                              <p:pRg st="1" end="1"/>
                                            </p:txEl>
                                          </p:spTgt>
                                        </p:tgtEl>
                                        <p:attrNameLst>
                                          <p:attrName>style.visibility</p:attrName>
                                        </p:attrNameLst>
                                      </p:cBhvr>
                                      <p:to>
                                        <p:strVal val="hidden"/>
                                      </p:to>
                                    </p:set>
                                  </p:childTnLst>
                                </p:cTn>
                              </p:par>
                              <p:par>
                                <p:cTn id="100" presetID="1" presetClass="entr" presetSubtype="0" fill="hold" nodeType="withEffect">
                                  <p:stCondLst>
                                    <p:cond delay="0"/>
                                  </p:stCondLst>
                                  <p:childTnLst>
                                    <p:set>
                                      <p:cBhvr>
                                        <p:cTn id="101" dur="1" fill="hold">
                                          <p:stCondLst>
                                            <p:cond delay="0"/>
                                          </p:stCondLst>
                                        </p:cTn>
                                        <p:tgtEl>
                                          <p:spTgt spid="64">
                                            <p:txEl>
                                              <p:pRg st="1" end="1"/>
                                            </p:txEl>
                                          </p:spTgt>
                                        </p:tgtEl>
                                        <p:attrNameLst>
                                          <p:attrName>style.visibility</p:attrName>
                                        </p:attrNameLst>
                                      </p:cBhvr>
                                      <p:to>
                                        <p:strVal val="visible"/>
                                      </p:to>
                                    </p:set>
                                  </p:childTnLst>
                                </p:cTn>
                              </p:par>
                              <p:par>
                                <p:cTn id="102" presetID="1" presetClass="exit" presetSubtype="0" fill="hold" grpId="1" nodeType="withEffect">
                                  <p:stCondLst>
                                    <p:cond delay="0"/>
                                  </p:stCondLst>
                                  <p:childTnLst>
                                    <p:set>
                                      <p:cBhvr>
                                        <p:cTn id="103" dur="1" fill="hold">
                                          <p:stCondLst>
                                            <p:cond delay="0"/>
                                          </p:stCondLst>
                                        </p:cTn>
                                        <p:tgtEl>
                                          <p:spTgt spid="62"/>
                                        </p:tgtEl>
                                        <p:attrNameLst>
                                          <p:attrName>style.visibility</p:attrName>
                                        </p:attrNameLst>
                                      </p:cBhvr>
                                      <p:to>
                                        <p:strVal val="hidden"/>
                                      </p:to>
                                    </p:set>
                                  </p:childTnLst>
                                </p:cTn>
                              </p:par>
                              <p:par>
                                <p:cTn id="104" presetID="1" presetClass="exit" presetSubtype="0" fill="hold" grpId="1" nodeType="withEffect">
                                  <p:stCondLst>
                                    <p:cond delay="0"/>
                                  </p:stCondLst>
                                  <p:childTnLst>
                                    <p:set>
                                      <p:cBhvr>
                                        <p:cTn id="105" dur="1" fill="hold">
                                          <p:stCondLst>
                                            <p:cond delay="0"/>
                                          </p:stCondLst>
                                        </p:cTn>
                                        <p:tgtEl>
                                          <p:spTgt spid="63"/>
                                        </p:tgtEl>
                                        <p:attrNameLst>
                                          <p:attrName>style.visibility</p:attrName>
                                        </p:attrNameLst>
                                      </p:cBhvr>
                                      <p:to>
                                        <p:strVal val="hidden"/>
                                      </p:to>
                                    </p:set>
                                  </p:childTnLst>
                                </p:cTn>
                              </p:par>
                              <p:par>
                                <p:cTn id="106" presetID="1" presetClass="exit" presetSubtype="0" fill="hold" grpId="1" nodeType="withEffect">
                                  <p:stCondLst>
                                    <p:cond delay="0"/>
                                  </p:stCondLst>
                                  <p:childTnLst>
                                    <p:set>
                                      <p:cBhvr>
                                        <p:cTn id="107" dur="1" fill="hold">
                                          <p:stCondLst>
                                            <p:cond delay="0"/>
                                          </p:stCondLst>
                                        </p:cTn>
                                        <p:tgtEl>
                                          <p:spTgt spid="60"/>
                                        </p:tgtEl>
                                        <p:attrNameLst>
                                          <p:attrName>style.visibility</p:attrName>
                                        </p:attrNameLst>
                                      </p:cBhvr>
                                      <p:to>
                                        <p:strVal val="hidden"/>
                                      </p:to>
                                    </p:set>
                                  </p:childTnLst>
                                </p:cTn>
                              </p:par>
                            </p:childTnLst>
                          </p:cTn>
                        </p:par>
                      </p:childTnLst>
                    </p:cTn>
                  </p:par>
                  <p:par>
                    <p:cTn id="108" fill="hold">
                      <p:stCondLst>
                        <p:cond delay="indefinite"/>
                      </p:stCondLst>
                      <p:childTnLst>
                        <p:par>
                          <p:cTn id="109" fill="hold">
                            <p:stCondLst>
                              <p:cond delay="0"/>
                            </p:stCondLst>
                            <p:childTnLst>
                              <p:par>
                                <p:cTn id="110" presetID="2" presetClass="entr" presetSubtype="4" fill="hold" grpId="0" nodeType="clickEffect">
                                  <p:stCondLst>
                                    <p:cond delay="0"/>
                                  </p:stCondLst>
                                  <p:childTnLst>
                                    <p:set>
                                      <p:cBhvr>
                                        <p:cTn id="111" dur="1" fill="hold">
                                          <p:stCondLst>
                                            <p:cond delay="0"/>
                                          </p:stCondLst>
                                        </p:cTn>
                                        <p:tgtEl>
                                          <p:spTgt spid="65"/>
                                        </p:tgtEl>
                                        <p:attrNameLst>
                                          <p:attrName>style.visibility</p:attrName>
                                        </p:attrNameLst>
                                      </p:cBhvr>
                                      <p:to>
                                        <p:strVal val="visible"/>
                                      </p:to>
                                    </p:set>
                                    <p:anim calcmode="lin" valueType="num">
                                      <p:cBhvr additive="base">
                                        <p:cTn id="112" dur="500" fill="hold"/>
                                        <p:tgtEl>
                                          <p:spTgt spid="65"/>
                                        </p:tgtEl>
                                        <p:attrNameLst>
                                          <p:attrName>ppt_x</p:attrName>
                                        </p:attrNameLst>
                                      </p:cBhvr>
                                      <p:tavLst>
                                        <p:tav tm="0">
                                          <p:val>
                                            <p:strVal val="#ppt_x"/>
                                          </p:val>
                                        </p:tav>
                                        <p:tav tm="100000">
                                          <p:val>
                                            <p:strVal val="#ppt_x"/>
                                          </p:val>
                                        </p:tav>
                                      </p:tavLst>
                                    </p:anim>
                                    <p:anim calcmode="lin" valueType="num">
                                      <p:cBhvr additive="base">
                                        <p:cTn id="113" dur="500" fill="hold"/>
                                        <p:tgtEl>
                                          <p:spTgt spid="65"/>
                                        </p:tgtEl>
                                        <p:attrNameLst>
                                          <p:attrName>ppt_y</p:attrName>
                                        </p:attrNameLst>
                                      </p:cBhvr>
                                      <p:tavLst>
                                        <p:tav tm="0">
                                          <p:val>
                                            <p:strVal val="1+#ppt_h/2"/>
                                          </p:val>
                                        </p:tav>
                                        <p:tav tm="100000">
                                          <p:val>
                                            <p:strVal val="#ppt_y"/>
                                          </p:val>
                                        </p:tav>
                                      </p:tavLst>
                                    </p:anim>
                                  </p:childTnLst>
                                </p:cTn>
                              </p:par>
                            </p:childTnLst>
                          </p:cTn>
                        </p:par>
                      </p:childTnLst>
                    </p:cTn>
                  </p:par>
                  <p:par>
                    <p:cTn id="114" fill="hold">
                      <p:stCondLst>
                        <p:cond delay="indefinite"/>
                      </p:stCondLst>
                      <p:childTnLst>
                        <p:par>
                          <p:cTn id="115" fill="hold">
                            <p:stCondLst>
                              <p:cond delay="0"/>
                            </p:stCondLst>
                            <p:childTnLst>
                              <p:par>
                                <p:cTn id="116" presetID="1" presetClass="entr" presetSubtype="0" fill="hold" grpId="0" nodeType="clickEffect">
                                  <p:stCondLst>
                                    <p:cond delay="0"/>
                                  </p:stCondLst>
                                  <p:childTnLst>
                                    <p:set>
                                      <p:cBhvr>
                                        <p:cTn id="117" dur="1" fill="hold">
                                          <p:stCondLst>
                                            <p:cond delay="0"/>
                                          </p:stCondLst>
                                        </p:cTn>
                                        <p:tgtEl>
                                          <p:spTgt spid="66"/>
                                        </p:tgtEl>
                                        <p:attrNameLst>
                                          <p:attrName>style.visibility</p:attrName>
                                        </p:attrNameLst>
                                      </p:cBhvr>
                                      <p:to>
                                        <p:strVal val="visible"/>
                                      </p:to>
                                    </p:set>
                                  </p:childTnLst>
                                </p:cTn>
                              </p:par>
                              <p:par>
                                <p:cTn id="118" presetID="1" presetClass="entr" presetSubtype="0" fill="hold" nodeType="withEffect">
                                  <p:stCondLst>
                                    <p:cond delay="0"/>
                                  </p:stCondLst>
                                  <p:childTnLst>
                                    <p:set>
                                      <p:cBhvr>
                                        <p:cTn id="119" dur="1" fill="hold">
                                          <p:stCondLst>
                                            <p:cond delay="0"/>
                                          </p:stCondLst>
                                        </p:cTn>
                                        <p:tgtEl>
                                          <p:spTgt spid="67">
                                            <p:txEl>
                                              <p:pRg st="0" end="0"/>
                                            </p:txEl>
                                          </p:spTgt>
                                        </p:tgtEl>
                                        <p:attrNameLst>
                                          <p:attrName>style.visibility</p:attrName>
                                        </p:attrNameLst>
                                      </p:cBhvr>
                                      <p:to>
                                        <p:strVal val="visible"/>
                                      </p:to>
                                    </p:set>
                                  </p:childTnLst>
                                </p:cTn>
                              </p:par>
                            </p:childTnLst>
                          </p:cTn>
                        </p:par>
                      </p:childTnLst>
                    </p:cTn>
                  </p:par>
                  <p:par>
                    <p:cTn id="120" fill="hold">
                      <p:stCondLst>
                        <p:cond delay="indefinite"/>
                      </p:stCondLst>
                      <p:childTnLst>
                        <p:par>
                          <p:cTn id="121" fill="hold">
                            <p:stCondLst>
                              <p:cond delay="0"/>
                            </p:stCondLst>
                            <p:childTnLst>
                              <p:par>
                                <p:cTn id="122" presetID="1" presetClass="exit" presetSubtype="0" fill="hold" grpId="0" nodeType="clickEffect">
                                  <p:stCondLst>
                                    <p:cond delay="0"/>
                                  </p:stCondLst>
                                  <p:childTnLst>
                                    <p:set>
                                      <p:cBhvr>
                                        <p:cTn id="123" dur="1" fill="hold">
                                          <p:stCondLst>
                                            <p:cond delay="0"/>
                                          </p:stCondLst>
                                        </p:cTn>
                                        <p:tgtEl>
                                          <p:spTgt spid="64">
                                            <p:txEl>
                                              <p:pRg st="1" end="1"/>
                                            </p:txEl>
                                          </p:spTgt>
                                        </p:tgtEl>
                                        <p:attrNameLst>
                                          <p:attrName>style.visibility</p:attrName>
                                        </p:attrNameLst>
                                      </p:cBhvr>
                                      <p:to>
                                        <p:strVal val="hidden"/>
                                      </p:to>
                                    </p:set>
                                  </p:childTnLst>
                                </p:cTn>
                              </p:par>
                              <p:par>
                                <p:cTn id="124" presetID="1" presetClass="entr" presetSubtype="0" fill="hold" nodeType="withEffect">
                                  <p:stCondLst>
                                    <p:cond delay="0"/>
                                  </p:stCondLst>
                                  <p:childTnLst>
                                    <p:set>
                                      <p:cBhvr>
                                        <p:cTn id="125" dur="1" fill="hold">
                                          <p:stCondLst>
                                            <p:cond delay="0"/>
                                          </p:stCondLst>
                                        </p:cTn>
                                        <p:tgtEl>
                                          <p:spTgt spid="69">
                                            <p:txEl>
                                              <p:pRg st="1" end="1"/>
                                            </p:txEl>
                                          </p:spTgt>
                                        </p:tgtEl>
                                        <p:attrNameLst>
                                          <p:attrName>style.visibility</p:attrName>
                                        </p:attrNameLst>
                                      </p:cBhvr>
                                      <p:to>
                                        <p:strVal val="visible"/>
                                      </p:to>
                                    </p:set>
                                  </p:childTnLst>
                                </p:cTn>
                              </p:par>
                              <p:par>
                                <p:cTn id="126" presetID="1" presetClass="exit" presetSubtype="0" fill="hold" grpId="1" nodeType="withEffect">
                                  <p:stCondLst>
                                    <p:cond delay="0"/>
                                  </p:stCondLst>
                                  <p:childTnLst>
                                    <p:set>
                                      <p:cBhvr>
                                        <p:cTn id="127" dur="1" fill="hold">
                                          <p:stCondLst>
                                            <p:cond delay="0"/>
                                          </p:stCondLst>
                                        </p:cTn>
                                        <p:tgtEl>
                                          <p:spTgt spid="66"/>
                                        </p:tgtEl>
                                        <p:attrNameLst>
                                          <p:attrName>style.visibility</p:attrName>
                                        </p:attrNameLst>
                                      </p:cBhvr>
                                      <p:to>
                                        <p:strVal val="hidden"/>
                                      </p:to>
                                    </p:set>
                                  </p:childTnLst>
                                </p:cTn>
                              </p:par>
                              <p:par>
                                <p:cTn id="128" presetID="1" presetClass="exit" presetSubtype="0" fill="hold" grpId="1" nodeType="withEffect">
                                  <p:stCondLst>
                                    <p:cond delay="0"/>
                                  </p:stCondLst>
                                  <p:childTnLst>
                                    <p:set>
                                      <p:cBhvr>
                                        <p:cTn id="129" dur="1" fill="hold">
                                          <p:stCondLst>
                                            <p:cond delay="0"/>
                                          </p:stCondLst>
                                        </p:cTn>
                                        <p:tgtEl>
                                          <p:spTgt spid="65"/>
                                        </p:tgtEl>
                                        <p:attrNameLst>
                                          <p:attrName>style.visibility</p:attrName>
                                        </p:attrNameLst>
                                      </p:cBhvr>
                                      <p:to>
                                        <p:strVal val="hidden"/>
                                      </p:to>
                                    </p:set>
                                  </p:childTnLst>
                                </p:cTn>
                              </p:par>
                            </p:childTnLst>
                          </p:cTn>
                        </p:par>
                      </p:childTnLst>
                    </p:cTn>
                  </p:par>
                  <p:par>
                    <p:cTn id="130" fill="hold">
                      <p:stCondLst>
                        <p:cond delay="indefinite"/>
                      </p:stCondLst>
                      <p:childTnLst>
                        <p:par>
                          <p:cTn id="131" fill="hold">
                            <p:stCondLst>
                              <p:cond delay="0"/>
                            </p:stCondLst>
                            <p:childTnLst>
                              <p:par>
                                <p:cTn id="132" presetID="2" presetClass="entr" presetSubtype="4" fill="hold" grpId="0" nodeType="clickEffect">
                                  <p:stCondLst>
                                    <p:cond delay="0"/>
                                  </p:stCondLst>
                                  <p:childTnLst>
                                    <p:set>
                                      <p:cBhvr>
                                        <p:cTn id="133" dur="1" fill="hold">
                                          <p:stCondLst>
                                            <p:cond delay="0"/>
                                          </p:stCondLst>
                                        </p:cTn>
                                        <p:tgtEl>
                                          <p:spTgt spid="68"/>
                                        </p:tgtEl>
                                        <p:attrNameLst>
                                          <p:attrName>style.visibility</p:attrName>
                                        </p:attrNameLst>
                                      </p:cBhvr>
                                      <p:to>
                                        <p:strVal val="visible"/>
                                      </p:to>
                                    </p:set>
                                    <p:anim calcmode="lin" valueType="num">
                                      <p:cBhvr additive="base">
                                        <p:cTn id="134" dur="500" fill="hold"/>
                                        <p:tgtEl>
                                          <p:spTgt spid="68"/>
                                        </p:tgtEl>
                                        <p:attrNameLst>
                                          <p:attrName>ppt_x</p:attrName>
                                        </p:attrNameLst>
                                      </p:cBhvr>
                                      <p:tavLst>
                                        <p:tav tm="0">
                                          <p:val>
                                            <p:strVal val="#ppt_x"/>
                                          </p:val>
                                        </p:tav>
                                        <p:tav tm="100000">
                                          <p:val>
                                            <p:strVal val="#ppt_x"/>
                                          </p:val>
                                        </p:tav>
                                      </p:tavLst>
                                    </p:anim>
                                    <p:anim calcmode="lin" valueType="num">
                                      <p:cBhvr additive="base">
                                        <p:cTn id="135" dur="500" fill="hold"/>
                                        <p:tgtEl>
                                          <p:spTgt spid="68"/>
                                        </p:tgtEl>
                                        <p:attrNameLst>
                                          <p:attrName>ppt_y</p:attrName>
                                        </p:attrNameLst>
                                      </p:cBhvr>
                                      <p:tavLst>
                                        <p:tav tm="0">
                                          <p:val>
                                            <p:strVal val="1+#ppt_h/2"/>
                                          </p:val>
                                        </p:tav>
                                        <p:tav tm="100000">
                                          <p:val>
                                            <p:strVal val="#ppt_y"/>
                                          </p:val>
                                        </p:tav>
                                      </p:tavLst>
                                    </p:anim>
                                  </p:childTnLst>
                                </p:cTn>
                              </p:par>
                            </p:childTnLst>
                          </p:cTn>
                        </p:par>
                      </p:childTnLst>
                    </p:cTn>
                  </p:par>
                  <p:par>
                    <p:cTn id="136" fill="hold">
                      <p:stCondLst>
                        <p:cond delay="indefinite"/>
                      </p:stCondLst>
                      <p:childTnLst>
                        <p:par>
                          <p:cTn id="137" fill="hold">
                            <p:stCondLst>
                              <p:cond delay="0"/>
                            </p:stCondLst>
                            <p:childTnLst>
                              <p:par>
                                <p:cTn id="138" presetID="1" presetClass="entr" presetSubtype="0" fill="hold" grpId="0" nodeType="clickEffect">
                                  <p:stCondLst>
                                    <p:cond delay="0"/>
                                  </p:stCondLst>
                                  <p:childTnLst>
                                    <p:set>
                                      <p:cBhvr>
                                        <p:cTn id="139" dur="1" fill="hold">
                                          <p:stCondLst>
                                            <p:cond delay="0"/>
                                          </p:stCondLst>
                                        </p:cTn>
                                        <p:tgtEl>
                                          <p:spTgt spid="70"/>
                                        </p:tgtEl>
                                        <p:attrNameLst>
                                          <p:attrName>style.visibility</p:attrName>
                                        </p:attrNameLst>
                                      </p:cBhvr>
                                      <p:to>
                                        <p:strVal val="visible"/>
                                      </p:to>
                                    </p:set>
                                  </p:childTnLst>
                                </p:cTn>
                              </p:par>
                            </p:childTnLst>
                          </p:cTn>
                        </p:par>
                      </p:childTnLst>
                    </p:cTn>
                  </p:par>
                  <p:par>
                    <p:cTn id="140" fill="hold">
                      <p:stCondLst>
                        <p:cond delay="indefinite"/>
                      </p:stCondLst>
                      <p:childTnLst>
                        <p:par>
                          <p:cTn id="141" fill="hold">
                            <p:stCondLst>
                              <p:cond delay="0"/>
                            </p:stCondLst>
                            <p:childTnLst>
                              <p:par>
                                <p:cTn id="142" presetID="1" presetClass="entr" presetSubtype="0" fill="hold" nodeType="clickEffect">
                                  <p:stCondLst>
                                    <p:cond delay="0"/>
                                  </p:stCondLst>
                                  <p:childTnLst>
                                    <p:set>
                                      <p:cBhvr>
                                        <p:cTn id="143" dur="1" fill="hold">
                                          <p:stCondLst>
                                            <p:cond delay="0"/>
                                          </p:stCondLst>
                                        </p:cTn>
                                        <p:tgtEl>
                                          <p:spTgt spid="71">
                                            <p:txEl>
                                              <p:pRg st="1" end="1"/>
                                            </p:txEl>
                                          </p:spTgt>
                                        </p:tgtEl>
                                        <p:attrNameLst>
                                          <p:attrName>style.visibility</p:attrName>
                                        </p:attrNameLst>
                                      </p:cBhvr>
                                      <p:to>
                                        <p:strVal val="visible"/>
                                      </p:to>
                                    </p:set>
                                  </p:childTnLst>
                                </p:cTn>
                              </p:par>
                              <p:par>
                                <p:cTn id="144" presetID="1" presetClass="exit" presetSubtype="0" fill="hold" grpId="1" nodeType="withEffect">
                                  <p:stCondLst>
                                    <p:cond delay="0"/>
                                  </p:stCondLst>
                                  <p:childTnLst>
                                    <p:set>
                                      <p:cBhvr>
                                        <p:cTn id="145" dur="1" fill="hold">
                                          <p:stCondLst>
                                            <p:cond delay="0"/>
                                          </p:stCondLst>
                                        </p:cTn>
                                        <p:tgtEl>
                                          <p:spTgt spid="68"/>
                                        </p:tgtEl>
                                        <p:attrNameLst>
                                          <p:attrName>style.visibility</p:attrName>
                                        </p:attrNameLst>
                                      </p:cBhvr>
                                      <p:to>
                                        <p:strVal val="hidden"/>
                                      </p:to>
                                    </p:set>
                                  </p:childTnLst>
                                </p:cTn>
                              </p:par>
                              <p:par>
                                <p:cTn id="146" presetID="1" presetClass="exit" presetSubtype="0" fill="hold" grpId="0" nodeType="withEffect">
                                  <p:stCondLst>
                                    <p:cond delay="0"/>
                                  </p:stCondLst>
                                  <p:childTnLst>
                                    <p:set>
                                      <p:cBhvr>
                                        <p:cTn id="147" dur="1" fill="hold">
                                          <p:stCondLst>
                                            <p:cond delay="0"/>
                                          </p:stCondLst>
                                        </p:cTn>
                                        <p:tgtEl>
                                          <p:spTgt spid="69">
                                            <p:txEl>
                                              <p:pRg st="1" end="1"/>
                                            </p:txEl>
                                          </p:spTgt>
                                        </p:tgtEl>
                                        <p:attrNameLst>
                                          <p:attrName>style.visibility</p:attrName>
                                        </p:attrNameLst>
                                      </p:cBhvr>
                                      <p:to>
                                        <p:strVal val="hidden"/>
                                      </p:to>
                                    </p:set>
                                  </p:childTnLst>
                                </p:cTn>
                              </p:par>
                              <p:par>
                                <p:cTn id="148" presetID="1" presetClass="exit" presetSubtype="0" fill="hold" grpId="0" nodeType="withEffect">
                                  <p:stCondLst>
                                    <p:cond delay="0"/>
                                  </p:stCondLst>
                                  <p:childTnLst>
                                    <p:set>
                                      <p:cBhvr>
                                        <p:cTn id="149" dur="1" fill="hold">
                                          <p:stCondLst>
                                            <p:cond delay="0"/>
                                          </p:stCondLst>
                                        </p:cTn>
                                        <p:tgtEl>
                                          <p:spTgt spid="67">
                                            <p:txEl>
                                              <p:pRg st="0" end="0"/>
                                            </p:txEl>
                                          </p:spTgt>
                                        </p:tgtEl>
                                        <p:attrNameLst>
                                          <p:attrName>style.visibility</p:attrName>
                                        </p:attrNameLst>
                                      </p:cBhvr>
                                      <p:to>
                                        <p:strVal val="hidden"/>
                                      </p:to>
                                    </p:set>
                                  </p:childTnLst>
                                </p:cTn>
                              </p:par>
                              <p:par>
                                <p:cTn id="150" presetID="1" presetClass="exit" presetSubtype="0" fill="hold" grpId="1" nodeType="withEffect">
                                  <p:stCondLst>
                                    <p:cond delay="0"/>
                                  </p:stCondLst>
                                  <p:childTnLst>
                                    <p:set>
                                      <p:cBhvr>
                                        <p:cTn id="151" dur="1" fill="hold">
                                          <p:stCondLst>
                                            <p:cond delay="0"/>
                                          </p:stCondLst>
                                        </p:cTn>
                                        <p:tgtEl>
                                          <p:spTgt spid="70"/>
                                        </p:tgtEl>
                                        <p:attrNameLst>
                                          <p:attrName>style.visibility</p:attrName>
                                        </p:attrNameLst>
                                      </p:cBhvr>
                                      <p:to>
                                        <p:strVal val="hidden"/>
                                      </p:to>
                                    </p:set>
                                  </p:childTnLst>
                                </p:cTn>
                              </p:par>
                            </p:childTnLst>
                          </p:cTn>
                        </p:par>
                      </p:childTnLst>
                    </p:cTn>
                  </p:par>
                  <p:par>
                    <p:cTn id="152" fill="hold">
                      <p:stCondLst>
                        <p:cond delay="indefinite"/>
                      </p:stCondLst>
                      <p:childTnLst>
                        <p:par>
                          <p:cTn id="153" fill="hold">
                            <p:stCondLst>
                              <p:cond delay="0"/>
                            </p:stCondLst>
                            <p:childTnLst>
                              <p:par>
                                <p:cTn id="154" presetID="2" presetClass="entr" presetSubtype="4" fill="hold" grpId="0" nodeType="clickEffect">
                                  <p:stCondLst>
                                    <p:cond delay="0"/>
                                  </p:stCondLst>
                                  <p:childTnLst>
                                    <p:set>
                                      <p:cBhvr>
                                        <p:cTn id="155" dur="1" fill="hold">
                                          <p:stCondLst>
                                            <p:cond delay="0"/>
                                          </p:stCondLst>
                                        </p:cTn>
                                        <p:tgtEl>
                                          <p:spTgt spid="72"/>
                                        </p:tgtEl>
                                        <p:attrNameLst>
                                          <p:attrName>style.visibility</p:attrName>
                                        </p:attrNameLst>
                                      </p:cBhvr>
                                      <p:to>
                                        <p:strVal val="visible"/>
                                      </p:to>
                                    </p:set>
                                    <p:anim calcmode="lin" valueType="num">
                                      <p:cBhvr additive="base">
                                        <p:cTn id="156" dur="500" fill="hold"/>
                                        <p:tgtEl>
                                          <p:spTgt spid="72"/>
                                        </p:tgtEl>
                                        <p:attrNameLst>
                                          <p:attrName>ppt_x</p:attrName>
                                        </p:attrNameLst>
                                      </p:cBhvr>
                                      <p:tavLst>
                                        <p:tav tm="0">
                                          <p:val>
                                            <p:strVal val="#ppt_x"/>
                                          </p:val>
                                        </p:tav>
                                        <p:tav tm="100000">
                                          <p:val>
                                            <p:strVal val="#ppt_x"/>
                                          </p:val>
                                        </p:tav>
                                      </p:tavLst>
                                    </p:anim>
                                    <p:anim calcmode="lin" valueType="num">
                                      <p:cBhvr additive="base">
                                        <p:cTn id="157"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par>
                    <p:cTn id="158" fill="hold">
                      <p:stCondLst>
                        <p:cond delay="indefinite"/>
                      </p:stCondLst>
                      <p:childTnLst>
                        <p:par>
                          <p:cTn id="159" fill="hold">
                            <p:stCondLst>
                              <p:cond delay="0"/>
                            </p:stCondLst>
                            <p:childTnLst>
                              <p:par>
                                <p:cTn id="160" presetID="1" presetClass="entr" presetSubtype="0" fill="hold" grpId="0" nodeType="clickEffect">
                                  <p:stCondLst>
                                    <p:cond delay="0"/>
                                  </p:stCondLst>
                                  <p:childTnLst>
                                    <p:set>
                                      <p:cBhvr>
                                        <p:cTn id="161" dur="1" fill="hold">
                                          <p:stCondLst>
                                            <p:cond delay="0"/>
                                          </p:stCondLst>
                                        </p:cTn>
                                        <p:tgtEl>
                                          <p:spTgt spid="73"/>
                                        </p:tgtEl>
                                        <p:attrNameLst>
                                          <p:attrName>style.visibility</p:attrName>
                                        </p:attrNameLst>
                                      </p:cBhvr>
                                      <p:to>
                                        <p:strVal val="visible"/>
                                      </p:to>
                                    </p:set>
                                  </p:childTnLst>
                                </p:cTn>
                              </p:par>
                              <p:par>
                                <p:cTn id="162" presetID="1" presetClass="entr" presetSubtype="0" fill="hold" grpId="0" nodeType="withEffect">
                                  <p:stCondLst>
                                    <p:cond delay="0"/>
                                  </p:stCondLst>
                                  <p:childTnLst>
                                    <p:set>
                                      <p:cBhvr>
                                        <p:cTn id="163" dur="1" fill="hold">
                                          <p:stCondLst>
                                            <p:cond delay="0"/>
                                          </p:stCondLst>
                                        </p:cTn>
                                        <p:tgtEl>
                                          <p:spTgt spid="74"/>
                                        </p:tgtEl>
                                        <p:attrNameLst>
                                          <p:attrName>style.visibility</p:attrName>
                                        </p:attrNameLst>
                                      </p:cBhvr>
                                      <p:to>
                                        <p:strVal val="visible"/>
                                      </p:to>
                                    </p:set>
                                  </p:childTnLst>
                                </p:cTn>
                              </p:par>
                            </p:childTnLst>
                          </p:cTn>
                        </p:par>
                      </p:childTnLst>
                    </p:cTn>
                  </p:par>
                  <p:par>
                    <p:cTn id="164" fill="hold">
                      <p:stCondLst>
                        <p:cond delay="indefinite"/>
                      </p:stCondLst>
                      <p:childTnLst>
                        <p:par>
                          <p:cTn id="165" fill="hold">
                            <p:stCondLst>
                              <p:cond delay="0"/>
                            </p:stCondLst>
                            <p:childTnLst>
                              <p:par>
                                <p:cTn id="166" presetID="1" presetClass="exit" presetSubtype="0" fill="hold" grpId="0" nodeType="clickEffect">
                                  <p:stCondLst>
                                    <p:cond delay="0"/>
                                  </p:stCondLst>
                                  <p:childTnLst>
                                    <p:set>
                                      <p:cBhvr>
                                        <p:cTn id="167" dur="1" fill="hold">
                                          <p:stCondLst>
                                            <p:cond delay="0"/>
                                          </p:stCondLst>
                                        </p:cTn>
                                        <p:tgtEl>
                                          <p:spTgt spid="71">
                                            <p:txEl>
                                              <p:pRg st="1" end="1"/>
                                            </p:txEl>
                                          </p:spTgt>
                                        </p:tgtEl>
                                        <p:attrNameLst>
                                          <p:attrName>style.visibility</p:attrName>
                                        </p:attrNameLst>
                                      </p:cBhvr>
                                      <p:to>
                                        <p:strVal val="hidden"/>
                                      </p:to>
                                    </p:set>
                                  </p:childTnLst>
                                </p:cTn>
                              </p:par>
                              <p:par>
                                <p:cTn id="168" presetID="1" presetClass="entr" presetSubtype="0" fill="hold" nodeType="withEffect">
                                  <p:stCondLst>
                                    <p:cond delay="0"/>
                                  </p:stCondLst>
                                  <p:childTnLst>
                                    <p:set>
                                      <p:cBhvr>
                                        <p:cTn id="169" dur="1" fill="hold">
                                          <p:stCondLst>
                                            <p:cond delay="0"/>
                                          </p:stCondLst>
                                        </p:cTn>
                                        <p:tgtEl>
                                          <p:spTgt spid="75">
                                            <p:txEl>
                                              <p:pRg st="1" end="1"/>
                                            </p:txEl>
                                          </p:spTgt>
                                        </p:tgtEl>
                                        <p:attrNameLst>
                                          <p:attrName>style.visibility</p:attrName>
                                        </p:attrNameLst>
                                      </p:cBhvr>
                                      <p:to>
                                        <p:strVal val="visible"/>
                                      </p:to>
                                    </p:set>
                                  </p:childTnLst>
                                </p:cTn>
                              </p:par>
                              <p:par>
                                <p:cTn id="170" presetID="1" presetClass="exit" presetSubtype="0" fill="hold" grpId="1" nodeType="withEffect">
                                  <p:stCondLst>
                                    <p:cond delay="0"/>
                                  </p:stCondLst>
                                  <p:childTnLst>
                                    <p:set>
                                      <p:cBhvr>
                                        <p:cTn id="171" dur="1" fill="hold">
                                          <p:stCondLst>
                                            <p:cond delay="0"/>
                                          </p:stCondLst>
                                        </p:cTn>
                                        <p:tgtEl>
                                          <p:spTgt spid="72"/>
                                        </p:tgtEl>
                                        <p:attrNameLst>
                                          <p:attrName>style.visibility</p:attrName>
                                        </p:attrNameLst>
                                      </p:cBhvr>
                                      <p:to>
                                        <p:strVal val="hidden"/>
                                      </p:to>
                                    </p:set>
                                  </p:childTnLst>
                                </p:cTn>
                              </p:par>
                              <p:par>
                                <p:cTn id="172" presetID="1" presetClass="exit" presetSubtype="0" fill="hold" grpId="1" nodeType="withEffect">
                                  <p:stCondLst>
                                    <p:cond delay="0"/>
                                  </p:stCondLst>
                                  <p:childTnLst>
                                    <p:set>
                                      <p:cBhvr>
                                        <p:cTn id="173" dur="1" fill="hold">
                                          <p:stCondLst>
                                            <p:cond delay="0"/>
                                          </p:stCondLst>
                                        </p:cTn>
                                        <p:tgtEl>
                                          <p:spTgt spid="73"/>
                                        </p:tgtEl>
                                        <p:attrNameLst>
                                          <p:attrName>style.visibility</p:attrName>
                                        </p:attrNameLst>
                                      </p:cBhvr>
                                      <p:to>
                                        <p:strVal val="hidden"/>
                                      </p:to>
                                    </p:set>
                                  </p:childTnLst>
                                </p:cTn>
                              </p:par>
                            </p:childTnLst>
                          </p:cTn>
                        </p:par>
                      </p:childTnLst>
                    </p:cTn>
                  </p:par>
                  <p:par>
                    <p:cTn id="174" fill="hold">
                      <p:stCondLst>
                        <p:cond delay="indefinite"/>
                      </p:stCondLst>
                      <p:childTnLst>
                        <p:par>
                          <p:cTn id="175" fill="hold">
                            <p:stCondLst>
                              <p:cond delay="0"/>
                            </p:stCondLst>
                            <p:childTnLst>
                              <p:par>
                                <p:cTn id="176" presetID="2" presetClass="entr" presetSubtype="4" fill="hold" grpId="0" nodeType="clickEffect">
                                  <p:stCondLst>
                                    <p:cond delay="0"/>
                                  </p:stCondLst>
                                  <p:childTnLst>
                                    <p:set>
                                      <p:cBhvr>
                                        <p:cTn id="177" dur="1" fill="hold">
                                          <p:stCondLst>
                                            <p:cond delay="0"/>
                                          </p:stCondLst>
                                        </p:cTn>
                                        <p:tgtEl>
                                          <p:spTgt spid="76"/>
                                        </p:tgtEl>
                                        <p:attrNameLst>
                                          <p:attrName>style.visibility</p:attrName>
                                        </p:attrNameLst>
                                      </p:cBhvr>
                                      <p:to>
                                        <p:strVal val="visible"/>
                                      </p:to>
                                    </p:set>
                                    <p:anim calcmode="lin" valueType="num">
                                      <p:cBhvr additive="base">
                                        <p:cTn id="178" dur="500" fill="hold"/>
                                        <p:tgtEl>
                                          <p:spTgt spid="76"/>
                                        </p:tgtEl>
                                        <p:attrNameLst>
                                          <p:attrName>ppt_x</p:attrName>
                                        </p:attrNameLst>
                                      </p:cBhvr>
                                      <p:tavLst>
                                        <p:tav tm="0">
                                          <p:val>
                                            <p:strVal val="#ppt_x"/>
                                          </p:val>
                                        </p:tav>
                                        <p:tav tm="100000">
                                          <p:val>
                                            <p:strVal val="#ppt_x"/>
                                          </p:val>
                                        </p:tav>
                                      </p:tavLst>
                                    </p:anim>
                                    <p:anim calcmode="lin" valueType="num">
                                      <p:cBhvr additive="base">
                                        <p:cTn id="179" dur="500" fill="hold"/>
                                        <p:tgtEl>
                                          <p:spTgt spid="76"/>
                                        </p:tgtEl>
                                        <p:attrNameLst>
                                          <p:attrName>ppt_y</p:attrName>
                                        </p:attrNameLst>
                                      </p:cBhvr>
                                      <p:tavLst>
                                        <p:tav tm="0">
                                          <p:val>
                                            <p:strVal val="1+#ppt_h/2"/>
                                          </p:val>
                                        </p:tav>
                                        <p:tav tm="100000">
                                          <p:val>
                                            <p:strVal val="#ppt_y"/>
                                          </p:val>
                                        </p:tav>
                                      </p:tavLst>
                                    </p:anim>
                                  </p:childTnLst>
                                </p:cTn>
                              </p:par>
                            </p:childTnLst>
                          </p:cTn>
                        </p:par>
                      </p:childTnLst>
                    </p:cTn>
                  </p:par>
                  <p:par>
                    <p:cTn id="180" fill="hold">
                      <p:stCondLst>
                        <p:cond delay="indefinite"/>
                      </p:stCondLst>
                      <p:childTnLst>
                        <p:par>
                          <p:cTn id="181" fill="hold">
                            <p:stCondLst>
                              <p:cond delay="0"/>
                            </p:stCondLst>
                            <p:childTnLst>
                              <p:par>
                                <p:cTn id="182" presetID="1" presetClass="entr" presetSubtype="0" fill="hold" grpId="0" nodeType="clickEffect">
                                  <p:stCondLst>
                                    <p:cond delay="0"/>
                                  </p:stCondLst>
                                  <p:childTnLst>
                                    <p:set>
                                      <p:cBhvr>
                                        <p:cTn id="183" dur="1" fill="hold">
                                          <p:stCondLst>
                                            <p:cond delay="0"/>
                                          </p:stCondLst>
                                        </p:cTn>
                                        <p:tgtEl>
                                          <p:spTgt spid="77"/>
                                        </p:tgtEl>
                                        <p:attrNameLst>
                                          <p:attrName>style.visibility</p:attrName>
                                        </p:attrNameLst>
                                      </p:cBhvr>
                                      <p:to>
                                        <p:strVal val="visible"/>
                                      </p:to>
                                    </p:set>
                                  </p:childTnLst>
                                </p:cTn>
                              </p:par>
                            </p:childTnLst>
                          </p:cTn>
                        </p:par>
                      </p:childTnLst>
                    </p:cTn>
                  </p:par>
                  <p:par>
                    <p:cTn id="184" fill="hold">
                      <p:stCondLst>
                        <p:cond delay="indefinite"/>
                      </p:stCondLst>
                      <p:childTnLst>
                        <p:par>
                          <p:cTn id="185" fill="hold">
                            <p:stCondLst>
                              <p:cond delay="0"/>
                            </p:stCondLst>
                            <p:childTnLst>
                              <p:par>
                                <p:cTn id="186" presetID="1" presetClass="exit" presetSubtype="0" fill="hold" grpId="0" nodeType="clickEffect">
                                  <p:stCondLst>
                                    <p:cond delay="0"/>
                                  </p:stCondLst>
                                  <p:childTnLst>
                                    <p:set>
                                      <p:cBhvr>
                                        <p:cTn id="187" dur="1" fill="hold">
                                          <p:stCondLst>
                                            <p:cond delay="0"/>
                                          </p:stCondLst>
                                        </p:cTn>
                                        <p:tgtEl>
                                          <p:spTgt spid="75">
                                            <p:txEl>
                                              <p:pRg st="1" end="1"/>
                                            </p:txEl>
                                          </p:spTgt>
                                        </p:tgtEl>
                                        <p:attrNameLst>
                                          <p:attrName>style.visibility</p:attrName>
                                        </p:attrNameLst>
                                      </p:cBhvr>
                                      <p:to>
                                        <p:strVal val="hidden"/>
                                      </p:to>
                                    </p:set>
                                  </p:childTnLst>
                                </p:cTn>
                              </p:par>
                              <p:par>
                                <p:cTn id="188" presetID="1" presetClass="entr" presetSubtype="0" fill="hold" nodeType="withEffect">
                                  <p:stCondLst>
                                    <p:cond delay="0"/>
                                  </p:stCondLst>
                                  <p:childTnLst>
                                    <p:set>
                                      <p:cBhvr>
                                        <p:cTn id="189" dur="1" fill="hold">
                                          <p:stCondLst>
                                            <p:cond delay="0"/>
                                          </p:stCondLst>
                                        </p:cTn>
                                        <p:tgtEl>
                                          <p:spTgt spid="78">
                                            <p:txEl>
                                              <p:pRg st="1" end="1"/>
                                            </p:txEl>
                                          </p:spTgt>
                                        </p:tgtEl>
                                        <p:attrNameLst>
                                          <p:attrName>style.visibility</p:attrName>
                                        </p:attrNameLst>
                                      </p:cBhvr>
                                      <p:to>
                                        <p:strVal val="visible"/>
                                      </p:to>
                                    </p:set>
                                  </p:childTnLst>
                                </p:cTn>
                              </p:par>
                              <p:par>
                                <p:cTn id="190" presetID="1" presetClass="exit" presetSubtype="0" fill="hold" grpId="1" nodeType="withEffect">
                                  <p:stCondLst>
                                    <p:cond delay="0"/>
                                  </p:stCondLst>
                                  <p:childTnLst>
                                    <p:set>
                                      <p:cBhvr>
                                        <p:cTn id="191" dur="1" fill="hold">
                                          <p:stCondLst>
                                            <p:cond delay="0"/>
                                          </p:stCondLst>
                                        </p:cTn>
                                        <p:tgtEl>
                                          <p:spTgt spid="74"/>
                                        </p:tgtEl>
                                        <p:attrNameLst>
                                          <p:attrName>style.visibility</p:attrName>
                                        </p:attrNameLst>
                                      </p:cBhvr>
                                      <p:to>
                                        <p:strVal val="hidden"/>
                                      </p:to>
                                    </p:set>
                                  </p:childTnLst>
                                </p:cTn>
                              </p:par>
                              <p:par>
                                <p:cTn id="192" presetID="1" presetClass="exit" presetSubtype="0" fill="hold" grpId="1" nodeType="withEffect">
                                  <p:stCondLst>
                                    <p:cond delay="0"/>
                                  </p:stCondLst>
                                  <p:childTnLst>
                                    <p:set>
                                      <p:cBhvr>
                                        <p:cTn id="193" dur="1" fill="hold">
                                          <p:stCondLst>
                                            <p:cond delay="0"/>
                                          </p:stCondLst>
                                        </p:cTn>
                                        <p:tgtEl>
                                          <p:spTgt spid="76"/>
                                        </p:tgtEl>
                                        <p:attrNameLst>
                                          <p:attrName>style.visibility</p:attrName>
                                        </p:attrNameLst>
                                      </p:cBhvr>
                                      <p:to>
                                        <p:strVal val="hidden"/>
                                      </p:to>
                                    </p:set>
                                  </p:childTnLst>
                                </p:cTn>
                              </p:par>
                              <p:par>
                                <p:cTn id="194" presetID="1" presetClass="exit" presetSubtype="0" fill="hold" grpId="1" nodeType="withEffect">
                                  <p:stCondLst>
                                    <p:cond delay="0"/>
                                  </p:stCondLst>
                                  <p:childTnLst>
                                    <p:set>
                                      <p:cBhvr>
                                        <p:cTn id="195" dur="1" fill="hold">
                                          <p:stCondLst>
                                            <p:cond delay="0"/>
                                          </p:stCondLst>
                                        </p:cTn>
                                        <p:tgtEl>
                                          <p:spTgt spid="77"/>
                                        </p:tgtEl>
                                        <p:attrNameLst>
                                          <p:attrName>style.visibility</p:attrName>
                                        </p:attrNameLst>
                                      </p:cBhvr>
                                      <p:to>
                                        <p:strVal val="hidden"/>
                                      </p:to>
                                    </p:set>
                                  </p:childTnLst>
                                </p:cTn>
                              </p:par>
                            </p:childTnLst>
                          </p:cTn>
                        </p:par>
                      </p:childTnLst>
                    </p:cTn>
                  </p:par>
                  <p:par>
                    <p:cTn id="196" fill="hold">
                      <p:stCondLst>
                        <p:cond delay="indefinite"/>
                      </p:stCondLst>
                      <p:childTnLst>
                        <p:par>
                          <p:cTn id="197" fill="hold">
                            <p:stCondLst>
                              <p:cond delay="0"/>
                            </p:stCondLst>
                            <p:childTnLst>
                              <p:par>
                                <p:cTn id="198" presetID="2" presetClass="entr" presetSubtype="4" fill="hold" grpId="0" nodeType="clickEffect">
                                  <p:stCondLst>
                                    <p:cond delay="0"/>
                                  </p:stCondLst>
                                  <p:childTnLst>
                                    <p:set>
                                      <p:cBhvr>
                                        <p:cTn id="199" dur="1" fill="hold">
                                          <p:stCondLst>
                                            <p:cond delay="0"/>
                                          </p:stCondLst>
                                        </p:cTn>
                                        <p:tgtEl>
                                          <p:spTgt spid="79"/>
                                        </p:tgtEl>
                                        <p:attrNameLst>
                                          <p:attrName>style.visibility</p:attrName>
                                        </p:attrNameLst>
                                      </p:cBhvr>
                                      <p:to>
                                        <p:strVal val="visible"/>
                                      </p:to>
                                    </p:set>
                                    <p:anim calcmode="lin" valueType="num">
                                      <p:cBhvr additive="base">
                                        <p:cTn id="200" dur="500" fill="hold"/>
                                        <p:tgtEl>
                                          <p:spTgt spid="79"/>
                                        </p:tgtEl>
                                        <p:attrNameLst>
                                          <p:attrName>ppt_x</p:attrName>
                                        </p:attrNameLst>
                                      </p:cBhvr>
                                      <p:tavLst>
                                        <p:tav tm="0">
                                          <p:val>
                                            <p:strVal val="#ppt_x"/>
                                          </p:val>
                                        </p:tav>
                                        <p:tav tm="100000">
                                          <p:val>
                                            <p:strVal val="#ppt_x"/>
                                          </p:val>
                                        </p:tav>
                                      </p:tavLst>
                                    </p:anim>
                                    <p:anim calcmode="lin" valueType="num">
                                      <p:cBhvr additive="base">
                                        <p:cTn id="201" dur="500" fill="hold"/>
                                        <p:tgtEl>
                                          <p:spTgt spid="79"/>
                                        </p:tgtEl>
                                        <p:attrNameLst>
                                          <p:attrName>ppt_y</p:attrName>
                                        </p:attrNameLst>
                                      </p:cBhvr>
                                      <p:tavLst>
                                        <p:tav tm="0">
                                          <p:val>
                                            <p:strVal val="1+#ppt_h/2"/>
                                          </p:val>
                                        </p:tav>
                                        <p:tav tm="100000">
                                          <p:val>
                                            <p:strVal val="#ppt_y"/>
                                          </p:val>
                                        </p:tav>
                                      </p:tavLst>
                                    </p:anim>
                                  </p:childTnLst>
                                </p:cTn>
                              </p:par>
                            </p:childTnLst>
                          </p:cTn>
                        </p:par>
                      </p:childTnLst>
                    </p:cTn>
                  </p:par>
                  <p:par>
                    <p:cTn id="202" fill="hold">
                      <p:stCondLst>
                        <p:cond delay="indefinite"/>
                      </p:stCondLst>
                      <p:childTnLst>
                        <p:par>
                          <p:cTn id="203" fill="hold">
                            <p:stCondLst>
                              <p:cond delay="0"/>
                            </p:stCondLst>
                            <p:childTnLst>
                              <p:par>
                                <p:cTn id="204" presetID="1" presetClass="entr" presetSubtype="0" fill="hold" grpId="0" nodeType="clickEffect">
                                  <p:stCondLst>
                                    <p:cond delay="0"/>
                                  </p:stCondLst>
                                  <p:childTnLst>
                                    <p:set>
                                      <p:cBhvr>
                                        <p:cTn id="205" dur="1" fill="hold">
                                          <p:stCondLst>
                                            <p:cond delay="0"/>
                                          </p:stCondLst>
                                        </p:cTn>
                                        <p:tgtEl>
                                          <p:spTgt spid="80"/>
                                        </p:tgtEl>
                                        <p:attrNameLst>
                                          <p:attrName>style.visibility</p:attrName>
                                        </p:attrNameLst>
                                      </p:cBhvr>
                                      <p:to>
                                        <p:strVal val="visible"/>
                                      </p:to>
                                    </p:set>
                                  </p:childTnLst>
                                </p:cTn>
                              </p:par>
                              <p:par>
                                <p:cTn id="206" presetID="1" presetClass="entr" presetSubtype="0" fill="hold" nodeType="withEffect">
                                  <p:stCondLst>
                                    <p:cond delay="0"/>
                                  </p:stCondLst>
                                  <p:childTnLst>
                                    <p:set>
                                      <p:cBhvr>
                                        <p:cTn id="207" dur="1" fill="hold">
                                          <p:stCondLst>
                                            <p:cond delay="0"/>
                                          </p:stCondLst>
                                        </p:cTn>
                                        <p:tgtEl>
                                          <p:spTgt spid="81">
                                            <p:txEl>
                                              <p:pRg st="0" end="0"/>
                                            </p:txEl>
                                          </p:spTgt>
                                        </p:tgtEl>
                                        <p:attrNameLst>
                                          <p:attrName>style.visibility</p:attrName>
                                        </p:attrNameLst>
                                      </p:cBhvr>
                                      <p:to>
                                        <p:strVal val="visible"/>
                                      </p:to>
                                    </p:set>
                                  </p:childTnLst>
                                </p:cTn>
                              </p:par>
                            </p:childTnLst>
                          </p:cTn>
                        </p:par>
                      </p:childTnLst>
                    </p:cTn>
                  </p:par>
                  <p:par>
                    <p:cTn id="208" fill="hold">
                      <p:stCondLst>
                        <p:cond delay="indefinite"/>
                      </p:stCondLst>
                      <p:childTnLst>
                        <p:par>
                          <p:cTn id="209" fill="hold">
                            <p:stCondLst>
                              <p:cond delay="0"/>
                            </p:stCondLst>
                            <p:childTnLst>
                              <p:par>
                                <p:cTn id="210" presetID="1" presetClass="entr" presetSubtype="0" fill="hold" nodeType="clickEffect">
                                  <p:stCondLst>
                                    <p:cond delay="0"/>
                                  </p:stCondLst>
                                  <p:childTnLst>
                                    <p:set>
                                      <p:cBhvr>
                                        <p:cTn id="211" dur="1" fill="hold">
                                          <p:stCondLst>
                                            <p:cond delay="0"/>
                                          </p:stCondLst>
                                        </p:cTn>
                                        <p:tgtEl>
                                          <p:spTgt spid="82">
                                            <p:txEl>
                                              <p:pRg st="1" end="1"/>
                                            </p:txEl>
                                          </p:spTgt>
                                        </p:tgtEl>
                                        <p:attrNameLst>
                                          <p:attrName>style.visibility</p:attrName>
                                        </p:attrNameLst>
                                      </p:cBhvr>
                                      <p:to>
                                        <p:strVal val="visible"/>
                                      </p:to>
                                    </p:set>
                                  </p:childTnLst>
                                </p:cTn>
                              </p:par>
                              <p:par>
                                <p:cTn id="212" presetID="1" presetClass="exit" presetSubtype="0" fill="hold" grpId="0" nodeType="withEffect">
                                  <p:stCondLst>
                                    <p:cond delay="0"/>
                                  </p:stCondLst>
                                  <p:childTnLst>
                                    <p:set>
                                      <p:cBhvr>
                                        <p:cTn id="213" dur="1" fill="hold">
                                          <p:stCondLst>
                                            <p:cond delay="0"/>
                                          </p:stCondLst>
                                        </p:cTn>
                                        <p:tgtEl>
                                          <p:spTgt spid="78">
                                            <p:txEl>
                                              <p:pRg st="1" end="1"/>
                                            </p:txEl>
                                          </p:spTgt>
                                        </p:tgtEl>
                                        <p:attrNameLst>
                                          <p:attrName>style.visibility</p:attrName>
                                        </p:attrNameLst>
                                      </p:cBhvr>
                                      <p:to>
                                        <p:strVal val="hidden"/>
                                      </p:to>
                                    </p:set>
                                  </p:childTnLst>
                                </p:cTn>
                              </p:par>
                              <p:par>
                                <p:cTn id="214" presetID="1" presetClass="exit" presetSubtype="0" fill="hold" grpId="1" nodeType="withEffect">
                                  <p:stCondLst>
                                    <p:cond delay="0"/>
                                  </p:stCondLst>
                                  <p:childTnLst>
                                    <p:set>
                                      <p:cBhvr>
                                        <p:cTn id="215" dur="1" fill="hold">
                                          <p:stCondLst>
                                            <p:cond delay="0"/>
                                          </p:stCondLst>
                                        </p:cTn>
                                        <p:tgtEl>
                                          <p:spTgt spid="79"/>
                                        </p:tgtEl>
                                        <p:attrNameLst>
                                          <p:attrName>style.visibility</p:attrName>
                                        </p:attrNameLst>
                                      </p:cBhvr>
                                      <p:to>
                                        <p:strVal val="hidden"/>
                                      </p:to>
                                    </p:set>
                                  </p:childTnLst>
                                </p:cTn>
                              </p:par>
                              <p:par>
                                <p:cTn id="216" presetID="1" presetClass="exit" presetSubtype="0" fill="hold" grpId="1" nodeType="withEffect">
                                  <p:stCondLst>
                                    <p:cond delay="0"/>
                                  </p:stCondLst>
                                  <p:childTnLst>
                                    <p:set>
                                      <p:cBhvr>
                                        <p:cTn id="217" dur="1" fill="hold">
                                          <p:stCondLst>
                                            <p:cond delay="0"/>
                                          </p:stCondLst>
                                        </p:cTn>
                                        <p:tgtEl>
                                          <p:spTgt spid="80"/>
                                        </p:tgtEl>
                                        <p:attrNameLst>
                                          <p:attrName>style.visibility</p:attrName>
                                        </p:attrNameLst>
                                      </p:cBhvr>
                                      <p:to>
                                        <p:strVal val="hidden"/>
                                      </p:to>
                                    </p:set>
                                  </p:childTnLst>
                                </p:cTn>
                              </p:par>
                            </p:childTnLst>
                          </p:cTn>
                        </p:par>
                      </p:childTnLst>
                    </p:cTn>
                  </p:par>
                  <p:par>
                    <p:cTn id="218" fill="hold">
                      <p:stCondLst>
                        <p:cond delay="indefinite"/>
                      </p:stCondLst>
                      <p:childTnLst>
                        <p:par>
                          <p:cTn id="219" fill="hold">
                            <p:stCondLst>
                              <p:cond delay="0"/>
                            </p:stCondLst>
                            <p:childTnLst>
                              <p:par>
                                <p:cTn id="220" presetID="1" presetClass="entr" presetSubtype="0" fill="hold" nodeType="clickEffect">
                                  <p:stCondLst>
                                    <p:cond delay="0"/>
                                  </p:stCondLst>
                                  <p:childTnLst>
                                    <p:set>
                                      <p:cBhvr>
                                        <p:cTn id="221" dur="1" fill="hold">
                                          <p:stCondLst>
                                            <p:cond delay="0"/>
                                          </p:stCondLst>
                                        </p:cTn>
                                        <p:tgtEl>
                                          <p:spTgt spid="83">
                                            <p:txEl>
                                              <p:pRg st="1" end="1"/>
                                            </p:txEl>
                                          </p:spTgt>
                                        </p:tgtEl>
                                        <p:attrNameLst>
                                          <p:attrName>style.visibility</p:attrName>
                                        </p:attrNameLst>
                                      </p:cBhvr>
                                      <p:to>
                                        <p:strVal val="visible"/>
                                      </p:to>
                                    </p:set>
                                  </p:childTnLst>
                                </p:cTn>
                              </p:par>
                              <p:par>
                                <p:cTn id="222" presetID="1" presetClass="exit" presetSubtype="0" fill="hold" grpId="0" nodeType="withEffect">
                                  <p:stCondLst>
                                    <p:cond delay="0"/>
                                  </p:stCondLst>
                                  <p:childTnLst>
                                    <p:set>
                                      <p:cBhvr>
                                        <p:cTn id="223" dur="1" fill="hold">
                                          <p:stCondLst>
                                            <p:cond delay="0"/>
                                          </p:stCondLst>
                                        </p:cTn>
                                        <p:tgtEl>
                                          <p:spTgt spid="81">
                                            <p:txEl>
                                              <p:pRg st="0" end="0"/>
                                            </p:txEl>
                                          </p:spTgt>
                                        </p:tgtEl>
                                        <p:attrNameLst>
                                          <p:attrName>style.visibility</p:attrName>
                                        </p:attrNameLst>
                                      </p:cBhvr>
                                      <p:to>
                                        <p:strVal val="hidden"/>
                                      </p:to>
                                    </p:set>
                                  </p:childTnLst>
                                </p:cTn>
                              </p:par>
                              <p:par>
                                <p:cTn id="224" presetID="1" presetClass="exit" presetSubtype="0" fill="hold" grpId="0" nodeType="withEffect">
                                  <p:stCondLst>
                                    <p:cond delay="0"/>
                                  </p:stCondLst>
                                  <p:childTnLst>
                                    <p:set>
                                      <p:cBhvr>
                                        <p:cTn id="225" dur="1" fill="hold">
                                          <p:stCondLst>
                                            <p:cond delay="0"/>
                                          </p:stCondLst>
                                        </p:cTn>
                                        <p:tgtEl>
                                          <p:spTgt spid="82">
                                            <p:txEl>
                                              <p:pRg st="1" end="1"/>
                                            </p:txEl>
                                          </p:spTgt>
                                        </p:tgtEl>
                                        <p:attrNameLst>
                                          <p:attrName>style.visibility</p:attrName>
                                        </p:attrNameLst>
                                      </p:cBhvr>
                                      <p:to>
                                        <p:strVal val="hidden"/>
                                      </p:to>
                                    </p:set>
                                  </p:childTnLst>
                                </p:cTn>
                              </p:par>
                            </p:childTnLst>
                          </p:cTn>
                        </p:par>
                      </p:childTnLst>
                    </p:cTn>
                  </p:par>
                  <p:par>
                    <p:cTn id="226" fill="hold">
                      <p:stCondLst>
                        <p:cond delay="indefinite"/>
                      </p:stCondLst>
                      <p:childTnLst>
                        <p:par>
                          <p:cTn id="227" fill="hold">
                            <p:stCondLst>
                              <p:cond delay="0"/>
                            </p:stCondLst>
                            <p:childTnLst>
                              <p:par>
                                <p:cTn id="228" presetID="2" presetClass="entr" presetSubtype="4" fill="hold" grpId="0" nodeType="clickEffect">
                                  <p:stCondLst>
                                    <p:cond delay="0"/>
                                  </p:stCondLst>
                                  <p:childTnLst>
                                    <p:set>
                                      <p:cBhvr>
                                        <p:cTn id="229" dur="1" fill="hold">
                                          <p:stCondLst>
                                            <p:cond delay="0"/>
                                          </p:stCondLst>
                                        </p:cTn>
                                        <p:tgtEl>
                                          <p:spTgt spid="84"/>
                                        </p:tgtEl>
                                        <p:attrNameLst>
                                          <p:attrName>style.visibility</p:attrName>
                                        </p:attrNameLst>
                                      </p:cBhvr>
                                      <p:to>
                                        <p:strVal val="visible"/>
                                      </p:to>
                                    </p:set>
                                    <p:anim calcmode="lin" valueType="num">
                                      <p:cBhvr additive="base">
                                        <p:cTn id="230" dur="500" fill="hold"/>
                                        <p:tgtEl>
                                          <p:spTgt spid="84"/>
                                        </p:tgtEl>
                                        <p:attrNameLst>
                                          <p:attrName>ppt_x</p:attrName>
                                        </p:attrNameLst>
                                      </p:cBhvr>
                                      <p:tavLst>
                                        <p:tav tm="0">
                                          <p:val>
                                            <p:strVal val="#ppt_x"/>
                                          </p:val>
                                        </p:tav>
                                        <p:tav tm="100000">
                                          <p:val>
                                            <p:strVal val="#ppt_x"/>
                                          </p:val>
                                        </p:tav>
                                      </p:tavLst>
                                    </p:anim>
                                    <p:anim calcmode="lin" valueType="num">
                                      <p:cBhvr additive="base">
                                        <p:cTn id="231" dur="500" fill="hold"/>
                                        <p:tgtEl>
                                          <p:spTgt spid="84"/>
                                        </p:tgtEl>
                                        <p:attrNameLst>
                                          <p:attrName>ppt_y</p:attrName>
                                        </p:attrNameLst>
                                      </p:cBhvr>
                                      <p:tavLst>
                                        <p:tav tm="0">
                                          <p:val>
                                            <p:strVal val="1+#ppt_h/2"/>
                                          </p:val>
                                        </p:tav>
                                        <p:tav tm="100000">
                                          <p:val>
                                            <p:strVal val="#ppt_y"/>
                                          </p:val>
                                        </p:tav>
                                      </p:tavLst>
                                    </p:anim>
                                  </p:childTnLst>
                                </p:cTn>
                              </p:par>
                            </p:childTnLst>
                          </p:cTn>
                        </p:par>
                      </p:childTnLst>
                    </p:cTn>
                  </p:par>
                  <p:par>
                    <p:cTn id="232" fill="hold">
                      <p:stCondLst>
                        <p:cond delay="indefinite"/>
                      </p:stCondLst>
                      <p:childTnLst>
                        <p:par>
                          <p:cTn id="233" fill="hold">
                            <p:stCondLst>
                              <p:cond delay="0"/>
                            </p:stCondLst>
                            <p:childTnLst>
                              <p:par>
                                <p:cTn id="234" presetID="1" presetClass="entr" presetSubtype="0" fill="hold" grpId="0" nodeType="clickEffect">
                                  <p:stCondLst>
                                    <p:cond delay="0"/>
                                  </p:stCondLst>
                                  <p:childTnLst>
                                    <p:set>
                                      <p:cBhvr>
                                        <p:cTn id="235" dur="1" fill="hold">
                                          <p:stCondLst>
                                            <p:cond delay="0"/>
                                          </p:stCondLst>
                                        </p:cTn>
                                        <p:tgtEl>
                                          <p:spTgt spid="85"/>
                                        </p:tgtEl>
                                        <p:attrNameLst>
                                          <p:attrName>style.visibility</p:attrName>
                                        </p:attrNameLst>
                                      </p:cBhvr>
                                      <p:to>
                                        <p:strVal val="visible"/>
                                      </p:to>
                                    </p:set>
                                  </p:childTnLst>
                                </p:cTn>
                              </p:par>
                              <p:par>
                                <p:cTn id="236" presetID="1" presetClass="entr" presetSubtype="0" fill="hold" nodeType="withEffect">
                                  <p:stCondLst>
                                    <p:cond delay="0"/>
                                  </p:stCondLst>
                                  <p:childTnLst>
                                    <p:set>
                                      <p:cBhvr>
                                        <p:cTn id="237" dur="1" fill="hold">
                                          <p:stCondLst>
                                            <p:cond delay="0"/>
                                          </p:stCondLst>
                                        </p:cTn>
                                        <p:tgtEl>
                                          <p:spTgt spid="86">
                                            <p:txEl>
                                              <p:pRg st="0" end="0"/>
                                            </p:txEl>
                                          </p:spTgt>
                                        </p:tgtEl>
                                        <p:attrNameLst>
                                          <p:attrName>style.visibility</p:attrName>
                                        </p:attrNameLst>
                                      </p:cBhvr>
                                      <p:to>
                                        <p:strVal val="visible"/>
                                      </p:to>
                                    </p:set>
                                  </p:childTnLst>
                                </p:cTn>
                              </p:par>
                            </p:childTnLst>
                          </p:cTn>
                        </p:par>
                      </p:childTnLst>
                    </p:cTn>
                  </p:par>
                  <p:par>
                    <p:cTn id="238" fill="hold">
                      <p:stCondLst>
                        <p:cond delay="indefinite"/>
                      </p:stCondLst>
                      <p:childTnLst>
                        <p:par>
                          <p:cTn id="239" fill="hold">
                            <p:stCondLst>
                              <p:cond delay="0"/>
                            </p:stCondLst>
                            <p:childTnLst>
                              <p:par>
                                <p:cTn id="240" presetID="1" presetClass="entr" presetSubtype="0" fill="hold" nodeType="clickEffect">
                                  <p:stCondLst>
                                    <p:cond delay="0"/>
                                  </p:stCondLst>
                                  <p:childTnLst>
                                    <p:set>
                                      <p:cBhvr>
                                        <p:cTn id="241" dur="1" fill="hold">
                                          <p:stCondLst>
                                            <p:cond delay="0"/>
                                          </p:stCondLst>
                                        </p:cTn>
                                        <p:tgtEl>
                                          <p:spTgt spid="88">
                                            <p:txEl>
                                              <p:pRg st="1" end="1"/>
                                            </p:txEl>
                                          </p:spTgt>
                                        </p:tgtEl>
                                        <p:attrNameLst>
                                          <p:attrName>style.visibility</p:attrName>
                                        </p:attrNameLst>
                                      </p:cBhvr>
                                      <p:to>
                                        <p:strVal val="visible"/>
                                      </p:to>
                                    </p:set>
                                  </p:childTnLst>
                                </p:cTn>
                              </p:par>
                              <p:par>
                                <p:cTn id="242" presetID="1" presetClass="exit" presetSubtype="0" fill="hold" grpId="0" nodeType="withEffect">
                                  <p:stCondLst>
                                    <p:cond delay="0"/>
                                  </p:stCondLst>
                                  <p:childTnLst>
                                    <p:set>
                                      <p:cBhvr>
                                        <p:cTn id="243" dur="1" fill="hold">
                                          <p:stCondLst>
                                            <p:cond delay="0"/>
                                          </p:stCondLst>
                                        </p:cTn>
                                        <p:tgtEl>
                                          <p:spTgt spid="83">
                                            <p:txEl>
                                              <p:pRg st="1" end="1"/>
                                            </p:txEl>
                                          </p:spTgt>
                                        </p:tgtEl>
                                        <p:attrNameLst>
                                          <p:attrName>style.visibility</p:attrName>
                                        </p:attrNameLst>
                                      </p:cBhvr>
                                      <p:to>
                                        <p:strVal val="hidden"/>
                                      </p:to>
                                    </p:set>
                                  </p:childTnLst>
                                </p:cTn>
                              </p:par>
                            </p:childTnLst>
                          </p:cTn>
                        </p:par>
                      </p:childTnLst>
                    </p:cTn>
                  </p:par>
                  <p:par>
                    <p:cTn id="244" fill="hold">
                      <p:stCondLst>
                        <p:cond delay="indefinite"/>
                      </p:stCondLst>
                      <p:childTnLst>
                        <p:par>
                          <p:cTn id="245" fill="hold">
                            <p:stCondLst>
                              <p:cond delay="0"/>
                            </p:stCondLst>
                            <p:childTnLst>
                              <p:par>
                                <p:cTn id="246" presetID="1" presetClass="entr" presetSubtype="0" fill="hold" nodeType="clickEffect">
                                  <p:stCondLst>
                                    <p:cond delay="0"/>
                                  </p:stCondLst>
                                  <p:childTnLst>
                                    <p:set>
                                      <p:cBhvr>
                                        <p:cTn id="247" dur="1" fill="hold">
                                          <p:stCondLst>
                                            <p:cond delay="0"/>
                                          </p:stCondLst>
                                        </p:cTn>
                                        <p:tgtEl>
                                          <p:spTgt spid="87">
                                            <p:txEl>
                                              <p:pRg st="1" end="1"/>
                                            </p:txEl>
                                          </p:spTgt>
                                        </p:tgtEl>
                                        <p:attrNameLst>
                                          <p:attrName>style.visibility</p:attrName>
                                        </p:attrNameLst>
                                      </p:cBhvr>
                                      <p:to>
                                        <p:strVal val="visible"/>
                                      </p:to>
                                    </p:set>
                                  </p:childTnLst>
                                </p:cTn>
                              </p:par>
                              <p:par>
                                <p:cTn id="248" presetID="1" presetClass="exit" presetSubtype="0" fill="hold" grpId="0" nodeType="withEffect">
                                  <p:stCondLst>
                                    <p:cond delay="0"/>
                                  </p:stCondLst>
                                  <p:childTnLst>
                                    <p:set>
                                      <p:cBhvr>
                                        <p:cTn id="249" dur="1" fill="hold">
                                          <p:stCondLst>
                                            <p:cond delay="0"/>
                                          </p:stCondLst>
                                        </p:cTn>
                                        <p:tgtEl>
                                          <p:spTgt spid="88">
                                            <p:txEl>
                                              <p:pRg st="1" end="1"/>
                                            </p:txEl>
                                          </p:spTgt>
                                        </p:tgtEl>
                                        <p:attrNameLst>
                                          <p:attrName>style.visibility</p:attrName>
                                        </p:attrNameLst>
                                      </p:cBhvr>
                                      <p:to>
                                        <p:strVal val="hidden"/>
                                      </p:to>
                                    </p:set>
                                  </p:childTnLst>
                                </p:cTn>
                              </p:par>
                              <p:par>
                                <p:cTn id="250" presetID="1" presetClass="exit" presetSubtype="0" fill="hold" grpId="1" nodeType="withEffect">
                                  <p:stCondLst>
                                    <p:cond delay="0"/>
                                  </p:stCondLst>
                                  <p:childTnLst>
                                    <p:set>
                                      <p:cBhvr>
                                        <p:cTn id="251" dur="1" fill="hold">
                                          <p:stCondLst>
                                            <p:cond delay="0"/>
                                          </p:stCondLst>
                                        </p:cTn>
                                        <p:tgtEl>
                                          <p:spTgt spid="84"/>
                                        </p:tgtEl>
                                        <p:attrNameLst>
                                          <p:attrName>style.visibility</p:attrName>
                                        </p:attrNameLst>
                                      </p:cBhvr>
                                      <p:to>
                                        <p:strVal val="hidden"/>
                                      </p:to>
                                    </p:set>
                                  </p:childTnLst>
                                </p:cTn>
                              </p:par>
                              <p:par>
                                <p:cTn id="252" presetID="1" presetClass="exit" presetSubtype="0" fill="hold" grpId="1" nodeType="withEffect">
                                  <p:stCondLst>
                                    <p:cond delay="0"/>
                                  </p:stCondLst>
                                  <p:childTnLst>
                                    <p:set>
                                      <p:cBhvr>
                                        <p:cTn id="253" dur="1" fill="hold">
                                          <p:stCondLst>
                                            <p:cond delay="0"/>
                                          </p:stCondLst>
                                        </p:cTn>
                                        <p:tgtEl>
                                          <p:spTgt spid="85"/>
                                        </p:tgtEl>
                                        <p:attrNameLst>
                                          <p:attrName>style.visibility</p:attrName>
                                        </p:attrNameLst>
                                      </p:cBhvr>
                                      <p:to>
                                        <p:strVal val="hidden"/>
                                      </p:to>
                                    </p:set>
                                  </p:childTnLst>
                                </p:cTn>
                              </p:par>
                              <p:par>
                                <p:cTn id="254" presetID="1" presetClass="exit" presetSubtype="0" fill="hold" grpId="0" nodeType="withEffect">
                                  <p:stCondLst>
                                    <p:cond delay="0"/>
                                  </p:stCondLst>
                                  <p:childTnLst>
                                    <p:set>
                                      <p:cBhvr>
                                        <p:cTn id="255" dur="1" fill="hold">
                                          <p:stCondLst>
                                            <p:cond delay="0"/>
                                          </p:stCondLst>
                                        </p:cTn>
                                        <p:tgtEl>
                                          <p:spTgt spid="86">
                                            <p:txEl>
                                              <p:pRg st="0" end="0"/>
                                            </p:txEl>
                                          </p:spTgt>
                                        </p:tgtEl>
                                        <p:attrNameLst>
                                          <p:attrName>style.visibility</p:attrName>
                                        </p:attrNameLst>
                                      </p:cBhvr>
                                      <p:to>
                                        <p:strVal val="hidden"/>
                                      </p:to>
                                    </p:set>
                                  </p:childTnLst>
                                </p:cTn>
                              </p:par>
                            </p:childTnLst>
                          </p:cTn>
                        </p:par>
                      </p:childTnLst>
                    </p:cTn>
                  </p:par>
                  <p:par>
                    <p:cTn id="256" fill="hold">
                      <p:stCondLst>
                        <p:cond delay="indefinite"/>
                      </p:stCondLst>
                      <p:childTnLst>
                        <p:par>
                          <p:cTn id="257" fill="hold">
                            <p:stCondLst>
                              <p:cond delay="0"/>
                            </p:stCondLst>
                            <p:childTnLst>
                              <p:par>
                                <p:cTn id="258" presetID="2" presetClass="entr" presetSubtype="4" fill="hold" grpId="0" nodeType="clickEffect">
                                  <p:stCondLst>
                                    <p:cond delay="0"/>
                                  </p:stCondLst>
                                  <p:childTnLst>
                                    <p:set>
                                      <p:cBhvr>
                                        <p:cTn id="259" dur="1" fill="hold">
                                          <p:stCondLst>
                                            <p:cond delay="0"/>
                                          </p:stCondLst>
                                        </p:cTn>
                                        <p:tgtEl>
                                          <p:spTgt spid="89"/>
                                        </p:tgtEl>
                                        <p:attrNameLst>
                                          <p:attrName>style.visibility</p:attrName>
                                        </p:attrNameLst>
                                      </p:cBhvr>
                                      <p:to>
                                        <p:strVal val="visible"/>
                                      </p:to>
                                    </p:set>
                                    <p:anim calcmode="lin" valueType="num">
                                      <p:cBhvr additive="base">
                                        <p:cTn id="260" dur="500" fill="hold"/>
                                        <p:tgtEl>
                                          <p:spTgt spid="89"/>
                                        </p:tgtEl>
                                        <p:attrNameLst>
                                          <p:attrName>ppt_x</p:attrName>
                                        </p:attrNameLst>
                                      </p:cBhvr>
                                      <p:tavLst>
                                        <p:tav tm="0">
                                          <p:val>
                                            <p:strVal val="#ppt_x"/>
                                          </p:val>
                                        </p:tav>
                                        <p:tav tm="100000">
                                          <p:val>
                                            <p:strVal val="#ppt_x"/>
                                          </p:val>
                                        </p:tav>
                                      </p:tavLst>
                                    </p:anim>
                                    <p:anim calcmode="lin" valueType="num">
                                      <p:cBhvr additive="base">
                                        <p:cTn id="261" dur="500" fill="hold"/>
                                        <p:tgtEl>
                                          <p:spTgt spid="89"/>
                                        </p:tgtEl>
                                        <p:attrNameLst>
                                          <p:attrName>ppt_y</p:attrName>
                                        </p:attrNameLst>
                                      </p:cBhvr>
                                      <p:tavLst>
                                        <p:tav tm="0">
                                          <p:val>
                                            <p:strVal val="1+#ppt_h/2"/>
                                          </p:val>
                                        </p:tav>
                                        <p:tav tm="100000">
                                          <p:val>
                                            <p:strVal val="#ppt_y"/>
                                          </p:val>
                                        </p:tav>
                                      </p:tavLst>
                                    </p:anim>
                                  </p:childTnLst>
                                </p:cTn>
                              </p:par>
                            </p:childTnLst>
                          </p:cTn>
                        </p:par>
                      </p:childTnLst>
                    </p:cTn>
                  </p:par>
                  <p:par>
                    <p:cTn id="262" fill="hold">
                      <p:stCondLst>
                        <p:cond delay="indefinite"/>
                      </p:stCondLst>
                      <p:childTnLst>
                        <p:par>
                          <p:cTn id="263" fill="hold">
                            <p:stCondLst>
                              <p:cond delay="0"/>
                            </p:stCondLst>
                            <p:childTnLst>
                              <p:par>
                                <p:cTn id="264" presetID="1" presetClass="entr" presetSubtype="0" fill="hold" grpId="0" nodeType="clickEffect">
                                  <p:stCondLst>
                                    <p:cond delay="0"/>
                                  </p:stCondLst>
                                  <p:childTnLst>
                                    <p:set>
                                      <p:cBhvr>
                                        <p:cTn id="265" dur="1" fill="hold">
                                          <p:stCondLst>
                                            <p:cond delay="0"/>
                                          </p:stCondLst>
                                        </p:cTn>
                                        <p:tgtEl>
                                          <p:spTgt spid="90"/>
                                        </p:tgtEl>
                                        <p:attrNameLst>
                                          <p:attrName>style.visibility</p:attrName>
                                        </p:attrNameLst>
                                      </p:cBhvr>
                                      <p:to>
                                        <p:strVal val="visible"/>
                                      </p:to>
                                    </p:set>
                                  </p:childTnLst>
                                </p:cTn>
                              </p:par>
                              <p:par>
                                <p:cTn id="266" presetID="1" presetClass="entr" presetSubtype="0" fill="hold" nodeType="withEffect">
                                  <p:stCondLst>
                                    <p:cond delay="0"/>
                                  </p:stCondLst>
                                  <p:childTnLst>
                                    <p:set>
                                      <p:cBhvr>
                                        <p:cTn id="267" dur="1" fill="hold">
                                          <p:stCondLst>
                                            <p:cond delay="0"/>
                                          </p:stCondLst>
                                        </p:cTn>
                                        <p:tgtEl>
                                          <p:spTgt spid="91">
                                            <p:txEl>
                                              <p:pRg st="0" end="0"/>
                                            </p:txEl>
                                          </p:spTgt>
                                        </p:tgtEl>
                                        <p:attrNameLst>
                                          <p:attrName>style.visibility</p:attrName>
                                        </p:attrNameLst>
                                      </p:cBhvr>
                                      <p:to>
                                        <p:strVal val="visible"/>
                                      </p:to>
                                    </p:set>
                                  </p:childTnLst>
                                </p:cTn>
                              </p:par>
                            </p:childTnLst>
                          </p:cTn>
                        </p:par>
                      </p:childTnLst>
                    </p:cTn>
                  </p:par>
                  <p:par>
                    <p:cTn id="268" fill="hold">
                      <p:stCondLst>
                        <p:cond delay="indefinite"/>
                      </p:stCondLst>
                      <p:childTnLst>
                        <p:par>
                          <p:cTn id="269" fill="hold">
                            <p:stCondLst>
                              <p:cond delay="0"/>
                            </p:stCondLst>
                            <p:childTnLst>
                              <p:par>
                                <p:cTn id="270" presetID="1" presetClass="entr" presetSubtype="0" fill="hold" nodeType="clickEffect">
                                  <p:stCondLst>
                                    <p:cond delay="0"/>
                                  </p:stCondLst>
                                  <p:childTnLst>
                                    <p:set>
                                      <p:cBhvr>
                                        <p:cTn id="271" dur="1" fill="hold">
                                          <p:stCondLst>
                                            <p:cond delay="0"/>
                                          </p:stCondLst>
                                        </p:cTn>
                                        <p:tgtEl>
                                          <p:spTgt spid="92">
                                            <p:txEl>
                                              <p:pRg st="1" end="1"/>
                                            </p:txEl>
                                          </p:spTgt>
                                        </p:tgtEl>
                                        <p:attrNameLst>
                                          <p:attrName>style.visibility</p:attrName>
                                        </p:attrNameLst>
                                      </p:cBhvr>
                                      <p:to>
                                        <p:strVal val="visible"/>
                                      </p:to>
                                    </p:set>
                                  </p:childTnLst>
                                </p:cTn>
                              </p:par>
                              <p:par>
                                <p:cTn id="272" presetID="1" presetClass="exit" presetSubtype="0" fill="hold" grpId="0" nodeType="withEffect">
                                  <p:stCondLst>
                                    <p:cond delay="0"/>
                                  </p:stCondLst>
                                  <p:childTnLst>
                                    <p:set>
                                      <p:cBhvr>
                                        <p:cTn id="273" dur="1" fill="hold">
                                          <p:stCondLst>
                                            <p:cond delay="0"/>
                                          </p:stCondLst>
                                        </p:cTn>
                                        <p:tgtEl>
                                          <p:spTgt spid="87">
                                            <p:txEl>
                                              <p:pRg st="1" end="1"/>
                                            </p:txEl>
                                          </p:spTgt>
                                        </p:tgtEl>
                                        <p:attrNameLst>
                                          <p:attrName>style.visibility</p:attrName>
                                        </p:attrNameLst>
                                      </p:cBhvr>
                                      <p:to>
                                        <p:strVal val="hidden"/>
                                      </p:to>
                                    </p:set>
                                  </p:childTnLst>
                                </p:cTn>
                              </p:par>
                              <p:par>
                                <p:cTn id="274" presetID="1" presetClass="exit" presetSubtype="0" fill="hold" grpId="1" nodeType="withEffect">
                                  <p:stCondLst>
                                    <p:cond delay="0"/>
                                  </p:stCondLst>
                                  <p:childTnLst>
                                    <p:set>
                                      <p:cBhvr>
                                        <p:cTn id="275" dur="1" fill="hold">
                                          <p:stCondLst>
                                            <p:cond delay="0"/>
                                          </p:stCondLst>
                                        </p:cTn>
                                        <p:tgtEl>
                                          <p:spTgt spid="89"/>
                                        </p:tgtEl>
                                        <p:attrNameLst>
                                          <p:attrName>style.visibility</p:attrName>
                                        </p:attrNameLst>
                                      </p:cBhvr>
                                      <p:to>
                                        <p:strVal val="hidden"/>
                                      </p:to>
                                    </p:set>
                                  </p:childTnLst>
                                </p:cTn>
                              </p:par>
                              <p:par>
                                <p:cTn id="276" presetID="1" presetClass="exit" presetSubtype="0" fill="hold" grpId="1" nodeType="withEffect">
                                  <p:stCondLst>
                                    <p:cond delay="0"/>
                                  </p:stCondLst>
                                  <p:childTnLst>
                                    <p:set>
                                      <p:cBhvr>
                                        <p:cTn id="277" dur="1" fill="hold">
                                          <p:stCondLst>
                                            <p:cond delay="0"/>
                                          </p:stCondLst>
                                        </p:cTn>
                                        <p:tgtEl>
                                          <p:spTgt spid="90"/>
                                        </p:tgtEl>
                                        <p:attrNameLst>
                                          <p:attrName>style.visibility</p:attrName>
                                        </p:attrNameLst>
                                      </p:cBhvr>
                                      <p:to>
                                        <p:strVal val="hidden"/>
                                      </p:to>
                                    </p:set>
                                  </p:childTnLst>
                                </p:cTn>
                              </p:par>
                            </p:childTnLst>
                          </p:cTn>
                        </p:par>
                      </p:childTnLst>
                    </p:cTn>
                  </p:par>
                  <p:par>
                    <p:cTn id="278" fill="hold">
                      <p:stCondLst>
                        <p:cond delay="indefinite"/>
                      </p:stCondLst>
                      <p:childTnLst>
                        <p:par>
                          <p:cTn id="279" fill="hold">
                            <p:stCondLst>
                              <p:cond delay="0"/>
                            </p:stCondLst>
                            <p:childTnLst>
                              <p:par>
                                <p:cTn id="280" presetID="1" presetClass="entr" presetSubtype="0" fill="hold" nodeType="clickEffect">
                                  <p:stCondLst>
                                    <p:cond delay="0"/>
                                  </p:stCondLst>
                                  <p:childTnLst>
                                    <p:set>
                                      <p:cBhvr>
                                        <p:cTn id="281" dur="1" fill="hold">
                                          <p:stCondLst>
                                            <p:cond delay="0"/>
                                          </p:stCondLst>
                                        </p:cTn>
                                        <p:tgtEl>
                                          <p:spTgt spid="93">
                                            <p:txEl>
                                              <p:pRg st="1" end="1"/>
                                            </p:txEl>
                                          </p:spTgt>
                                        </p:tgtEl>
                                        <p:attrNameLst>
                                          <p:attrName>style.visibility</p:attrName>
                                        </p:attrNameLst>
                                      </p:cBhvr>
                                      <p:to>
                                        <p:strVal val="visible"/>
                                      </p:to>
                                    </p:set>
                                  </p:childTnLst>
                                </p:cTn>
                              </p:par>
                              <p:par>
                                <p:cTn id="282" presetID="1" presetClass="exit" presetSubtype="0" fill="hold" grpId="0" nodeType="withEffect">
                                  <p:stCondLst>
                                    <p:cond delay="0"/>
                                  </p:stCondLst>
                                  <p:childTnLst>
                                    <p:set>
                                      <p:cBhvr>
                                        <p:cTn id="283" dur="1" fill="hold">
                                          <p:stCondLst>
                                            <p:cond delay="0"/>
                                          </p:stCondLst>
                                        </p:cTn>
                                        <p:tgtEl>
                                          <p:spTgt spid="91">
                                            <p:txEl>
                                              <p:pRg st="0" end="0"/>
                                            </p:txEl>
                                          </p:spTgt>
                                        </p:tgtEl>
                                        <p:attrNameLst>
                                          <p:attrName>style.visibility</p:attrName>
                                        </p:attrNameLst>
                                      </p:cBhvr>
                                      <p:to>
                                        <p:strVal val="hidden"/>
                                      </p:to>
                                    </p:set>
                                  </p:childTnLst>
                                </p:cTn>
                              </p:par>
                              <p:par>
                                <p:cTn id="284" presetID="1" presetClass="exit" presetSubtype="0" fill="hold" grpId="0" nodeType="withEffect">
                                  <p:stCondLst>
                                    <p:cond delay="0"/>
                                  </p:stCondLst>
                                  <p:childTnLst>
                                    <p:set>
                                      <p:cBhvr>
                                        <p:cTn id="285" dur="1" fill="hold">
                                          <p:stCondLst>
                                            <p:cond delay="0"/>
                                          </p:stCondLst>
                                        </p:cTn>
                                        <p:tgtEl>
                                          <p:spTgt spid="92">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allAtOnce"/>
      <p:bldP spid="32" grpId="0" animBg="1"/>
      <p:bldP spid="32" grpId="1" animBg="1"/>
      <p:bldP spid="45" grpId="0"/>
      <p:bldP spid="45" grpId="1"/>
      <p:bldP spid="50" grpId="0" animBg="1"/>
      <p:bldP spid="50" grpId="1" animBg="1"/>
      <p:bldP spid="51" grpId="0" build="allAtOnce"/>
      <p:bldP spid="52" grpId="0" animBg="1"/>
      <p:bldP spid="52" grpId="1" animBg="1"/>
      <p:bldP spid="53" grpId="0" animBg="1"/>
      <p:bldP spid="53" grpId="1" animBg="1"/>
      <p:bldP spid="55" grpId="0" build="allAtOnce"/>
      <p:bldP spid="56" grpId="0" animBg="1"/>
      <p:bldP spid="56" grpId="1" animBg="1"/>
      <p:bldP spid="57" grpId="0" build="allAtOnce"/>
      <p:bldP spid="58" grpId="0" animBg="1"/>
      <p:bldP spid="58" grpId="1" animBg="1"/>
      <p:bldP spid="59" grpId="0" animBg="1"/>
      <p:bldP spid="59" grpId="1" animBg="1"/>
      <p:bldP spid="60" grpId="0"/>
      <p:bldP spid="60" grpId="1"/>
      <p:bldP spid="61" grpId="0" build="allAtOnce"/>
      <p:bldP spid="62" grpId="0" animBg="1"/>
      <p:bldP spid="62" grpId="1" animBg="1"/>
      <p:bldP spid="63" grpId="0" animBg="1"/>
      <p:bldP spid="63" grpId="1" animBg="1"/>
      <p:bldP spid="64" grpId="0" build="allAtOnce"/>
      <p:bldP spid="65" grpId="0" animBg="1"/>
      <p:bldP spid="65" grpId="1" animBg="1"/>
      <p:bldP spid="66" grpId="0" animBg="1"/>
      <p:bldP spid="66" grpId="1" animBg="1"/>
      <p:bldP spid="67" grpId="0" build="allAtOnce"/>
      <p:bldP spid="68" grpId="0" animBg="1"/>
      <p:bldP spid="68" grpId="1" animBg="1"/>
      <p:bldP spid="69" grpId="0" build="allAtOnce"/>
      <p:bldP spid="70" grpId="0" animBg="1"/>
      <p:bldP spid="70" grpId="1" animBg="1"/>
      <p:bldP spid="71" grpId="0" build="allAtOnce"/>
      <p:bldP spid="72" grpId="0" animBg="1"/>
      <p:bldP spid="72" grpId="1" animBg="1"/>
      <p:bldP spid="73" grpId="0" animBg="1"/>
      <p:bldP spid="73" grpId="1" animBg="1"/>
      <p:bldP spid="74" grpId="0"/>
      <p:bldP spid="74" grpId="1"/>
      <p:bldP spid="75" grpId="0" build="allAtOnce"/>
      <p:bldP spid="76" grpId="0" animBg="1"/>
      <p:bldP spid="76" grpId="1" animBg="1"/>
      <p:bldP spid="77" grpId="0" animBg="1"/>
      <p:bldP spid="77" grpId="1" animBg="1"/>
      <p:bldP spid="78" grpId="0" build="allAtOnce"/>
      <p:bldP spid="79" grpId="0" animBg="1"/>
      <p:bldP spid="79" grpId="1" animBg="1"/>
      <p:bldP spid="80" grpId="0" animBg="1"/>
      <p:bldP spid="80" grpId="1" animBg="1"/>
      <p:bldP spid="81" grpId="0" build="allAtOnce"/>
      <p:bldP spid="82" grpId="0" build="allAtOnce"/>
      <p:bldP spid="83" grpId="0" build="allAtOnce"/>
      <p:bldP spid="84" grpId="0" animBg="1"/>
      <p:bldP spid="84" grpId="1" animBg="1"/>
      <p:bldP spid="85" grpId="0" animBg="1"/>
      <p:bldP spid="85" grpId="1" animBg="1"/>
      <p:bldP spid="86" grpId="0" build="allAtOnce"/>
      <p:bldP spid="87" grpId="0" build="allAtOnce"/>
      <p:bldP spid="88" grpId="0" build="allAtOnce"/>
      <p:bldP spid="89" grpId="0" animBg="1"/>
      <p:bldP spid="89" grpId="1" animBg="1"/>
      <p:bldP spid="90" grpId="0" animBg="1"/>
      <p:bldP spid="90" grpId="1" animBg="1"/>
      <p:bldP spid="91" grpId="0" build="allAtOnce"/>
      <p:bldP spid="92" grpId="0" build="allAtOnce"/>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849225" y="261200"/>
            <a:ext cx="1661014"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sp>
        <p:nvSpPr>
          <p:cNvPr id="4" name="矩形 3"/>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1" name="Freeform 64"/>
          <p:cNvSpPr>
            <a:spLocks noEditPoints="1"/>
          </p:cNvSpPr>
          <p:nvPr/>
        </p:nvSpPr>
        <p:spPr bwMode="auto">
          <a:xfrm flipH="1">
            <a:off x="10898684" y="393979"/>
            <a:ext cx="737149" cy="609178"/>
          </a:xfrm>
          <a:custGeom>
            <a:avLst/>
            <a:gdLst>
              <a:gd name="T0" fmla="*/ 188 w 308"/>
              <a:gd name="T1" fmla="*/ 19 h 256"/>
              <a:gd name="T2" fmla="*/ 154 w 308"/>
              <a:gd name="T3" fmla="*/ 0 h 256"/>
              <a:gd name="T4" fmla="*/ 120 w 308"/>
              <a:gd name="T5" fmla="*/ 19 h 256"/>
              <a:gd name="T6" fmla="*/ 8 w 308"/>
              <a:gd name="T7" fmla="*/ 195 h 256"/>
              <a:gd name="T8" fmla="*/ 7 w 308"/>
              <a:gd name="T9" fmla="*/ 235 h 256"/>
              <a:gd name="T10" fmla="*/ 42 w 308"/>
              <a:gd name="T11" fmla="*/ 256 h 256"/>
              <a:gd name="T12" fmla="*/ 266 w 308"/>
              <a:gd name="T13" fmla="*/ 256 h 256"/>
              <a:gd name="T14" fmla="*/ 301 w 308"/>
              <a:gd name="T15" fmla="*/ 235 h 256"/>
              <a:gd name="T16" fmla="*/ 300 w 308"/>
              <a:gd name="T17" fmla="*/ 195 h 256"/>
              <a:gd name="T18" fmla="*/ 188 w 308"/>
              <a:gd name="T19" fmla="*/ 19 h 256"/>
              <a:gd name="T20" fmla="*/ 154 w 308"/>
              <a:gd name="T21" fmla="*/ 216 h 256"/>
              <a:gd name="T22" fmla="*/ 138 w 308"/>
              <a:gd name="T23" fmla="*/ 200 h 256"/>
              <a:gd name="T24" fmla="*/ 154 w 308"/>
              <a:gd name="T25" fmla="*/ 184 h 256"/>
              <a:gd name="T26" fmla="*/ 170 w 308"/>
              <a:gd name="T27" fmla="*/ 200 h 256"/>
              <a:gd name="T28" fmla="*/ 154 w 308"/>
              <a:gd name="T29" fmla="*/ 216 h 256"/>
              <a:gd name="T30" fmla="*/ 170 w 308"/>
              <a:gd name="T31" fmla="*/ 152 h 256"/>
              <a:gd name="T32" fmla="*/ 154 w 308"/>
              <a:gd name="T33" fmla="*/ 168 h 256"/>
              <a:gd name="T34" fmla="*/ 138 w 308"/>
              <a:gd name="T35" fmla="*/ 152 h 256"/>
              <a:gd name="T36" fmla="*/ 138 w 308"/>
              <a:gd name="T37" fmla="*/ 96 h 256"/>
              <a:gd name="T38" fmla="*/ 154 w 308"/>
              <a:gd name="T39" fmla="*/ 80 h 256"/>
              <a:gd name="T40" fmla="*/ 170 w 308"/>
              <a:gd name="T41" fmla="*/ 96 h 256"/>
              <a:gd name="T42" fmla="*/ 170 w 308"/>
              <a:gd name="T43" fmla="*/ 15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56">
                <a:moveTo>
                  <a:pt x="188" y="19"/>
                </a:moveTo>
                <a:cubicBezTo>
                  <a:pt x="180" y="7"/>
                  <a:pt x="168" y="0"/>
                  <a:pt x="154" y="0"/>
                </a:cubicBezTo>
                <a:cubicBezTo>
                  <a:pt x="140" y="0"/>
                  <a:pt x="128" y="7"/>
                  <a:pt x="120" y="19"/>
                </a:cubicBezTo>
                <a:cubicBezTo>
                  <a:pt x="8" y="195"/>
                  <a:pt x="8" y="195"/>
                  <a:pt x="8" y="195"/>
                </a:cubicBezTo>
                <a:cubicBezTo>
                  <a:pt x="0" y="207"/>
                  <a:pt x="0" y="222"/>
                  <a:pt x="7" y="235"/>
                </a:cubicBezTo>
                <a:cubicBezTo>
                  <a:pt x="14" y="248"/>
                  <a:pt x="27" y="256"/>
                  <a:pt x="42" y="256"/>
                </a:cubicBezTo>
                <a:cubicBezTo>
                  <a:pt x="266" y="256"/>
                  <a:pt x="266" y="256"/>
                  <a:pt x="266" y="256"/>
                </a:cubicBezTo>
                <a:cubicBezTo>
                  <a:pt x="281" y="256"/>
                  <a:pt x="294" y="248"/>
                  <a:pt x="301" y="235"/>
                </a:cubicBezTo>
                <a:cubicBezTo>
                  <a:pt x="308" y="222"/>
                  <a:pt x="308" y="207"/>
                  <a:pt x="300" y="195"/>
                </a:cubicBezTo>
                <a:lnTo>
                  <a:pt x="188" y="19"/>
                </a:lnTo>
                <a:close/>
                <a:moveTo>
                  <a:pt x="154" y="216"/>
                </a:moveTo>
                <a:cubicBezTo>
                  <a:pt x="145" y="216"/>
                  <a:pt x="138" y="209"/>
                  <a:pt x="138" y="200"/>
                </a:cubicBezTo>
                <a:cubicBezTo>
                  <a:pt x="138" y="191"/>
                  <a:pt x="145" y="184"/>
                  <a:pt x="154" y="184"/>
                </a:cubicBezTo>
                <a:cubicBezTo>
                  <a:pt x="163" y="184"/>
                  <a:pt x="170" y="191"/>
                  <a:pt x="170" y="200"/>
                </a:cubicBezTo>
                <a:cubicBezTo>
                  <a:pt x="170" y="209"/>
                  <a:pt x="163" y="216"/>
                  <a:pt x="154" y="216"/>
                </a:cubicBezTo>
                <a:close/>
                <a:moveTo>
                  <a:pt x="170" y="152"/>
                </a:moveTo>
                <a:cubicBezTo>
                  <a:pt x="170" y="161"/>
                  <a:pt x="163" y="168"/>
                  <a:pt x="154" y="168"/>
                </a:cubicBezTo>
                <a:cubicBezTo>
                  <a:pt x="145" y="168"/>
                  <a:pt x="138" y="161"/>
                  <a:pt x="138" y="152"/>
                </a:cubicBezTo>
                <a:cubicBezTo>
                  <a:pt x="138" y="96"/>
                  <a:pt x="138" y="96"/>
                  <a:pt x="138" y="96"/>
                </a:cubicBezTo>
                <a:cubicBezTo>
                  <a:pt x="138" y="87"/>
                  <a:pt x="145" y="80"/>
                  <a:pt x="154" y="80"/>
                </a:cubicBezTo>
                <a:cubicBezTo>
                  <a:pt x="163" y="80"/>
                  <a:pt x="170" y="87"/>
                  <a:pt x="170" y="96"/>
                </a:cubicBezTo>
                <a:lnTo>
                  <a:pt x="170" y="152"/>
                </a:ln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2"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1663432"/>
            <a:ext cx="7553904"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49     38     65</a:t>
            </a: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97     76     13     27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54" name="下箭头 53"/>
          <p:cNvSpPr/>
          <p:nvPr/>
        </p:nvSpPr>
        <p:spPr>
          <a:xfrm>
            <a:off x="5421094" y="2781775"/>
            <a:ext cx="914400" cy="151815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849225" y="4541110"/>
            <a:ext cx="7553904" cy="806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13     27     38</a:t>
            </a:r>
            <a:r>
              <a:rPr lang="zh-CN" altLang="en-US"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49     </a:t>
            </a:r>
            <a:r>
              <a:rPr lang="en-US" altLang="zh-CN" sz="2600" b="1" u="sng" dirty="0">
                <a:solidFill>
                  <a:schemeClr val="accent3">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en-US" altLang="zh-CN" sz="26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65     76     97</a:t>
            </a:r>
            <a:endPar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Tree>
    <p:extLst>
      <p:ext uri="{BB962C8B-B14F-4D97-AF65-F5344CB8AC3E}">
        <p14:creationId xmlns:p14="http://schemas.microsoft.com/office/powerpoint/2010/main" val="10691780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698156"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直接插入排序法</a:t>
            </a:r>
          </a:p>
        </p:txBody>
      </p:sp>
      <p:sp>
        <p:nvSpPr>
          <p:cNvPr id="6" name="Text Box 46">
            <a:extLst>
              <a:ext uri="{FF2B5EF4-FFF2-40B4-BE49-F238E27FC236}">
                <a16:creationId xmlns:a16="http://schemas.microsoft.com/office/drawing/2014/main" id="{0DC126C1-4190-4421-8CDF-34E12AB28A75}"/>
              </a:ext>
            </a:extLst>
          </p:cNvPr>
          <p:cNvSpPr txBox="1">
            <a:spLocks noChangeArrowheads="1"/>
          </p:cNvSpPr>
          <p:nvPr/>
        </p:nvSpPr>
        <p:spPr bwMode="auto">
          <a:xfrm>
            <a:off x="1782723" y="1351221"/>
            <a:ext cx="8935244" cy="4780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pPr>
            <a:r>
              <a:rPr lang="zh-CN" altLang="en-US" sz="2400" b="1" dirty="0">
                <a:solidFill>
                  <a:srgbClr val="FF0000"/>
                </a:solidFill>
                <a:latin typeface="+mn-lt"/>
                <a:ea typeface="+mn-ea"/>
                <a:cs typeface="+mn-ea"/>
                <a:sym typeface="+mn-lt"/>
              </a:rPr>
              <a:t>正序情况：</a:t>
            </a:r>
            <a:endParaRPr lang="en-US" altLang="zh-CN" sz="2400" b="1" dirty="0">
              <a:solidFill>
                <a:srgbClr val="FF0000"/>
              </a:solidFill>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solidFill>
                  <a:srgbClr val="000000"/>
                </a:solidFill>
                <a:latin typeface="+mn-lt"/>
                <a:ea typeface="+mn-ea"/>
                <a:cs typeface="+mn-ea"/>
                <a:sym typeface="+mn-lt"/>
              </a:rPr>
              <a:t>        </a:t>
            </a:r>
            <a:r>
              <a:rPr lang="zh-CN" altLang="en-US" sz="2400" b="1" dirty="0">
                <a:solidFill>
                  <a:srgbClr val="000000"/>
                </a:solidFill>
                <a:latin typeface="+mn-lt"/>
                <a:ea typeface="+mn-ea"/>
                <a:cs typeface="+mn-ea"/>
                <a:sym typeface="+mn-lt"/>
              </a:rPr>
              <a:t>算法的比较次数和移动次数均达到最好，待插入元素仅仅与左边一个元素比较一次，不需要移动。</a:t>
            </a:r>
            <a:endParaRPr lang="en-US" altLang="zh-CN" sz="2400" b="1" dirty="0">
              <a:solidFill>
                <a:srgbClr val="000000"/>
              </a:solidFill>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solidFill>
                  <a:srgbClr val="000000"/>
                </a:solidFill>
                <a:latin typeface="+mn-lt"/>
                <a:ea typeface="+mn-ea"/>
                <a:cs typeface="+mn-ea"/>
                <a:sym typeface="+mn-lt"/>
              </a:rPr>
              <a:t>        </a:t>
            </a:r>
            <a:r>
              <a:rPr lang="zh-CN" altLang="en-US" sz="2400" b="1" dirty="0">
                <a:solidFill>
                  <a:srgbClr val="000000"/>
                </a:solidFill>
                <a:latin typeface="+mn-lt"/>
                <a:ea typeface="+mn-ea"/>
                <a:cs typeface="+mn-ea"/>
                <a:sym typeface="+mn-lt"/>
              </a:rPr>
              <a:t>即：比较次数和移动次数分别为</a:t>
            </a:r>
            <a:r>
              <a:rPr lang="en-US" altLang="zh-CN" sz="2400" b="1" dirty="0">
                <a:solidFill>
                  <a:srgbClr val="000000"/>
                </a:solidFill>
                <a:latin typeface="+mn-lt"/>
                <a:ea typeface="+mn-ea"/>
                <a:cs typeface="+mn-ea"/>
                <a:sym typeface="+mn-lt"/>
              </a:rPr>
              <a:t>n-1</a:t>
            </a:r>
            <a:r>
              <a:rPr lang="zh-CN" altLang="en-US" sz="2400" b="1" dirty="0">
                <a:solidFill>
                  <a:srgbClr val="000000"/>
                </a:solidFill>
                <a:latin typeface="+mn-lt"/>
                <a:ea typeface="+mn-ea"/>
                <a:cs typeface="+mn-ea"/>
                <a:sym typeface="+mn-lt"/>
              </a:rPr>
              <a:t>次和</a:t>
            </a:r>
            <a:r>
              <a:rPr lang="en-US" altLang="zh-CN" sz="2400" b="1" dirty="0">
                <a:solidFill>
                  <a:srgbClr val="000000"/>
                </a:solidFill>
                <a:latin typeface="+mn-lt"/>
                <a:ea typeface="+mn-ea"/>
                <a:cs typeface="+mn-ea"/>
                <a:sym typeface="+mn-lt"/>
              </a:rPr>
              <a:t>0</a:t>
            </a:r>
            <a:r>
              <a:rPr lang="zh-CN" altLang="en-US" sz="2400" b="1" dirty="0">
                <a:solidFill>
                  <a:srgbClr val="000000"/>
                </a:solidFill>
                <a:latin typeface="+mn-lt"/>
                <a:ea typeface="+mn-ea"/>
                <a:cs typeface="+mn-ea"/>
                <a:sym typeface="+mn-lt"/>
              </a:rPr>
              <a:t>次。</a:t>
            </a:r>
            <a:endParaRPr lang="en-US" altLang="zh-CN" sz="2400" b="1" dirty="0">
              <a:solidFill>
                <a:srgbClr val="000000"/>
              </a:solidFill>
              <a:latin typeface="+mn-lt"/>
              <a:ea typeface="+mn-ea"/>
              <a:cs typeface="+mn-ea"/>
              <a:sym typeface="+mn-lt"/>
            </a:endParaRPr>
          </a:p>
          <a:p>
            <a:pPr marL="342900" indent="-342900" fontAlgn="base">
              <a:lnSpc>
                <a:spcPct val="120000"/>
              </a:lnSpc>
              <a:spcBef>
                <a:spcPts val="1000"/>
              </a:spcBef>
              <a:spcAft>
                <a:spcPct val="0"/>
              </a:spcAft>
              <a:buClr>
                <a:srgbClr val="C00000"/>
              </a:buClr>
              <a:buSzTx/>
            </a:pPr>
            <a:r>
              <a:rPr lang="zh-CN" altLang="en-US" sz="2400" b="1" dirty="0">
                <a:solidFill>
                  <a:srgbClr val="FF0000"/>
                </a:solidFill>
                <a:latin typeface="+mn-lt"/>
                <a:ea typeface="+mn-ea"/>
                <a:cs typeface="+mn-ea"/>
                <a:sym typeface="+mn-lt"/>
              </a:rPr>
              <a:t>逆序情况：</a:t>
            </a:r>
            <a:endParaRPr lang="en-US" altLang="zh-CN" sz="2400" b="1" dirty="0">
              <a:solidFill>
                <a:srgbClr val="FF0000"/>
              </a:solidFill>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solidFill>
                  <a:srgbClr val="000000"/>
                </a:solidFill>
                <a:latin typeface="+mn-lt"/>
                <a:ea typeface="+mn-ea"/>
                <a:cs typeface="+mn-ea"/>
                <a:sym typeface="+mn-lt"/>
              </a:rPr>
              <a:t>        </a:t>
            </a:r>
            <a:r>
              <a:rPr lang="zh-CN" altLang="en-US" sz="2400" b="1" dirty="0">
                <a:solidFill>
                  <a:srgbClr val="000000"/>
                </a:solidFill>
                <a:latin typeface="+mn-lt"/>
                <a:ea typeface="+mn-ea"/>
                <a:cs typeface="+mn-ea"/>
                <a:sym typeface="+mn-lt"/>
              </a:rPr>
              <a:t>算法的比较次数和移动次数均达到最坏。</a:t>
            </a:r>
            <a:endParaRPr lang="en-US" altLang="zh-CN" sz="2400" b="1" dirty="0">
              <a:solidFill>
                <a:srgbClr val="000000"/>
              </a:solidFill>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solidFill>
                  <a:srgbClr val="000000"/>
                </a:solidFill>
                <a:latin typeface="+mn-lt"/>
                <a:ea typeface="+mn-ea"/>
                <a:cs typeface="+mn-ea"/>
                <a:sym typeface="+mn-lt"/>
              </a:rPr>
              <a:t>        </a:t>
            </a:r>
            <a:r>
              <a:rPr lang="zh-CN" altLang="en-US" sz="2400" b="1" dirty="0">
                <a:solidFill>
                  <a:srgbClr val="000000"/>
                </a:solidFill>
                <a:latin typeface="+mn-lt"/>
                <a:ea typeface="+mn-ea"/>
                <a:cs typeface="+mn-ea"/>
                <a:sym typeface="+mn-lt"/>
              </a:rPr>
              <a:t>即：比较和移动次数分别为</a:t>
            </a:r>
            <a:r>
              <a:rPr lang="en-US" altLang="zh-CN" sz="2400" b="1" dirty="0">
                <a:solidFill>
                  <a:srgbClr val="000000"/>
                </a:solidFill>
                <a:latin typeface="+mn-lt"/>
                <a:ea typeface="+mn-ea"/>
                <a:cs typeface="+mn-ea"/>
                <a:sym typeface="+mn-lt"/>
              </a:rPr>
              <a:t>2+3+…+n</a:t>
            </a:r>
            <a:r>
              <a:rPr lang="zh-CN" altLang="en-US" sz="2400" b="1" dirty="0">
                <a:solidFill>
                  <a:srgbClr val="000000"/>
                </a:solidFill>
                <a:latin typeface="+mn-lt"/>
                <a:ea typeface="+mn-ea"/>
                <a:cs typeface="+mn-ea"/>
                <a:sym typeface="+mn-lt"/>
              </a:rPr>
              <a:t>次和（</a:t>
            </a:r>
            <a:r>
              <a:rPr lang="en-US" altLang="zh-CN" sz="2400" b="1" dirty="0">
                <a:solidFill>
                  <a:srgbClr val="000000"/>
                </a:solidFill>
                <a:latin typeface="+mn-lt"/>
                <a:ea typeface="+mn-ea"/>
                <a:cs typeface="+mn-ea"/>
                <a:sym typeface="+mn-lt"/>
              </a:rPr>
              <a:t>2+1</a:t>
            </a:r>
            <a:r>
              <a:rPr lang="zh-CN" altLang="en-US" sz="2400" b="1" dirty="0">
                <a:solidFill>
                  <a:srgbClr val="000000"/>
                </a:solidFill>
                <a:latin typeface="+mn-lt"/>
                <a:ea typeface="+mn-ea"/>
                <a:cs typeface="+mn-ea"/>
                <a:sym typeface="+mn-lt"/>
              </a:rPr>
              <a:t>）</a:t>
            </a:r>
            <a:r>
              <a:rPr lang="en-US" altLang="zh-CN" sz="2400" b="1" dirty="0">
                <a:solidFill>
                  <a:srgbClr val="000000"/>
                </a:solidFill>
                <a:latin typeface="+mn-lt"/>
                <a:ea typeface="+mn-ea"/>
                <a:cs typeface="+mn-ea"/>
                <a:sym typeface="+mn-lt"/>
              </a:rPr>
              <a:t>+</a:t>
            </a:r>
            <a:r>
              <a:rPr lang="zh-CN" altLang="en-US" sz="2400" b="1" dirty="0">
                <a:solidFill>
                  <a:srgbClr val="000000"/>
                </a:solidFill>
                <a:latin typeface="+mn-lt"/>
                <a:ea typeface="+mn-ea"/>
                <a:cs typeface="+mn-ea"/>
                <a:sym typeface="+mn-lt"/>
              </a:rPr>
              <a:t>（</a:t>
            </a:r>
            <a:r>
              <a:rPr lang="en-US" altLang="zh-CN" sz="2400" b="1" dirty="0">
                <a:solidFill>
                  <a:srgbClr val="000000"/>
                </a:solidFill>
                <a:latin typeface="+mn-lt"/>
                <a:ea typeface="+mn-ea"/>
                <a:cs typeface="+mn-ea"/>
                <a:sym typeface="+mn-lt"/>
              </a:rPr>
              <a:t>3+1</a:t>
            </a:r>
            <a:r>
              <a:rPr lang="zh-CN" altLang="en-US" sz="2400" b="1" dirty="0">
                <a:solidFill>
                  <a:srgbClr val="000000"/>
                </a:solidFill>
                <a:latin typeface="+mn-lt"/>
                <a:ea typeface="+mn-ea"/>
                <a:cs typeface="+mn-ea"/>
                <a:sym typeface="+mn-lt"/>
              </a:rPr>
              <a:t>）</a:t>
            </a:r>
            <a:r>
              <a:rPr lang="en-US" altLang="zh-CN" sz="2400" b="1" dirty="0">
                <a:solidFill>
                  <a:srgbClr val="000000"/>
                </a:solidFill>
                <a:latin typeface="+mn-lt"/>
                <a:ea typeface="+mn-ea"/>
                <a:cs typeface="+mn-ea"/>
                <a:sym typeface="+mn-lt"/>
              </a:rPr>
              <a:t>+…+</a:t>
            </a:r>
            <a:r>
              <a:rPr lang="zh-CN" altLang="en-US" sz="2400" b="1" dirty="0">
                <a:solidFill>
                  <a:srgbClr val="000000"/>
                </a:solidFill>
                <a:latin typeface="+mn-lt"/>
                <a:ea typeface="+mn-ea"/>
                <a:cs typeface="+mn-ea"/>
                <a:sym typeface="+mn-lt"/>
              </a:rPr>
              <a:t>（</a:t>
            </a:r>
            <a:r>
              <a:rPr lang="en-US" altLang="zh-CN" sz="2400" b="1" dirty="0">
                <a:solidFill>
                  <a:srgbClr val="000000"/>
                </a:solidFill>
                <a:latin typeface="+mn-lt"/>
                <a:ea typeface="+mn-ea"/>
                <a:cs typeface="+mn-ea"/>
                <a:sym typeface="+mn-lt"/>
              </a:rPr>
              <a:t>n+1</a:t>
            </a:r>
            <a:r>
              <a:rPr lang="zh-CN" altLang="en-US" sz="2400" b="1" dirty="0">
                <a:solidFill>
                  <a:srgbClr val="000000"/>
                </a:solidFill>
                <a:latin typeface="+mn-lt"/>
                <a:ea typeface="+mn-ea"/>
                <a:cs typeface="+mn-ea"/>
                <a:sym typeface="+mn-lt"/>
              </a:rPr>
              <a:t>）次。</a:t>
            </a:r>
            <a:endParaRPr lang="en-US" altLang="zh-CN" sz="2400" b="1" dirty="0">
              <a:solidFill>
                <a:srgbClr val="000000"/>
              </a:solidFill>
              <a:latin typeface="+mn-lt"/>
              <a:ea typeface="+mn-ea"/>
              <a:cs typeface="+mn-ea"/>
              <a:sym typeface="+mn-lt"/>
            </a:endParaRPr>
          </a:p>
          <a:p>
            <a:pPr marL="342900" indent="-342900" fontAlgn="base">
              <a:lnSpc>
                <a:spcPct val="120000"/>
              </a:lnSpc>
              <a:spcBef>
                <a:spcPts val="1000"/>
              </a:spcBef>
              <a:spcAft>
                <a:spcPct val="0"/>
              </a:spcAft>
              <a:buClr>
                <a:srgbClr val="C00000"/>
              </a:buClr>
              <a:buSzTx/>
            </a:pPr>
            <a:r>
              <a:rPr lang="zh-CN" altLang="en-US" sz="2400" b="1" dirty="0">
                <a:solidFill>
                  <a:srgbClr val="FF0000"/>
                </a:solidFill>
                <a:latin typeface="+mn-lt"/>
                <a:ea typeface="+mn-ea"/>
                <a:cs typeface="+mn-ea"/>
                <a:sym typeface="+mn-lt"/>
              </a:rPr>
              <a:t>算法时间性能：</a:t>
            </a:r>
            <a:endParaRPr lang="en-US" altLang="zh-CN" sz="2400" b="1" dirty="0">
              <a:solidFill>
                <a:srgbClr val="FF0000"/>
              </a:solidFill>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solidFill>
                  <a:srgbClr val="FF0000"/>
                </a:solidFill>
                <a:latin typeface="+mn-lt"/>
                <a:ea typeface="+mn-ea"/>
                <a:cs typeface="+mn-ea"/>
                <a:sym typeface="+mn-lt"/>
              </a:rPr>
              <a:t>        		T</a:t>
            </a:r>
            <a:r>
              <a:rPr lang="en-US" altLang="zh-CN" sz="2400" b="1" baseline="-25000" dirty="0">
                <a:solidFill>
                  <a:srgbClr val="FF0000"/>
                </a:solidFill>
                <a:latin typeface="+mn-lt"/>
                <a:ea typeface="+mn-ea"/>
                <a:cs typeface="+mn-ea"/>
                <a:sym typeface="+mn-lt"/>
              </a:rPr>
              <a:t>best</a:t>
            </a:r>
            <a:r>
              <a:rPr lang="en-US" altLang="zh-CN" sz="2400" b="1" dirty="0">
                <a:solidFill>
                  <a:srgbClr val="FF0000"/>
                </a:solidFill>
                <a:latin typeface="+mn-lt"/>
                <a:ea typeface="+mn-ea"/>
                <a:cs typeface="+mn-ea"/>
                <a:sym typeface="+mn-lt"/>
              </a:rPr>
              <a:t>(n)=O(n)</a:t>
            </a:r>
            <a:r>
              <a:rPr lang="zh-CN" altLang="en-US" sz="2400" b="1" dirty="0">
                <a:solidFill>
                  <a:srgbClr val="FF0000"/>
                </a:solidFill>
                <a:latin typeface="+mn-lt"/>
                <a:ea typeface="+mn-ea"/>
                <a:cs typeface="+mn-ea"/>
                <a:sym typeface="+mn-lt"/>
              </a:rPr>
              <a:t>，</a:t>
            </a:r>
            <a:r>
              <a:rPr lang="en-US" altLang="zh-CN" sz="2400" b="1" dirty="0">
                <a:solidFill>
                  <a:srgbClr val="FF0000"/>
                </a:solidFill>
                <a:latin typeface="+mn-lt"/>
                <a:ea typeface="+mn-ea"/>
                <a:cs typeface="+mn-ea"/>
                <a:sym typeface="+mn-lt"/>
              </a:rPr>
              <a:t>T</a:t>
            </a:r>
            <a:r>
              <a:rPr lang="en-US" altLang="zh-CN" sz="2400" b="1" baseline="-25000" dirty="0">
                <a:solidFill>
                  <a:srgbClr val="FF0000"/>
                </a:solidFill>
                <a:latin typeface="+mn-lt"/>
                <a:ea typeface="+mn-ea"/>
                <a:cs typeface="+mn-ea"/>
                <a:sym typeface="+mn-lt"/>
              </a:rPr>
              <a:t>worst</a:t>
            </a:r>
            <a:r>
              <a:rPr lang="en-US" altLang="zh-CN" sz="2400" b="1" dirty="0">
                <a:solidFill>
                  <a:srgbClr val="FF0000"/>
                </a:solidFill>
                <a:latin typeface="+mn-lt"/>
                <a:ea typeface="+mn-ea"/>
                <a:cs typeface="+mn-ea"/>
                <a:sym typeface="+mn-lt"/>
              </a:rPr>
              <a:t>(n)=O(n</a:t>
            </a:r>
            <a:r>
              <a:rPr lang="en-US" altLang="zh-CN" sz="2400" b="1" baseline="30000" dirty="0">
                <a:solidFill>
                  <a:srgbClr val="FF0000"/>
                </a:solidFill>
                <a:latin typeface="+mn-lt"/>
                <a:ea typeface="+mn-ea"/>
                <a:cs typeface="+mn-ea"/>
                <a:sym typeface="+mn-lt"/>
              </a:rPr>
              <a:t>2</a:t>
            </a:r>
            <a:r>
              <a:rPr lang="en-US" altLang="zh-CN" sz="2400" b="1" dirty="0">
                <a:solidFill>
                  <a:srgbClr val="FF0000"/>
                </a:solidFill>
                <a:latin typeface="+mn-lt"/>
                <a:ea typeface="+mn-ea"/>
                <a:cs typeface="+mn-ea"/>
                <a:sym typeface="+mn-lt"/>
              </a:rPr>
              <a:t>)</a:t>
            </a:r>
            <a:endParaRPr lang="zh-CN" altLang="en-US" sz="2400" b="1" dirty="0">
              <a:solidFill>
                <a:srgbClr val="FF0000"/>
              </a:solidFill>
              <a:latin typeface="+mn-lt"/>
              <a:ea typeface="+mn-ea"/>
              <a:cs typeface="+mn-ea"/>
              <a:sym typeface="+mn-lt"/>
            </a:endParaRPr>
          </a:p>
        </p:txBody>
      </p:sp>
    </p:spTree>
    <p:extLst>
      <p:ext uri="{BB962C8B-B14F-4D97-AF65-F5344CB8AC3E}">
        <p14:creationId xmlns:p14="http://schemas.microsoft.com/office/powerpoint/2010/main" val="33553293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sp>
        <p:nvSpPr>
          <p:cNvPr id="6" name="Text Box 46">
            <a:extLst>
              <a:ext uri="{FF2B5EF4-FFF2-40B4-BE49-F238E27FC236}">
                <a16:creationId xmlns:a16="http://schemas.microsoft.com/office/drawing/2014/main" id="{0DC126C1-4190-4421-8CDF-34E12AB28A75}"/>
              </a:ext>
            </a:extLst>
          </p:cNvPr>
          <p:cNvSpPr txBox="1">
            <a:spLocks noChangeArrowheads="1"/>
          </p:cNvSpPr>
          <p:nvPr/>
        </p:nvSpPr>
        <p:spPr bwMode="auto">
          <a:xfrm>
            <a:off x="1782723" y="1066408"/>
            <a:ext cx="8935244" cy="52239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pPr>
            <a:r>
              <a:rPr lang="zh-CN" altLang="en-US" sz="2400" b="1" dirty="0">
                <a:solidFill>
                  <a:srgbClr val="FF0000"/>
                </a:solidFill>
                <a:latin typeface="+mn-lt"/>
                <a:ea typeface="+mn-ea"/>
                <a:cs typeface="+mn-ea"/>
                <a:sym typeface="+mn-lt"/>
              </a:rPr>
              <a:t>直接插入排序法：</a:t>
            </a:r>
            <a:endParaRPr lang="en-US" altLang="zh-CN" sz="2400" b="1" dirty="0">
              <a:solidFill>
                <a:srgbClr val="FF0000"/>
              </a:solidFill>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solidFill>
                  <a:srgbClr val="000000"/>
                </a:solidFill>
                <a:latin typeface="+mn-lt"/>
                <a:ea typeface="+mn-ea"/>
                <a:cs typeface="+mn-ea"/>
                <a:sym typeface="+mn-lt"/>
              </a:rPr>
              <a:t>        </a:t>
            </a:r>
            <a:r>
              <a:rPr lang="zh-CN" altLang="en-US" sz="2400" b="1" dirty="0">
                <a:solidFill>
                  <a:srgbClr val="000000"/>
                </a:solidFill>
                <a:latin typeface="+mn-lt"/>
                <a:ea typeface="+mn-ea"/>
                <a:cs typeface="+mn-ea"/>
                <a:sym typeface="+mn-lt"/>
              </a:rPr>
              <a:t>假设待排序的数据元素的各种排列概率相同，可以取上述最小值和最大值的均值作为算法的比较平均次数和移动平均次数，约为</a:t>
            </a:r>
            <a:r>
              <a:rPr lang="en-US" altLang="zh-CN" sz="2400" b="1" dirty="0">
                <a:solidFill>
                  <a:srgbClr val="000000"/>
                </a:solidFill>
                <a:latin typeface="+mn-lt"/>
                <a:ea typeface="+mn-ea"/>
                <a:cs typeface="+mn-ea"/>
                <a:sym typeface="+mn-lt"/>
              </a:rPr>
              <a:t>n</a:t>
            </a:r>
            <a:r>
              <a:rPr lang="en-US" altLang="zh-CN" sz="2400" b="1" baseline="30000" dirty="0">
                <a:solidFill>
                  <a:srgbClr val="000000"/>
                </a:solidFill>
                <a:latin typeface="+mn-lt"/>
                <a:ea typeface="+mn-ea"/>
                <a:cs typeface="+mn-ea"/>
                <a:sym typeface="+mn-lt"/>
              </a:rPr>
              <a:t>2</a:t>
            </a:r>
            <a:r>
              <a:rPr lang="en-US" altLang="zh-CN" sz="2400" b="1" dirty="0">
                <a:solidFill>
                  <a:srgbClr val="000000"/>
                </a:solidFill>
                <a:latin typeface="+mn-lt"/>
                <a:ea typeface="+mn-ea"/>
                <a:cs typeface="+mn-ea"/>
                <a:sym typeface="+mn-lt"/>
              </a:rPr>
              <a:t>/4</a:t>
            </a:r>
            <a:r>
              <a:rPr lang="zh-CN" altLang="en-US" sz="2400" b="1" dirty="0">
                <a:solidFill>
                  <a:srgbClr val="000000"/>
                </a:solidFill>
                <a:latin typeface="+mn-lt"/>
                <a:ea typeface="+mn-ea"/>
                <a:cs typeface="+mn-ea"/>
                <a:sym typeface="+mn-lt"/>
              </a:rPr>
              <a:t>次。</a:t>
            </a:r>
            <a:endParaRPr lang="en-US" altLang="zh-CN" sz="2400" b="1" dirty="0">
              <a:solidFill>
                <a:srgbClr val="000000"/>
              </a:solidFill>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solidFill>
                  <a:srgbClr val="FF0000"/>
                </a:solidFill>
                <a:latin typeface="+mn-lt"/>
                <a:ea typeface="+mn-ea"/>
                <a:cs typeface="+mn-ea"/>
                <a:sym typeface="+mn-lt"/>
              </a:rPr>
              <a:t>       			</a:t>
            </a:r>
            <a:r>
              <a:rPr lang="en-US" altLang="zh-CN" sz="2400" b="1" dirty="0" err="1">
                <a:solidFill>
                  <a:srgbClr val="FF0000"/>
                </a:solidFill>
                <a:latin typeface="+mn-lt"/>
                <a:ea typeface="+mn-ea"/>
                <a:cs typeface="+mn-ea"/>
                <a:sym typeface="+mn-lt"/>
              </a:rPr>
              <a:t>T</a:t>
            </a:r>
            <a:r>
              <a:rPr lang="en-US" altLang="zh-CN" sz="2400" b="1" baseline="-25000" dirty="0" err="1">
                <a:solidFill>
                  <a:srgbClr val="FF0000"/>
                </a:solidFill>
                <a:latin typeface="+mn-lt"/>
                <a:ea typeface="+mn-ea"/>
                <a:cs typeface="+mn-ea"/>
                <a:sym typeface="+mn-lt"/>
              </a:rPr>
              <a:t>average</a:t>
            </a:r>
            <a:r>
              <a:rPr lang="en-US" altLang="zh-CN" sz="2400" b="1" dirty="0">
                <a:solidFill>
                  <a:srgbClr val="FF0000"/>
                </a:solidFill>
                <a:latin typeface="+mn-lt"/>
                <a:ea typeface="+mn-ea"/>
                <a:cs typeface="+mn-ea"/>
                <a:sym typeface="+mn-lt"/>
              </a:rPr>
              <a:t>(n)=O(n</a:t>
            </a:r>
            <a:r>
              <a:rPr lang="en-US" altLang="zh-CN" sz="2400" b="1" baseline="30000" dirty="0">
                <a:solidFill>
                  <a:srgbClr val="FF0000"/>
                </a:solidFill>
                <a:latin typeface="+mn-lt"/>
                <a:ea typeface="+mn-ea"/>
                <a:cs typeface="+mn-ea"/>
                <a:sym typeface="+mn-lt"/>
              </a:rPr>
              <a:t>2</a:t>
            </a:r>
            <a:r>
              <a:rPr lang="en-US" altLang="zh-CN" sz="2400" b="1" dirty="0">
                <a:solidFill>
                  <a:srgbClr val="FF0000"/>
                </a:solidFill>
                <a:latin typeface="+mn-lt"/>
                <a:ea typeface="+mn-ea"/>
                <a:cs typeface="+mn-ea"/>
                <a:sym typeface="+mn-lt"/>
              </a:rPr>
              <a:t>)</a:t>
            </a:r>
          </a:p>
          <a:p>
            <a:pPr fontAlgn="base">
              <a:lnSpc>
                <a:spcPct val="120000"/>
              </a:lnSpc>
              <a:spcBef>
                <a:spcPct val="0"/>
              </a:spcBef>
              <a:spcAft>
                <a:spcPct val="0"/>
              </a:spcAft>
              <a:buClr>
                <a:srgbClr val="C00000"/>
              </a:buClr>
              <a:buSzTx/>
              <a:buNone/>
            </a:pPr>
            <a:endParaRPr lang="en-US" altLang="zh-CN" sz="2400" b="1" dirty="0">
              <a:solidFill>
                <a:srgbClr val="FF0000"/>
              </a:solidFill>
              <a:latin typeface="+mn-lt"/>
              <a:ea typeface="+mn-ea"/>
              <a:cs typeface="+mn-ea"/>
              <a:sym typeface="+mn-lt"/>
            </a:endParaRPr>
          </a:p>
          <a:p>
            <a:pPr fontAlgn="base">
              <a:lnSpc>
                <a:spcPct val="120000"/>
              </a:lnSpc>
              <a:spcBef>
                <a:spcPts val="2000"/>
              </a:spcBef>
              <a:spcAft>
                <a:spcPct val="0"/>
              </a:spcAft>
              <a:buClr>
                <a:srgbClr val="C00000"/>
              </a:buClr>
              <a:buSzTx/>
              <a:buNone/>
            </a:pPr>
            <a:r>
              <a:rPr lang="en-US" altLang="zh-CN" sz="2400" b="1" dirty="0">
                <a:solidFill>
                  <a:srgbClr val="FF0000"/>
                </a:solidFill>
                <a:latin typeface="+mn-lt"/>
                <a:ea typeface="+mn-ea"/>
                <a:cs typeface="+mn-ea"/>
                <a:sym typeface="+mn-lt"/>
              </a:rPr>
              <a:t>        </a:t>
            </a:r>
            <a:r>
              <a:rPr lang="zh-CN" altLang="en-US" sz="2400" b="1" dirty="0">
                <a:latin typeface="+mn-lt"/>
                <a:ea typeface="+mn-ea"/>
                <a:cs typeface="+mn-ea"/>
                <a:sym typeface="+mn-lt"/>
              </a:rPr>
              <a:t>直接插入排序算法有几种不同的变种：</a:t>
            </a:r>
            <a:endParaRPr lang="en-US" altLang="zh-CN" sz="2400" b="1" dirty="0">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latin typeface="+mn-lt"/>
                <a:ea typeface="+mn-ea"/>
                <a:cs typeface="+mn-ea"/>
                <a:sym typeface="+mn-lt"/>
              </a:rPr>
              <a:t>      </a:t>
            </a:r>
            <a:r>
              <a:rPr lang="zh-CN" altLang="en-US" sz="2400" b="1" dirty="0">
                <a:latin typeface="+mn-lt"/>
                <a:ea typeface="+mn-ea"/>
                <a:cs typeface="+mn-ea"/>
                <a:sym typeface="+mn-lt"/>
              </a:rPr>
              <a:t>（</a:t>
            </a:r>
            <a:r>
              <a:rPr lang="en-US" altLang="zh-CN" sz="2400" b="1" dirty="0">
                <a:latin typeface="+mn-lt"/>
                <a:ea typeface="+mn-ea"/>
                <a:cs typeface="+mn-ea"/>
                <a:sym typeface="+mn-lt"/>
              </a:rPr>
              <a:t>1</a:t>
            </a:r>
            <a:r>
              <a:rPr lang="zh-CN" altLang="en-US" sz="2400" b="1" dirty="0">
                <a:latin typeface="+mn-lt"/>
                <a:ea typeface="+mn-ea"/>
                <a:cs typeface="+mn-ea"/>
                <a:sym typeface="+mn-lt"/>
              </a:rPr>
              <a:t>）折半插入排序</a:t>
            </a:r>
            <a:endParaRPr lang="en-US" altLang="zh-CN" sz="2400" b="1" dirty="0">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latin typeface="+mn-lt"/>
                <a:ea typeface="+mn-ea"/>
                <a:cs typeface="+mn-ea"/>
                <a:sym typeface="+mn-lt"/>
              </a:rPr>
              <a:t>      </a:t>
            </a:r>
            <a:r>
              <a:rPr lang="zh-CN" altLang="en-US" sz="2400" b="1" dirty="0">
                <a:latin typeface="+mn-lt"/>
                <a:ea typeface="+mn-ea"/>
                <a:cs typeface="+mn-ea"/>
                <a:sym typeface="+mn-lt"/>
              </a:rPr>
              <a:t>（</a:t>
            </a:r>
            <a:r>
              <a:rPr lang="en-US" altLang="zh-CN" sz="2400" b="1" dirty="0">
                <a:latin typeface="+mn-lt"/>
                <a:ea typeface="+mn-ea"/>
                <a:cs typeface="+mn-ea"/>
                <a:sym typeface="+mn-lt"/>
              </a:rPr>
              <a:t>2</a:t>
            </a:r>
            <a:r>
              <a:rPr lang="zh-CN" altLang="en-US" sz="2400" b="1" dirty="0">
                <a:latin typeface="+mn-lt"/>
                <a:ea typeface="+mn-ea"/>
                <a:cs typeface="+mn-ea"/>
                <a:sym typeface="+mn-lt"/>
              </a:rPr>
              <a:t>）</a:t>
            </a:r>
            <a:r>
              <a:rPr lang="en-US" altLang="zh-CN" sz="2400" b="1" dirty="0">
                <a:latin typeface="+mn-lt"/>
                <a:ea typeface="+mn-ea"/>
                <a:cs typeface="+mn-ea"/>
                <a:sym typeface="+mn-lt"/>
              </a:rPr>
              <a:t>2-</a:t>
            </a:r>
            <a:r>
              <a:rPr lang="zh-CN" altLang="en-US" sz="2400" b="1" dirty="0">
                <a:latin typeface="+mn-lt"/>
                <a:ea typeface="+mn-ea"/>
                <a:cs typeface="+mn-ea"/>
                <a:sym typeface="+mn-lt"/>
              </a:rPr>
              <a:t>路插入排序</a:t>
            </a:r>
            <a:endParaRPr lang="en-US" altLang="zh-CN" sz="2400" b="1" dirty="0">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latin typeface="+mn-lt"/>
                <a:ea typeface="+mn-ea"/>
                <a:cs typeface="+mn-ea"/>
                <a:sym typeface="+mn-lt"/>
              </a:rPr>
              <a:t>      </a:t>
            </a:r>
            <a:r>
              <a:rPr lang="zh-CN" altLang="en-US" sz="2400" b="1" dirty="0">
                <a:latin typeface="+mn-lt"/>
                <a:ea typeface="+mn-ea"/>
                <a:cs typeface="+mn-ea"/>
                <a:sym typeface="+mn-lt"/>
              </a:rPr>
              <a:t>（</a:t>
            </a:r>
            <a:r>
              <a:rPr lang="en-US" altLang="zh-CN" sz="2400" b="1" dirty="0">
                <a:latin typeface="+mn-lt"/>
                <a:ea typeface="+mn-ea"/>
                <a:cs typeface="+mn-ea"/>
                <a:sym typeface="+mn-lt"/>
              </a:rPr>
              <a:t>3</a:t>
            </a:r>
            <a:r>
              <a:rPr lang="zh-CN" altLang="en-US" sz="2400" b="1" dirty="0">
                <a:latin typeface="+mn-lt"/>
                <a:ea typeface="+mn-ea"/>
                <a:cs typeface="+mn-ea"/>
                <a:sym typeface="+mn-lt"/>
              </a:rPr>
              <a:t>）表插入排序</a:t>
            </a:r>
            <a:endParaRPr lang="en-US" altLang="zh-CN" sz="2400" b="1" dirty="0">
              <a:latin typeface="+mn-lt"/>
              <a:ea typeface="+mn-ea"/>
              <a:cs typeface="+mn-ea"/>
              <a:sym typeface="+mn-lt"/>
            </a:endParaRPr>
          </a:p>
          <a:p>
            <a:pPr fontAlgn="base">
              <a:lnSpc>
                <a:spcPct val="120000"/>
              </a:lnSpc>
              <a:spcBef>
                <a:spcPct val="0"/>
              </a:spcBef>
              <a:spcAft>
                <a:spcPct val="0"/>
              </a:spcAft>
              <a:buClr>
                <a:srgbClr val="C00000"/>
              </a:buClr>
              <a:buSzTx/>
              <a:buNone/>
            </a:pPr>
            <a:r>
              <a:rPr lang="en-US" altLang="zh-CN" sz="2400" b="1" dirty="0">
                <a:latin typeface="+mn-lt"/>
                <a:ea typeface="+mn-ea"/>
                <a:cs typeface="+mn-ea"/>
                <a:sym typeface="+mn-lt"/>
              </a:rPr>
              <a:t>      </a:t>
            </a:r>
            <a:r>
              <a:rPr lang="zh-CN" altLang="en-US" sz="2400" b="1" dirty="0">
                <a:latin typeface="+mn-lt"/>
                <a:ea typeface="+mn-ea"/>
                <a:cs typeface="+mn-ea"/>
                <a:sym typeface="+mn-lt"/>
              </a:rPr>
              <a:t>（</a:t>
            </a:r>
            <a:r>
              <a:rPr lang="en-US" altLang="zh-CN" sz="2400" b="1" dirty="0">
                <a:latin typeface="+mn-lt"/>
                <a:ea typeface="+mn-ea"/>
                <a:cs typeface="+mn-ea"/>
                <a:sym typeface="+mn-lt"/>
              </a:rPr>
              <a:t>4</a:t>
            </a:r>
            <a:r>
              <a:rPr lang="zh-CN" altLang="en-US" sz="2400" b="1" dirty="0">
                <a:latin typeface="+mn-lt"/>
                <a:ea typeface="+mn-ea"/>
                <a:cs typeface="+mn-ea"/>
                <a:sym typeface="+mn-lt"/>
              </a:rPr>
              <a:t>）希尔排序</a:t>
            </a:r>
          </a:p>
        </p:txBody>
      </p:sp>
    </p:spTree>
    <p:extLst>
      <p:ext uri="{BB962C8B-B14F-4D97-AF65-F5344CB8AC3E}">
        <p14:creationId xmlns:p14="http://schemas.microsoft.com/office/powerpoint/2010/main" val="21452106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sp>
        <p:nvSpPr>
          <p:cNvPr id="6" name="Text Box 46">
            <a:extLst>
              <a:ext uri="{FF2B5EF4-FFF2-40B4-BE49-F238E27FC236}">
                <a16:creationId xmlns:a16="http://schemas.microsoft.com/office/drawing/2014/main" id="{0DC126C1-4190-4421-8CDF-34E12AB28A75}"/>
              </a:ext>
            </a:extLst>
          </p:cNvPr>
          <p:cNvSpPr txBox="1">
            <a:spLocks noChangeArrowheads="1"/>
          </p:cNvSpPr>
          <p:nvPr/>
        </p:nvSpPr>
        <p:spPr bwMode="auto">
          <a:xfrm>
            <a:off x="1782723" y="1096389"/>
            <a:ext cx="8935244" cy="2877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pPr>
            <a:r>
              <a:rPr lang="zh-CN" altLang="en-US" sz="2200" b="1" dirty="0">
                <a:solidFill>
                  <a:srgbClr val="FF0000"/>
                </a:solidFill>
                <a:latin typeface="+mn-lt"/>
                <a:ea typeface="+mn-ea"/>
                <a:cs typeface="+mn-ea"/>
                <a:sym typeface="+mn-lt"/>
              </a:rPr>
              <a:t>折半插入排序：</a:t>
            </a:r>
            <a:endParaRPr lang="en-US" altLang="zh-CN" sz="2200" b="1" dirty="0">
              <a:solidFill>
                <a:srgbClr val="FF0000"/>
              </a:solidFill>
              <a:latin typeface="+mn-lt"/>
              <a:ea typeface="+mn-ea"/>
              <a:cs typeface="+mn-ea"/>
              <a:sym typeface="+mn-lt"/>
            </a:endParaRPr>
          </a:p>
          <a:p>
            <a:pPr fontAlgn="base">
              <a:lnSpc>
                <a:spcPct val="120000"/>
              </a:lnSpc>
              <a:spcBef>
                <a:spcPts val="1000"/>
              </a:spcBef>
              <a:spcAft>
                <a:spcPct val="0"/>
              </a:spcAft>
              <a:buClr>
                <a:srgbClr val="C00000"/>
              </a:buClr>
              <a:buSzTx/>
              <a:buNone/>
            </a:pPr>
            <a:r>
              <a:rPr lang="en-US" altLang="zh-CN" sz="2200" b="1" dirty="0">
                <a:solidFill>
                  <a:srgbClr val="000000"/>
                </a:solidFill>
                <a:latin typeface="+mn-lt"/>
                <a:ea typeface="+mn-ea"/>
                <a:cs typeface="+mn-ea"/>
                <a:sym typeface="+mn-lt"/>
              </a:rPr>
              <a:t>        </a:t>
            </a:r>
            <a:r>
              <a:rPr lang="zh-CN" altLang="en-US" sz="2000" b="1" dirty="0">
                <a:solidFill>
                  <a:srgbClr val="000000"/>
                </a:solidFill>
                <a:latin typeface="+mn-lt"/>
                <a:ea typeface="+mn-ea"/>
                <a:cs typeface="+mn-ea"/>
                <a:sym typeface="+mn-lt"/>
              </a:rPr>
              <a:t>折半插入排序是利用待插入表的有序性，将上述直接插入排序中的顺序查找定位，改进采用为折半查找法定位。</a:t>
            </a:r>
            <a:endParaRPr lang="en-US" altLang="zh-CN" sz="2000" b="1" dirty="0">
              <a:solidFill>
                <a:srgbClr val="000000"/>
              </a:solidFill>
              <a:latin typeface="+mn-lt"/>
              <a:ea typeface="+mn-ea"/>
              <a:cs typeface="+mn-ea"/>
              <a:sym typeface="+mn-lt"/>
            </a:endParaRPr>
          </a:p>
          <a:p>
            <a:pPr fontAlgn="base">
              <a:lnSpc>
                <a:spcPct val="120000"/>
              </a:lnSpc>
              <a:spcBef>
                <a:spcPts val="1000"/>
              </a:spcBef>
              <a:spcAft>
                <a:spcPct val="0"/>
              </a:spcAft>
              <a:buClr>
                <a:srgbClr val="C00000"/>
              </a:buClr>
              <a:buSzTx/>
              <a:buNone/>
            </a:pPr>
            <a:r>
              <a:rPr lang="en-US" altLang="zh-CN" sz="2200" b="1" dirty="0">
                <a:solidFill>
                  <a:srgbClr val="FF0000"/>
                </a:solidFill>
                <a:cs typeface="+mn-ea"/>
                <a:sym typeface="+mn-lt"/>
              </a:rPr>
              <a:t>			</a:t>
            </a:r>
            <a:r>
              <a:rPr lang="en-US" altLang="zh-CN" sz="2000" b="1" dirty="0">
                <a:solidFill>
                  <a:srgbClr val="FF0000"/>
                </a:solidFill>
                <a:cs typeface="+mn-ea"/>
                <a:sym typeface="+mn-lt"/>
              </a:rPr>
              <a:t>T</a:t>
            </a:r>
            <a:r>
              <a:rPr lang="en-US" altLang="zh-CN" sz="2000" b="1" baseline="-25000" dirty="0">
                <a:solidFill>
                  <a:srgbClr val="FF0000"/>
                </a:solidFill>
                <a:cs typeface="+mn-ea"/>
                <a:sym typeface="+mn-lt"/>
              </a:rPr>
              <a:t>worst</a:t>
            </a:r>
            <a:r>
              <a:rPr lang="en-US" altLang="zh-CN" sz="2000" b="1" dirty="0">
                <a:solidFill>
                  <a:srgbClr val="FF0000"/>
                </a:solidFill>
                <a:cs typeface="+mn-ea"/>
                <a:sym typeface="+mn-lt"/>
              </a:rPr>
              <a:t>(n) =</a:t>
            </a:r>
            <a:r>
              <a:rPr lang="en-US" altLang="zh-CN" sz="2000" b="1" dirty="0" err="1">
                <a:solidFill>
                  <a:srgbClr val="FF0000"/>
                </a:solidFill>
                <a:cs typeface="+mn-ea"/>
                <a:sym typeface="+mn-lt"/>
              </a:rPr>
              <a:t>T</a:t>
            </a:r>
            <a:r>
              <a:rPr lang="en-US" altLang="zh-CN" sz="2000" b="1" baseline="-25000" dirty="0" err="1">
                <a:solidFill>
                  <a:srgbClr val="FF0000"/>
                </a:solidFill>
                <a:cs typeface="+mn-ea"/>
                <a:sym typeface="+mn-lt"/>
              </a:rPr>
              <a:t>average</a:t>
            </a:r>
            <a:r>
              <a:rPr lang="en-US" altLang="zh-CN" sz="2000" b="1" dirty="0">
                <a:solidFill>
                  <a:srgbClr val="FF0000"/>
                </a:solidFill>
                <a:cs typeface="+mn-ea"/>
                <a:sym typeface="+mn-lt"/>
              </a:rPr>
              <a:t>(n)</a:t>
            </a:r>
            <a:r>
              <a:rPr lang="zh-CN" altLang="en-US" sz="2000" b="1" dirty="0">
                <a:solidFill>
                  <a:srgbClr val="FF0000"/>
                </a:solidFill>
                <a:cs typeface="+mn-ea"/>
                <a:sym typeface="+mn-lt"/>
              </a:rPr>
              <a:t> </a:t>
            </a:r>
            <a:r>
              <a:rPr lang="en-US" altLang="zh-CN" sz="2000" b="1" dirty="0">
                <a:solidFill>
                  <a:srgbClr val="FF0000"/>
                </a:solidFill>
                <a:cs typeface="+mn-ea"/>
                <a:sym typeface="+mn-lt"/>
              </a:rPr>
              <a:t>=O(n</a:t>
            </a:r>
            <a:r>
              <a:rPr lang="en-US" altLang="zh-CN" sz="2000" b="1" baseline="30000" dirty="0">
                <a:solidFill>
                  <a:srgbClr val="FF0000"/>
                </a:solidFill>
                <a:cs typeface="+mn-ea"/>
                <a:sym typeface="+mn-lt"/>
              </a:rPr>
              <a:t>2</a:t>
            </a:r>
            <a:r>
              <a:rPr lang="en-US" altLang="zh-CN" sz="2000" b="1" dirty="0">
                <a:solidFill>
                  <a:srgbClr val="FF0000"/>
                </a:solidFill>
                <a:cs typeface="+mn-ea"/>
                <a:sym typeface="+mn-lt"/>
              </a:rPr>
              <a:t>)</a:t>
            </a:r>
            <a:endParaRPr lang="zh-CN" altLang="en-US" sz="2000" b="1" dirty="0">
              <a:solidFill>
                <a:srgbClr val="FF0000"/>
              </a:solidFill>
              <a:cs typeface="+mn-ea"/>
              <a:sym typeface="+mn-lt"/>
            </a:endParaRPr>
          </a:p>
          <a:p>
            <a:pPr marL="342900" indent="-342900" fontAlgn="base">
              <a:lnSpc>
                <a:spcPct val="120000"/>
              </a:lnSpc>
              <a:spcBef>
                <a:spcPct val="0"/>
              </a:spcBef>
              <a:spcAft>
                <a:spcPct val="0"/>
              </a:spcAft>
              <a:buClr>
                <a:srgbClr val="C00000"/>
              </a:buClr>
              <a:buSzTx/>
            </a:pP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路插入排序：</a:t>
            </a:r>
            <a:endPar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20000"/>
              </a:lnSpc>
              <a:spcBef>
                <a:spcPts val="1000"/>
              </a:spcBef>
              <a:spcAft>
                <a:spcPct val="0"/>
              </a:spcAft>
              <a:buClr>
                <a:srgbClr val="C00000"/>
              </a:buClr>
              <a:buSzTx/>
              <a:buNone/>
            </a:pPr>
            <a:r>
              <a:rPr lang="en-US" altLang="zh-CN" sz="2200" b="1" dirty="0">
                <a:latin typeface="+mn-lt"/>
                <a:ea typeface="+mn-ea"/>
                <a:cs typeface="+mn-ea"/>
                <a:sym typeface="+mn-lt"/>
              </a:rPr>
              <a:t>       </a:t>
            </a:r>
            <a:endParaRPr lang="zh-CN" altLang="en-US" sz="2000" b="1" dirty="0">
              <a:latin typeface="+mn-lt"/>
              <a:ea typeface="+mn-ea"/>
              <a:cs typeface="+mn-ea"/>
              <a:sym typeface="+mn-lt"/>
            </a:endParaRPr>
          </a:p>
        </p:txBody>
      </p:sp>
      <p:pic>
        <p:nvPicPr>
          <p:cNvPr id="2" name="图片 1"/>
          <p:cNvPicPr>
            <a:picLocks noChangeAspect="1"/>
          </p:cNvPicPr>
          <p:nvPr/>
        </p:nvPicPr>
        <p:blipFill>
          <a:blip r:embed="rId3"/>
          <a:stretch>
            <a:fillRect/>
          </a:stretch>
        </p:blipFill>
        <p:spPr>
          <a:xfrm>
            <a:off x="3403661" y="3477798"/>
            <a:ext cx="5200650" cy="1809750"/>
          </a:xfrm>
          <a:prstGeom prst="rect">
            <a:avLst/>
          </a:prstGeom>
        </p:spPr>
      </p:pic>
      <p:sp>
        <p:nvSpPr>
          <p:cNvPr id="3" name="矩形 2"/>
          <p:cNvSpPr/>
          <p:nvPr/>
        </p:nvSpPr>
        <p:spPr>
          <a:xfrm>
            <a:off x="1782723" y="5647623"/>
            <a:ext cx="8288694" cy="799514"/>
          </a:xfrm>
          <a:prstGeom prst="rect">
            <a:avLst/>
          </a:prstGeom>
        </p:spPr>
        <p:txBody>
          <a:bodyPr wrap="square">
            <a:spAutoFit/>
          </a:bodyPr>
          <a:lstStyle/>
          <a:p>
            <a:pPr>
              <a:lnSpc>
                <a:spcPct val="120000"/>
              </a:lnSpc>
            </a:pPr>
            <a:r>
              <a:rPr lang="en-US" altLang="zh-CN" sz="2000" b="1" dirty="0">
                <a:cs typeface="+mn-ea"/>
                <a:sym typeface="+mn-lt"/>
              </a:rPr>
              <a:t>        2-</a:t>
            </a:r>
            <a:r>
              <a:rPr lang="zh-CN" altLang="en-US" sz="2000" b="1" dirty="0">
                <a:cs typeface="+mn-ea"/>
                <a:sym typeface="+mn-lt"/>
              </a:rPr>
              <a:t>路插入排序将待排序的数据元素，分情况选择插入到这两个子表的某一表中。</a:t>
            </a:r>
            <a:endParaRPr lang="zh-CN" altLang="en-US" sz="2000" dirty="0"/>
          </a:p>
        </p:txBody>
      </p:sp>
    </p:spTree>
    <p:extLst>
      <p:ext uri="{BB962C8B-B14F-4D97-AF65-F5344CB8AC3E}">
        <p14:creationId xmlns:p14="http://schemas.microsoft.com/office/powerpoint/2010/main" val="5521727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sp>
        <p:nvSpPr>
          <p:cNvPr id="6" name="Text Box 46">
            <a:extLst>
              <a:ext uri="{FF2B5EF4-FFF2-40B4-BE49-F238E27FC236}">
                <a16:creationId xmlns:a16="http://schemas.microsoft.com/office/drawing/2014/main" id="{0DC126C1-4190-4421-8CDF-34E12AB28A75}"/>
              </a:ext>
            </a:extLst>
          </p:cNvPr>
          <p:cNvSpPr txBox="1">
            <a:spLocks noChangeArrowheads="1"/>
          </p:cNvSpPr>
          <p:nvPr/>
        </p:nvSpPr>
        <p:spPr bwMode="auto">
          <a:xfrm>
            <a:off x="1633547" y="1308185"/>
            <a:ext cx="9429920" cy="3787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路插入排序：</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20000"/>
              </a:lnSpc>
              <a:spcBef>
                <a:spcPts val="1000"/>
              </a:spcBef>
              <a:spcAft>
                <a:spcPct val="0"/>
              </a:spcAft>
              <a:buClr>
                <a:srgbClr val="C00000"/>
              </a:buClr>
              <a:buSzTx/>
              <a:buNone/>
            </a:pPr>
            <a:r>
              <a:rPr lang="en-US" altLang="zh-CN" sz="2200" b="1" dirty="0">
                <a:latin typeface="+mn-lt"/>
                <a:ea typeface="+mn-ea"/>
                <a:cs typeface="+mn-ea"/>
                <a:sym typeface="+mn-lt"/>
              </a:rPr>
              <a:t>       </a:t>
            </a:r>
            <a:r>
              <a:rPr lang="zh-CN" altLang="en-US" sz="2200" b="1" dirty="0">
                <a:solidFill>
                  <a:srgbClr val="FF0000"/>
                </a:solidFill>
                <a:latin typeface="+mn-lt"/>
                <a:ea typeface="+mn-ea"/>
                <a:cs typeface="+mn-ea"/>
                <a:sym typeface="+mn-lt"/>
              </a:rPr>
              <a:t>算法思想：</a:t>
            </a:r>
            <a:endParaRPr lang="en-US" altLang="zh-CN" sz="2200" b="1" dirty="0">
              <a:solidFill>
                <a:srgbClr val="FF0000"/>
              </a:solidFill>
              <a:latin typeface="+mn-lt"/>
              <a:ea typeface="+mn-ea"/>
              <a:cs typeface="+mn-ea"/>
              <a:sym typeface="+mn-lt"/>
            </a:endParaRPr>
          </a:p>
          <a:p>
            <a:pPr fontAlgn="base">
              <a:lnSpc>
                <a:spcPct val="140000"/>
              </a:lnSpc>
              <a:spcBef>
                <a:spcPts val="1000"/>
              </a:spcBef>
              <a:spcAft>
                <a:spcPct val="0"/>
              </a:spcAft>
              <a:buClr>
                <a:srgbClr val="C00000"/>
              </a:buClr>
              <a:buSzTx/>
              <a:buNone/>
            </a:pPr>
            <a:r>
              <a:rPr lang="en-US" altLang="zh-CN" sz="2200" b="1" dirty="0">
                <a:latin typeface="+mn-lt"/>
                <a:ea typeface="+mn-ea"/>
                <a:cs typeface="+mn-ea"/>
                <a:sym typeface="+mn-lt"/>
              </a:rPr>
              <a:t>      </a:t>
            </a:r>
            <a:r>
              <a:rPr lang="zh-CN" altLang="en-US" sz="2200" b="1" dirty="0">
                <a:latin typeface="+mn-lt"/>
                <a:ea typeface="+mn-ea"/>
                <a:cs typeface="+mn-ea"/>
                <a:sym typeface="+mn-lt"/>
              </a:rPr>
              <a:t>（</a:t>
            </a:r>
            <a:r>
              <a:rPr lang="en-US" altLang="zh-CN" sz="2200" b="1" dirty="0">
                <a:latin typeface="+mn-lt"/>
                <a:ea typeface="+mn-ea"/>
                <a:cs typeface="+mn-ea"/>
                <a:sym typeface="+mn-lt"/>
              </a:rPr>
              <a:t>1</a:t>
            </a:r>
            <a:r>
              <a:rPr lang="zh-CN" altLang="en-US" sz="2200" b="1" dirty="0">
                <a:latin typeface="+mn-lt"/>
                <a:ea typeface="+mn-ea"/>
                <a:cs typeface="+mn-ea"/>
                <a:sym typeface="+mn-lt"/>
              </a:rPr>
              <a:t>）取出表 </a:t>
            </a:r>
            <a:r>
              <a:rPr lang="en-US" altLang="zh-CN" sz="2200" b="1" dirty="0">
                <a:latin typeface="+mn-lt"/>
                <a:ea typeface="+mn-ea"/>
                <a:cs typeface="+mn-ea"/>
                <a:sym typeface="+mn-lt"/>
              </a:rPr>
              <a:t>L= (</a:t>
            </a:r>
            <a:r>
              <a:rPr lang="en-US" altLang="zh-CN" sz="2200" b="1" dirty="0">
                <a:cs typeface="+mn-ea"/>
                <a:sym typeface="+mn-lt"/>
              </a:rPr>
              <a:t>a</a:t>
            </a:r>
            <a:r>
              <a:rPr lang="en-US" altLang="zh-CN" sz="2200" b="1" baseline="-25000" dirty="0">
                <a:cs typeface="+mn-ea"/>
                <a:sym typeface="+mn-lt"/>
              </a:rPr>
              <a:t>1</a:t>
            </a:r>
            <a:r>
              <a:rPr lang="en-US" altLang="zh-CN" sz="2200" b="1" dirty="0">
                <a:latin typeface="Times New Roman" panose="02020603050405020304" pitchFamily="18" charset="0"/>
                <a:ea typeface="+mn-ea"/>
                <a:cs typeface="Times New Roman" panose="02020603050405020304" pitchFamily="18" charset="0"/>
                <a:sym typeface="+mn-lt"/>
              </a:rPr>
              <a:t>, </a:t>
            </a:r>
            <a:r>
              <a:rPr lang="en-US" altLang="zh-CN" sz="2200" b="1" dirty="0">
                <a:cs typeface="+mn-ea"/>
                <a:sym typeface="+mn-lt"/>
              </a:rPr>
              <a:t>a</a:t>
            </a:r>
            <a:r>
              <a:rPr lang="en-US" altLang="zh-CN" sz="2200" b="1" baseline="-25000" dirty="0">
                <a:cs typeface="+mn-ea"/>
                <a:sym typeface="+mn-lt"/>
              </a:rPr>
              <a:t>2</a:t>
            </a:r>
            <a:r>
              <a:rPr lang="en-US" altLang="zh-CN" sz="2200" b="1" dirty="0">
                <a:cs typeface="+mn-ea"/>
                <a:sym typeface="+mn-lt"/>
              </a:rPr>
              <a:t> </a:t>
            </a:r>
            <a:r>
              <a:rPr lang="en-US" altLang="zh-CN" sz="2200" b="1" dirty="0">
                <a:latin typeface="Times New Roman" panose="02020603050405020304" pitchFamily="18" charset="0"/>
                <a:ea typeface="+mn-ea"/>
                <a:cs typeface="Times New Roman" panose="02020603050405020304" pitchFamily="18" charset="0"/>
                <a:sym typeface="+mn-lt"/>
              </a:rPr>
              <a:t>, </a:t>
            </a:r>
            <a:r>
              <a:rPr lang="en-US" altLang="zh-CN" sz="2200" b="1" dirty="0">
                <a:cs typeface="+mn-ea"/>
                <a:sym typeface="+mn-lt"/>
              </a:rPr>
              <a:t>a</a:t>
            </a:r>
            <a:r>
              <a:rPr lang="en-US" altLang="zh-CN" sz="2200" b="1" baseline="-25000" dirty="0">
                <a:cs typeface="+mn-ea"/>
                <a:sym typeface="+mn-lt"/>
              </a:rPr>
              <a:t>3</a:t>
            </a:r>
            <a:r>
              <a:rPr lang="en-US" altLang="zh-CN" sz="2200" b="1" dirty="0">
                <a:cs typeface="+mn-ea"/>
                <a:sym typeface="+mn-lt"/>
              </a:rPr>
              <a:t> </a:t>
            </a:r>
            <a:r>
              <a:rPr lang="en-US" altLang="zh-CN" sz="2200" b="1" dirty="0">
                <a:latin typeface="Times New Roman" panose="02020603050405020304" pitchFamily="18" charset="0"/>
                <a:ea typeface="+mn-ea"/>
                <a:cs typeface="Times New Roman" panose="02020603050405020304" pitchFamily="18" charset="0"/>
                <a:sym typeface="+mn-lt"/>
              </a:rPr>
              <a:t>, … , </a:t>
            </a:r>
            <a:r>
              <a:rPr lang="en-US" altLang="zh-CN" sz="2200" b="1" dirty="0">
                <a:latin typeface="Times New Roman" panose="02020603050405020304" pitchFamily="18" charset="0"/>
                <a:cs typeface="Times New Roman" panose="02020603050405020304" pitchFamily="18" charset="0"/>
                <a:sym typeface="+mn-lt"/>
              </a:rPr>
              <a:t>a</a:t>
            </a:r>
            <a:r>
              <a:rPr lang="en-US" altLang="zh-CN" sz="2200" b="1" baseline="-25000" dirty="0">
                <a:latin typeface="Times New Roman" panose="02020603050405020304" pitchFamily="18" charset="0"/>
                <a:cs typeface="Times New Roman" panose="02020603050405020304" pitchFamily="18" charset="0"/>
                <a:sym typeface="+mn-lt"/>
              </a:rPr>
              <a:t>i</a:t>
            </a:r>
            <a:r>
              <a:rPr lang="en-US" altLang="zh-CN" sz="2200" b="1" dirty="0">
                <a:latin typeface="Times New Roman" panose="02020603050405020304" pitchFamily="18" charset="0"/>
                <a:cs typeface="Times New Roman" panose="02020603050405020304" pitchFamily="18" charset="0"/>
                <a:sym typeface="+mn-lt"/>
              </a:rPr>
              <a:t> </a:t>
            </a:r>
            <a:r>
              <a:rPr lang="en-US" altLang="zh-CN" sz="2200" b="1" dirty="0">
                <a:latin typeface="Times New Roman" panose="02020603050405020304" pitchFamily="18" charset="0"/>
                <a:ea typeface="+mn-ea"/>
                <a:cs typeface="Times New Roman" panose="02020603050405020304" pitchFamily="18" charset="0"/>
                <a:sym typeface="+mn-lt"/>
              </a:rPr>
              <a:t>, … , </a:t>
            </a:r>
            <a:r>
              <a:rPr lang="en-US" altLang="zh-CN" sz="2200" b="1" dirty="0">
                <a:cs typeface="+mn-ea"/>
                <a:sym typeface="+mn-lt"/>
              </a:rPr>
              <a:t>a</a:t>
            </a:r>
            <a:r>
              <a:rPr lang="en-US" altLang="zh-CN" sz="2200" b="1" baseline="-25000" dirty="0">
                <a:cs typeface="+mn-ea"/>
                <a:sym typeface="+mn-lt"/>
              </a:rPr>
              <a:t>n</a:t>
            </a:r>
            <a:r>
              <a:rPr lang="en-US" altLang="zh-CN" sz="2200" b="1" dirty="0">
                <a:latin typeface="Times New Roman" panose="02020603050405020304" pitchFamily="18" charset="0"/>
                <a:ea typeface="+mn-ea"/>
                <a:cs typeface="Times New Roman" panose="02020603050405020304" pitchFamily="18" charset="0"/>
                <a:sym typeface="+mn-lt"/>
              </a:rPr>
              <a:t> </a:t>
            </a:r>
            <a:r>
              <a:rPr lang="en-US" altLang="zh-CN" sz="2200" b="1" dirty="0">
                <a:latin typeface="+mn-lt"/>
                <a:ea typeface="+mn-ea"/>
                <a:cs typeface="+mn-ea"/>
                <a:sym typeface="+mn-lt"/>
              </a:rPr>
              <a:t>) </a:t>
            </a:r>
            <a:r>
              <a:rPr lang="zh-CN" altLang="en-US" sz="2200" b="1" dirty="0">
                <a:latin typeface="+mn-lt"/>
                <a:ea typeface="+mn-ea"/>
                <a:cs typeface="+mn-ea"/>
                <a:sym typeface="+mn-lt"/>
              </a:rPr>
              <a:t>的第</a:t>
            </a:r>
            <a:r>
              <a:rPr lang="en-US" altLang="zh-CN" sz="2200" b="1" dirty="0">
                <a:latin typeface="+mn-lt"/>
                <a:ea typeface="+mn-ea"/>
                <a:cs typeface="+mn-ea"/>
                <a:sym typeface="+mn-lt"/>
              </a:rPr>
              <a:t>1</a:t>
            </a:r>
            <a:r>
              <a:rPr lang="zh-CN" altLang="en-US" sz="2200" b="1" dirty="0">
                <a:latin typeface="+mn-lt"/>
                <a:ea typeface="+mn-ea"/>
                <a:cs typeface="+mn-ea"/>
                <a:sym typeface="+mn-lt"/>
              </a:rPr>
              <a:t>个元素 </a:t>
            </a:r>
            <a:r>
              <a:rPr lang="en-US" altLang="zh-CN" sz="2200" b="1" dirty="0">
                <a:latin typeface="+mn-lt"/>
                <a:ea typeface="+mn-ea"/>
                <a:cs typeface="+mn-ea"/>
                <a:sym typeface="+mn-lt"/>
              </a:rPr>
              <a:t>a</a:t>
            </a:r>
            <a:r>
              <a:rPr lang="en-US" altLang="zh-CN" sz="2200" b="1" baseline="-25000" dirty="0">
                <a:latin typeface="+mn-lt"/>
                <a:ea typeface="+mn-ea"/>
                <a:cs typeface="+mn-ea"/>
                <a:sym typeface="+mn-lt"/>
              </a:rPr>
              <a:t>1</a:t>
            </a:r>
            <a:r>
              <a:rPr lang="en-US" altLang="zh-CN" sz="2200" b="1" dirty="0">
                <a:latin typeface="+mn-lt"/>
                <a:ea typeface="+mn-ea"/>
                <a:cs typeface="+mn-ea"/>
                <a:sym typeface="+mn-lt"/>
              </a:rPr>
              <a:t> </a:t>
            </a:r>
            <a:r>
              <a:rPr lang="zh-CN" altLang="en-US" sz="2200" b="1" dirty="0">
                <a:latin typeface="+mn-lt"/>
                <a:ea typeface="+mn-ea"/>
                <a:cs typeface="+mn-ea"/>
                <a:sym typeface="+mn-lt"/>
              </a:rPr>
              <a:t>存入辅助空间 </a:t>
            </a:r>
            <a:r>
              <a:rPr lang="en-US" altLang="zh-CN" sz="2200" b="1" dirty="0">
                <a:latin typeface="+mn-lt"/>
                <a:ea typeface="+mn-ea"/>
                <a:cs typeface="+mn-ea"/>
                <a:sym typeface="+mn-lt"/>
              </a:rPr>
              <a:t>D[1] </a:t>
            </a:r>
            <a:r>
              <a:rPr lang="zh-CN" altLang="en-US" sz="2200" b="1" dirty="0">
                <a:latin typeface="+mn-lt"/>
                <a:ea typeface="+mn-ea"/>
                <a:cs typeface="+mn-ea"/>
                <a:sym typeface="+mn-lt"/>
              </a:rPr>
              <a:t>；</a:t>
            </a:r>
          </a:p>
          <a:p>
            <a:pPr fontAlgn="base">
              <a:lnSpc>
                <a:spcPct val="140000"/>
              </a:lnSpc>
              <a:spcBef>
                <a:spcPts val="1000"/>
              </a:spcBef>
              <a:spcAft>
                <a:spcPct val="0"/>
              </a:spcAft>
              <a:buClr>
                <a:srgbClr val="C00000"/>
              </a:buClr>
              <a:buSzTx/>
              <a:buNone/>
            </a:pPr>
            <a:r>
              <a:rPr lang="zh-CN" altLang="en-US" sz="2200" b="1" dirty="0">
                <a:latin typeface="+mn-lt"/>
                <a:ea typeface="+mn-ea"/>
                <a:cs typeface="+mn-ea"/>
                <a:sym typeface="+mn-lt"/>
              </a:rPr>
              <a:t>      （</a:t>
            </a:r>
            <a:r>
              <a:rPr lang="en-US" altLang="zh-CN" sz="2200" b="1" dirty="0">
                <a:latin typeface="+mn-lt"/>
                <a:ea typeface="+mn-ea"/>
                <a:cs typeface="+mn-ea"/>
                <a:sym typeface="+mn-lt"/>
              </a:rPr>
              <a:t>2</a:t>
            </a:r>
            <a:r>
              <a:rPr lang="zh-CN" altLang="en-US" sz="2200" b="1" dirty="0">
                <a:latin typeface="+mn-lt"/>
                <a:ea typeface="+mn-ea"/>
                <a:cs typeface="+mn-ea"/>
                <a:sym typeface="+mn-lt"/>
              </a:rPr>
              <a:t>）取出表</a:t>
            </a:r>
            <a:r>
              <a:rPr lang="en-US" altLang="zh-CN" sz="2200" b="1" dirty="0">
                <a:latin typeface="+mn-lt"/>
                <a:ea typeface="+mn-ea"/>
                <a:cs typeface="+mn-ea"/>
                <a:sym typeface="+mn-lt"/>
              </a:rPr>
              <a:t>L</a:t>
            </a:r>
            <a:r>
              <a:rPr lang="zh-CN" altLang="en-US" sz="2200" b="1" dirty="0">
                <a:latin typeface="+mn-lt"/>
                <a:ea typeface="+mn-ea"/>
                <a:cs typeface="+mn-ea"/>
                <a:sym typeface="+mn-lt"/>
              </a:rPr>
              <a:t>的下一个元素 </a:t>
            </a:r>
            <a:r>
              <a:rPr lang="en-US" altLang="zh-CN" sz="2200" b="1" dirty="0">
                <a:cs typeface="+mn-ea"/>
                <a:sym typeface="+mn-lt"/>
              </a:rPr>
              <a:t>a</a:t>
            </a:r>
            <a:r>
              <a:rPr lang="en-US" altLang="zh-CN" sz="2200" b="1" baseline="-25000" dirty="0">
                <a:cs typeface="+mn-ea"/>
                <a:sym typeface="+mn-lt"/>
              </a:rPr>
              <a:t>i</a:t>
            </a:r>
            <a:r>
              <a:rPr lang="en-US" altLang="zh-CN" sz="2200" b="1" dirty="0">
                <a:latin typeface="+mn-lt"/>
                <a:ea typeface="+mn-ea"/>
                <a:cs typeface="+mn-ea"/>
                <a:sym typeface="+mn-lt"/>
              </a:rPr>
              <a:t> </a:t>
            </a:r>
            <a:r>
              <a:rPr lang="zh-CN" altLang="en-US" sz="2200" b="1" dirty="0">
                <a:latin typeface="+mn-lt"/>
                <a:ea typeface="+mn-ea"/>
                <a:cs typeface="+mn-ea"/>
                <a:sym typeface="+mn-lt"/>
              </a:rPr>
              <a:t>，如果 </a:t>
            </a:r>
            <a:r>
              <a:rPr lang="en-US" altLang="zh-CN" sz="2200" b="1" dirty="0">
                <a:cs typeface="+mn-ea"/>
                <a:sym typeface="+mn-lt"/>
              </a:rPr>
              <a:t>a</a:t>
            </a:r>
            <a:r>
              <a:rPr lang="en-US" altLang="zh-CN" sz="2200" b="1" baseline="-25000" dirty="0">
                <a:cs typeface="+mn-ea"/>
                <a:sym typeface="+mn-lt"/>
              </a:rPr>
              <a:t>i</a:t>
            </a:r>
            <a:r>
              <a:rPr lang="zh-CN" altLang="en-US" sz="2200" b="1" dirty="0">
                <a:latin typeface="+mn-lt"/>
                <a:ea typeface="+mn-ea"/>
                <a:cs typeface="+mn-ea"/>
                <a:sym typeface="+mn-lt"/>
              </a:rPr>
              <a:t>＜</a:t>
            </a:r>
            <a:r>
              <a:rPr lang="en-US" altLang="zh-CN" sz="2200" b="1" dirty="0">
                <a:latin typeface="+mn-lt"/>
                <a:ea typeface="+mn-ea"/>
                <a:cs typeface="+mn-ea"/>
                <a:sym typeface="+mn-lt"/>
              </a:rPr>
              <a:t>D[1]</a:t>
            </a:r>
            <a:r>
              <a:rPr lang="zh-CN" altLang="en-US" sz="2200" b="1" dirty="0">
                <a:latin typeface="+mn-lt"/>
                <a:ea typeface="+mn-ea"/>
                <a:cs typeface="+mn-ea"/>
                <a:sym typeface="+mn-lt"/>
              </a:rPr>
              <a:t>，则插入到 </a:t>
            </a:r>
            <a:r>
              <a:rPr lang="en-US" altLang="zh-CN" sz="2200" b="1" dirty="0">
                <a:latin typeface="+mn-lt"/>
                <a:ea typeface="+mn-ea"/>
                <a:cs typeface="+mn-ea"/>
                <a:sym typeface="+mn-lt"/>
              </a:rPr>
              <a:t>D[1] </a:t>
            </a:r>
            <a:r>
              <a:rPr lang="zh-CN" altLang="en-US" sz="2200" b="1" dirty="0">
                <a:latin typeface="+mn-lt"/>
                <a:ea typeface="+mn-ea"/>
                <a:cs typeface="+mn-ea"/>
                <a:sym typeface="+mn-lt"/>
              </a:rPr>
              <a:t>之左边的有序子表，否则插入到 </a:t>
            </a:r>
            <a:r>
              <a:rPr lang="en-US" altLang="zh-CN" sz="2200" b="1" dirty="0">
                <a:latin typeface="+mn-lt"/>
                <a:ea typeface="+mn-ea"/>
                <a:cs typeface="+mn-ea"/>
                <a:sym typeface="+mn-lt"/>
              </a:rPr>
              <a:t>D[1] </a:t>
            </a:r>
            <a:r>
              <a:rPr lang="zh-CN" altLang="en-US" sz="2200" b="1" dirty="0">
                <a:latin typeface="+mn-lt"/>
                <a:ea typeface="+mn-ea"/>
                <a:cs typeface="+mn-ea"/>
                <a:sym typeface="+mn-lt"/>
              </a:rPr>
              <a:t>之右边的有序子表；</a:t>
            </a:r>
            <a:endParaRPr lang="en-US" altLang="zh-CN" sz="2200" b="1" dirty="0">
              <a:latin typeface="+mn-lt"/>
              <a:ea typeface="+mn-ea"/>
              <a:cs typeface="+mn-ea"/>
              <a:sym typeface="+mn-lt"/>
            </a:endParaRPr>
          </a:p>
          <a:p>
            <a:pPr fontAlgn="base">
              <a:lnSpc>
                <a:spcPct val="140000"/>
              </a:lnSpc>
              <a:spcBef>
                <a:spcPts val="1000"/>
              </a:spcBef>
              <a:spcAft>
                <a:spcPct val="0"/>
              </a:spcAft>
              <a:buClr>
                <a:srgbClr val="C00000"/>
              </a:buClr>
              <a:buSzTx/>
              <a:buNone/>
            </a:pPr>
            <a:r>
              <a:rPr lang="zh-CN" altLang="en-US" sz="2200" b="1" dirty="0">
                <a:latin typeface="+mn-lt"/>
                <a:ea typeface="+mn-ea"/>
                <a:cs typeface="+mn-ea"/>
                <a:sym typeface="+mn-lt"/>
              </a:rPr>
              <a:t>      （</a:t>
            </a:r>
            <a:r>
              <a:rPr lang="en-US" altLang="zh-CN" sz="2200" b="1" dirty="0">
                <a:latin typeface="+mn-lt"/>
                <a:ea typeface="+mn-ea"/>
                <a:cs typeface="+mn-ea"/>
                <a:sym typeface="+mn-lt"/>
              </a:rPr>
              <a:t>3</a:t>
            </a:r>
            <a:r>
              <a:rPr lang="zh-CN" altLang="en-US" sz="2200" b="1" dirty="0">
                <a:latin typeface="+mn-lt"/>
                <a:ea typeface="+mn-ea"/>
                <a:cs typeface="+mn-ea"/>
                <a:sym typeface="+mn-lt"/>
              </a:rPr>
              <a:t>）重复（</a:t>
            </a:r>
            <a:r>
              <a:rPr lang="en-US" altLang="zh-CN" sz="2200" b="1" dirty="0">
                <a:latin typeface="+mn-lt"/>
                <a:ea typeface="+mn-ea"/>
                <a:cs typeface="+mn-ea"/>
                <a:sym typeface="+mn-lt"/>
              </a:rPr>
              <a:t>2</a:t>
            </a:r>
            <a:r>
              <a:rPr lang="zh-CN" altLang="en-US" sz="2200" b="1" dirty="0">
                <a:latin typeface="+mn-lt"/>
                <a:ea typeface="+mn-ea"/>
                <a:cs typeface="+mn-ea"/>
                <a:sym typeface="+mn-lt"/>
              </a:rPr>
              <a:t>），直到表</a:t>
            </a:r>
            <a:r>
              <a:rPr lang="en-US" altLang="zh-CN" sz="2200" b="1" dirty="0">
                <a:latin typeface="+mn-lt"/>
                <a:ea typeface="+mn-ea"/>
                <a:cs typeface="+mn-ea"/>
                <a:sym typeface="+mn-lt"/>
              </a:rPr>
              <a:t>L</a:t>
            </a:r>
            <a:r>
              <a:rPr lang="zh-CN" altLang="en-US" sz="2200" b="1" dirty="0">
                <a:latin typeface="+mn-lt"/>
                <a:ea typeface="+mn-ea"/>
                <a:cs typeface="+mn-ea"/>
                <a:sym typeface="+mn-lt"/>
              </a:rPr>
              <a:t>的最后一个元素 </a:t>
            </a:r>
            <a:r>
              <a:rPr lang="en-US" altLang="zh-CN" sz="2200" b="1" dirty="0">
                <a:cs typeface="+mn-ea"/>
                <a:sym typeface="+mn-lt"/>
              </a:rPr>
              <a:t>a</a:t>
            </a:r>
            <a:r>
              <a:rPr lang="en-US" altLang="zh-CN" sz="2200" b="1" baseline="-25000" dirty="0">
                <a:cs typeface="+mn-ea"/>
                <a:sym typeface="+mn-lt"/>
              </a:rPr>
              <a:t>n </a:t>
            </a:r>
            <a:r>
              <a:rPr lang="zh-CN" altLang="en-US" sz="2200" b="1" dirty="0">
                <a:latin typeface="+mn-lt"/>
                <a:ea typeface="+mn-ea"/>
                <a:cs typeface="+mn-ea"/>
                <a:sym typeface="+mn-lt"/>
              </a:rPr>
              <a:t>插入后为止。</a:t>
            </a:r>
            <a:endParaRPr lang="zh-CN" altLang="en-US" sz="2000" b="1" dirty="0">
              <a:latin typeface="+mn-lt"/>
              <a:ea typeface="+mn-ea"/>
              <a:cs typeface="+mn-ea"/>
              <a:sym typeface="+mn-lt"/>
            </a:endParaRPr>
          </a:p>
        </p:txBody>
      </p:sp>
      <p:sp>
        <p:nvSpPr>
          <p:cNvPr id="4" name="矩形 3"/>
          <p:cNvSpPr/>
          <p:nvPr/>
        </p:nvSpPr>
        <p:spPr>
          <a:xfrm>
            <a:off x="4223535" y="5457191"/>
            <a:ext cx="3693832" cy="496867"/>
          </a:xfrm>
          <a:prstGeom prst="rect">
            <a:avLst/>
          </a:prstGeom>
        </p:spPr>
        <p:txBody>
          <a:bodyPr wrap="none">
            <a:spAutoFit/>
          </a:bodyPr>
          <a:lstStyle/>
          <a:p>
            <a:pPr fontAlgn="base">
              <a:lnSpc>
                <a:spcPct val="120000"/>
              </a:lnSpc>
              <a:spcBef>
                <a:spcPts val="1000"/>
              </a:spcBef>
              <a:spcAft>
                <a:spcPct val="0"/>
              </a:spcAft>
              <a:buClr>
                <a:srgbClr val="C00000"/>
              </a:buClr>
              <a:buSzTx/>
              <a:buNone/>
            </a:pPr>
            <a:r>
              <a:rPr lang="en-US" altLang="zh-CN" sz="2400" b="1" dirty="0">
                <a:solidFill>
                  <a:srgbClr val="FF0000"/>
                </a:solidFill>
                <a:cs typeface="+mn-ea"/>
                <a:sym typeface="+mn-lt"/>
              </a:rPr>
              <a:t>T</a:t>
            </a:r>
            <a:r>
              <a:rPr lang="en-US" altLang="zh-CN" sz="2400" b="1" baseline="-25000" dirty="0">
                <a:solidFill>
                  <a:srgbClr val="FF0000"/>
                </a:solidFill>
                <a:cs typeface="+mn-ea"/>
                <a:sym typeface="+mn-lt"/>
              </a:rPr>
              <a:t>worst</a:t>
            </a:r>
            <a:r>
              <a:rPr lang="en-US" altLang="zh-CN" sz="2400" b="1" dirty="0">
                <a:solidFill>
                  <a:srgbClr val="FF0000"/>
                </a:solidFill>
                <a:cs typeface="+mn-ea"/>
                <a:sym typeface="+mn-lt"/>
              </a:rPr>
              <a:t>(n) =</a:t>
            </a:r>
            <a:r>
              <a:rPr lang="en-US" altLang="zh-CN" sz="2400" b="1" dirty="0" err="1">
                <a:solidFill>
                  <a:srgbClr val="FF0000"/>
                </a:solidFill>
                <a:cs typeface="+mn-ea"/>
                <a:sym typeface="+mn-lt"/>
              </a:rPr>
              <a:t>T</a:t>
            </a:r>
            <a:r>
              <a:rPr lang="en-US" altLang="zh-CN" sz="2400" b="1" baseline="-25000" dirty="0" err="1">
                <a:solidFill>
                  <a:srgbClr val="FF0000"/>
                </a:solidFill>
                <a:cs typeface="+mn-ea"/>
                <a:sym typeface="+mn-lt"/>
              </a:rPr>
              <a:t>average</a:t>
            </a:r>
            <a:r>
              <a:rPr lang="en-US" altLang="zh-CN" sz="2400" b="1" dirty="0">
                <a:solidFill>
                  <a:srgbClr val="FF0000"/>
                </a:solidFill>
                <a:cs typeface="+mn-ea"/>
                <a:sym typeface="+mn-lt"/>
              </a:rPr>
              <a:t>(n)</a:t>
            </a:r>
            <a:r>
              <a:rPr lang="zh-CN" altLang="en-US" sz="2400" b="1" dirty="0">
                <a:solidFill>
                  <a:srgbClr val="FF0000"/>
                </a:solidFill>
                <a:cs typeface="+mn-ea"/>
                <a:sym typeface="+mn-lt"/>
              </a:rPr>
              <a:t> </a:t>
            </a:r>
            <a:r>
              <a:rPr lang="en-US" altLang="zh-CN" sz="2400" b="1" dirty="0">
                <a:solidFill>
                  <a:srgbClr val="FF0000"/>
                </a:solidFill>
                <a:cs typeface="+mn-ea"/>
                <a:sym typeface="+mn-lt"/>
              </a:rPr>
              <a:t>=O(n</a:t>
            </a:r>
            <a:r>
              <a:rPr lang="en-US" altLang="zh-CN" sz="2400" b="1" baseline="30000" dirty="0">
                <a:solidFill>
                  <a:srgbClr val="FF0000"/>
                </a:solidFill>
                <a:cs typeface="+mn-ea"/>
                <a:sym typeface="+mn-lt"/>
              </a:rPr>
              <a:t>2</a:t>
            </a:r>
            <a:r>
              <a:rPr lang="en-US" altLang="zh-CN" sz="2400" b="1" dirty="0">
                <a:solidFill>
                  <a:srgbClr val="FF0000"/>
                </a:solidFill>
                <a:cs typeface="+mn-ea"/>
                <a:sym typeface="+mn-lt"/>
              </a:rPr>
              <a:t>)</a:t>
            </a:r>
            <a:endParaRPr lang="zh-CN" altLang="en-US" sz="2400" b="1" dirty="0">
              <a:solidFill>
                <a:srgbClr val="FF0000"/>
              </a:solidFill>
              <a:cs typeface="+mn-ea"/>
              <a:sym typeface="+mn-lt"/>
            </a:endParaRPr>
          </a:p>
        </p:txBody>
      </p:sp>
      <p:sp>
        <p:nvSpPr>
          <p:cNvPr id="7" name="矩形 6"/>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8" name="Freeform 64"/>
          <p:cNvSpPr>
            <a:spLocks noEditPoints="1"/>
          </p:cNvSpPr>
          <p:nvPr/>
        </p:nvSpPr>
        <p:spPr bwMode="auto">
          <a:xfrm flipH="1">
            <a:off x="10898684" y="393979"/>
            <a:ext cx="737149" cy="609178"/>
          </a:xfrm>
          <a:custGeom>
            <a:avLst/>
            <a:gdLst>
              <a:gd name="T0" fmla="*/ 188 w 308"/>
              <a:gd name="T1" fmla="*/ 19 h 256"/>
              <a:gd name="T2" fmla="*/ 154 w 308"/>
              <a:gd name="T3" fmla="*/ 0 h 256"/>
              <a:gd name="T4" fmla="*/ 120 w 308"/>
              <a:gd name="T5" fmla="*/ 19 h 256"/>
              <a:gd name="T6" fmla="*/ 8 w 308"/>
              <a:gd name="T7" fmla="*/ 195 h 256"/>
              <a:gd name="T8" fmla="*/ 7 w 308"/>
              <a:gd name="T9" fmla="*/ 235 h 256"/>
              <a:gd name="T10" fmla="*/ 42 w 308"/>
              <a:gd name="T11" fmla="*/ 256 h 256"/>
              <a:gd name="T12" fmla="*/ 266 w 308"/>
              <a:gd name="T13" fmla="*/ 256 h 256"/>
              <a:gd name="T14" fmla="*/ 301 w 308"/>
              <a:gd name="T15" fmla="*/ 235 h 256"/>
              <a:gd name="T16" fmla="*/ 300 w 308"/>
              <a:gd name="T17" fmla="*/ 195 h 256"/>
              <a:gd name="T18" fmla="*/ 188 w 308"/>
              <a:gd name="T19" fmla="*/ 19 h 256"/>
              <a:gd name="T20" fmla="*/ 154 w 308"/>
              <a:gd name="T21" fmla="*/ 216 h 256"/>
              <a:gd name="T22" fmla="*/ 138 w 308"/>
              <a:gd name="T23" fmla="*/ 200 h 256"/>
              <a:gd name="T24" fmla="*/ 154 w 308"/>
              <a:gd name="T25" fmla="*/ 184 h 256"/>
              <a:gd name="T26" fmla="*/ 170 w 308"/>
              <a:gd name="T27" fmla="*/ 200 h 256"/>
              <a:gd name="T28" fmla="*/ 154 w 308"/>
              <a:gd name="T29" fmla="*/ 216 h 256"/>
              <a:gd name="T30" fmla="*/ 170 w 308"/>
              <a:gd name="T31" fmla="*/ 152 h 256"/>
              <a:gd name="T32" fmla="*/ 154 w 308"/>
              <a:gd name="T33" fmla="*/ 168 h 256"/>
              <a:gd name="T34" fmla="*/ 138 w 308"/>
              <a:gd name="T35" fmla="*/ 152 h 256"/>
              <a:gd name="T36" fmla="*/ 138 w 308"/>
              <a:gd name="T37" fmla="*/ 96 h 256"/>
              <a:gd name="T38" fmla="*/ 154 w 308"/>
              <a:gd name="T39" fmla="*/ 80 h 256"/>
              <a:gd name="T40" fmla="*/ 170 w 308"/>
              <a:gd name="T41" fmla="*/ 96 h 256"/>
              <a:gd name="T42" fmla="*/ 170 w 308"/>
              <a:gd name="T43" fmla="*/ 15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56">
                <a:moveTo>
                  <a:pt x="188" y="19"/>
                </a:moveTo>
                <a:cubicBezTo>
                  <a:pt x="180" y="7"/>
                  <a:pt x="168" y="0"/>
                  <a:pt x="154" y="0"/>
                </a:cubicBezTo>
                <a:cubicBezTo>
                  <a:pt x="140" y="0"/>
                  <a:pt x="128" y="7"/>
                  <a:pt x="120" y="19"/>
                </a:cubicBezTo>
                <a:cubicBezTo>
                  <a:pt x="8" y="195"/>
                  <a:pt x="8" y="195"/>
                  <a:pt x="8" y="195"/>
                </a:cubicBezTo>
                <a:cubicBezTo>
                  <a:pt x="0" y="207"/>
                  <a:pt x="0" y="222"/>
                  <a:pt x="7" y="235"/>
                </a:cubicBezTo>
                <a:cubicBezTo>
                  <a:pt x="14" y="248"/>
                  <a:pt x="27" y="256"/>
                  <a:pt x="42" y="256"/>
                </a:cubicBezTo>
                <a:cubicBezTo>
                  <a:pt x="266" y="256"/>
                  <a:pt x="266" y="256"/>
                  <a:pt x="266" y="256"/>
                </a:cubicBezTo>
                <a:cubicBezTo>
                  <a:pt x="281" y="256"/>
                  <a:pt x="294" y="248"/>
                  <a:pt x="301" y="235"/>
                </a:cubicBezTo>
                <a:cubicBezTo>
                  <a:pt x="308" y="222"/>
                  <a:pt x="308" y="207"/>
                  <a:pt x="300" y="195"/>
                </a:cubicBezTo>
                <a:lnTo>
                  <a:pt x="188" y="19"/>
                </a:lnTo>
                <a:close/>
                <a:moveTo>
                  <a:pt x="154" y="216"/>
                </a:moveTo>
                <a:cubicBezTo>
                  <a:pt x="145" y="216"/>
                  <a:pt x="138" y="209"/>
                  <a:pt x="138" y="200"/>
                </a:cubicBezTo>
                <a:cubicBezTo>
                  <a:pt x="138" y="191"/>
                  <a:pt x="145" y="184"/>
                  <a:pt x="154" y="184"/>
                </a:cubicBezTo>
                <a:cubicBezTo>
                  <a:pt x="163" y="184"/>
                  <a:pt x="170" y="191"/>
                  <a:pt x="170" y="200"/>
                </a:cubicBezTo>
                <a:cubicBezTo>
                  <a:pt x="170" y="209"/>
                  <a:pt x="163" y="216"/>
                  <a:pt x="154" y="216"/>
                </a:cubicBezTo>
                <a:close/>
                <a:moveTo>
                  <a:pt x="170" y="152"/>
                </a:moveTo>
                <a:cubicBezTo>
                  <a:pt x="170" y="161"/>
                  <a:pt x="163" y="168"/>
                  <a:pt x="154" y="168"/>
                </a:cubicBezTo>
                <a:cubicBezTo>
                  <a:pt x="145" y="168"/>
                  <a:pt x="138" y="161"/>
                  <a:pt x="138" y="152"/>
                </a:cubicBezTo>
                <a:cubicBezTo>
                  <a:pt x="138" y="96"/>
                  <a:pt x="138" y="96"/>
                  <a:pt x="138" y="96"/>
                </a:cubicBezTo>
                <a:cubicBezTo>
                  <a:pt x="138" y="87"/>
                  <a:pt x="145" y="80"/>
                  <a:pt x="154" y="80"/>
                </a:cubicBezTo>
                <a:cubicBezTo>
                  <a:pt x="163" y="80"/>
                  <a:pt x="170" y="87"/>
                  <a:pt x="170" y="96"/>
                </a:cubicBezTo>
                <a:lnTo>
                  <a:pt x="170" y="152"/>
                </a:ln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Tree>
    <p:extLst>
      <p:ext uri="{BB962C8B-B14F-4D97-AF65-F5344CB8AC3E}">
        <p14:creationId xmlns:p14="http://schemas.microsoft.com/office/powerpoint/2010/main" val="22489629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sp>
        <p:nvSpPr>
          <p:cNvPr id="6" name="Text Box 46">
            <a:extLst>
              <a:ext uri="{FF2B5EF4-FFF2-40B4-BE49-F238E27FC236}">
                <a16:creationId xmlns:a16="http://schemas.microsoft.com/office/drawing/2014/main" id="{0DC126C1-4190-4421-8CDF-34E12AB28A75}"/>
              </a:ext>
            </a:extLst>
          </p:cNvPr>
          <p:cNvSpPr txBox="1">
            <a:spLocks noChangeArrowheads="1"/>
          </p:cNvSpPr>
          <p:nvPr/>
        </p:nvSpPr>
        <p:spPr bwMode="auto">
          <a:xfrm>
            <a:off x="1782723" y="1096388"/>
            <a:ext cx="9429920" cy="2187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表插入排序：</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ts val="1000"/>
              </a:spcBef>
              <a:spcAft>
                <a:spcPct val="0"/>
              </a:spcAft>
              <a:buClr>
                <a:srgbClr val="C00000"/>
              </a:buClr>
              <a:buSzTx/>
              <a:buNone/>
            </a:pPr>
            <a:r>
              <a:rPr lang="en-US" altLang="zh-CN" sz="2200" b="1" dirty="0">
                <a:latin typeface="+mn-lt"/>
                <a:ea typeface="+mn-ea"/>
                <a:cs typeface="+mn-ea"/>
                <a:sym typeface="+mn-lt"/>
              </a:rPr>
              <a:t>        </a:t>
            </a:r>
            <a:r>
              <a:rPr lang="zh-CN" altLang="en-US" sz="2200" b="1" dirty="0">
                <a:solidFill>
                  <a:srgbClr val="FF0000"/>
                </a:solidFill>
                <a:latin typeface="+mn-lt"/>
                <a:ea typeface="+mn-ea"/>
                <a:cs typeface="+mn-ea"/>
                <a:sym typeface="+mn-lt"/>
              </a:rPr>
              <a:t>表插入排序</a:t>
            </a:r>
            <a:r>
              <a:rPr lang="zh-CN" altLang="en-US" sz="2200" b="1" dirty="0">
                <a:latin typeface="+mn-lt"/>
                <a:ea typeface="+mn-ea"/>
                <a:cs typeface="+mn-ea"/>
                <a:sym typeface="+mn-lt"/>
              </a:rPr>
              <a:t>是基于静态链表这样的一种物理存储结构，将待排序数据元素按照大小顺序建立起静态链表。这个静态链表是以</a:t>
            </a:r>
            <a:r>
              <a:rPr lang="en-US" altLang="zh-CN" sz="2200" b="1" dirty="0">
                <a:latin typeface="+mn-lt"/>
                <a:ea typeface="+mn-ea"/>
                <a:cs typeface="+mn-ea"/>
                <a:sym typeface="+mn-lt"/>
              </a:rPr>
              <a:t>0</a:t>
            </a:r>
            <a:r>
              <a:rPr lang="zh-CN" altLang="en-US" sz="2200" b="1" dirty="0">
                <a:latin typeface="+mn-lt"/>
                <a:ea typeface="+mn-ea"/>
                <a:cs typeface="+mn-ea"/>
                <a:sym typeface="+mn-lt"/>
              </a:rPr>
              <a:t>下标为头结点的循环链表，头结点存储关键字的最大理论值</a:t>
            </a:r>
            <a:r>
              <a:rPr lang="en-US" altLang="zh-CN" sz="2200" b="1" dirty="0">
                <a:latin typeface="+mn-lt"/>
                <a:ea typeface="+mn-ea"/>
                <a:cs typeface="+mn-ea"/>
                <a:sym typeface="+mn-lt"/>
              </a:rPr>
              <a:t>MAXINT</a:t>
            </a:r>
            <a:r>
              <a:rPr lang="zh-CN" altLang="en-US" sz="2200" b="1" dirty="0">
                <a:latin typeface="+mn-lt"/>
                <a:ea typeface="+mn-ea"/>
                <a:cs typeface="+mn-ea"/>
                <a:sym typeface="+mn-lt"/>
              </a:rPr>
              <a:t>，担当“哨兵”作用。</a:t>
            </a:r>
            <a:endParaRPr lang="en-US" altLang="zh-CN" sz="2200" b="1" dirty="0">
              <a:latin typeface="+mn-lt"/>
              <a:ea typeface="+mn-ea"/>
              <a:cs typeface="+mn-ea"/>
              <a:sym typeface="+mn-lt"/>
            </a:endParaRPr>
          </a:p>
        </p:txBody>
      </p:sp>
      <p:sp>
        <p:nvSpPr>
          <p:cNvPr id="2" name="矩形 1"/>
          <p:cNvSpPr/>
          <p:nvPr/>
        </p:nvSpPr>
        <p:spPr>
          <a:xfrm>
            <a:off x="1782723" y="3636628"/>
            <a:ext cx="9429920" cy="2127249"/>
          </a:xfrm>
          <a:prstGeom prst="rect">
            <a:avLst/>
          </a:prstGeom>
        </p:spPr>
        <p:txBody>
          <a:bodyPr wrap="square">
            <a:spAutoFit/>
          </a:bodyPr>
          <a:lstStyle/>
          <a:p>
            <a:pPr fontAlgn="base">
              <a:lnSpc>
                <a:spcPct val="120000"/>
              </a:lnSpc>
              <a:spcBef>
                <a:spcPts val="1000"/>
              </a:spcBef>
              <a:spcAft>
                <a:spcPct val="0"/>
              </a:spcAft>
              <a:buClr>
                <a:srgbClr val="C00000"/>
              </a:buClr>
            </a:pPr>
            <a:r>
              <a:rPr lang="zh-CN" altLang="en-US" sz="2400" b="1" dirty="0">
                <a:solidFill>
                  <a:srgbClr val="FF0000"/>
                </a:solidFill>
                <a:cs typeface="+mn-ea"/>
                <a:sym typeface="+mn-lt"/>
              </a:rPr>
              <a:t>算法思想：</a:t>
            </a:r>
            <a:endParaRPr lang="en-US" altLang="zh-CN" sz="2400" b="1" dirty="0">
              <a:solidFill>
                <a:srgbClr val="FF0000"/>
              </a:solidFill>
              <a:cs typeface="+mn-ea"/>
              <a:sym typeface="+mn-lt"/>
            </a:endParaRPr>
          </a:p>
          <a:p>
            <a:pPr fontAlgn="base">
              <a:lnSpc>
                <a:spcPct val="150000"/>
              </a:lnSpc>
              <a:spcBef>
                <a:spcPts val="1000"/>
              </a:spcBef>
              <a:spcAft>
                <a:spcPct val="0"/>
              </a:spcAft>
              <a:buClr>
                <a:srgbClr val="C00000"/>
              </a:buClr>
              <a:buSzTx/>
              <a:buNone/>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从表</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L=(a1, a2, a3, … , ai, … , an)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的第</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个元素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a2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开始，直到最后一个元素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an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为止，逐个插入本元素至左边的有序子表，使其仍然保持有序。从小到大方向定位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即第一次遇到大于</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ai</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的元素之前插入</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，插入时仅修改指针。</a:t>
            </a:r>
          </a:p>
        </p:txBody>
      </p:sp>
    </p:spTree>
    <p:extLst>
      <p:ext uri="{BB962C8B-B14F-4D97-AF65-F5344CB8AC3E}">
        <p14:creationId xmlns:p14="http://schemas.microsoft.com/office/powerpoint/2010/main" val="12561729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sp>
        <p:nvSpPr>
          <p:cNvPr id="6" name="Text Box 46">
            <a:extLst>
              <a:ext uri="{FF2B5EF4-FFF2-40B4-BE49-F238E27FC236}">
                <a16:creationId xmlns:a16="http://schemas.microsoft.com/office/drawing/2014/main" id="{0DC126C1-4190-4421-8CDF-34E12AB28A75}"/>
              </a:ext>
            </a:extLst>
          </p:cNvPr>
          <p:cNvSpPr txBox="1">
            <a:spLocks noChangeArrowheads="1"/>
          </p:cNvSpPr>
          <p:nvPr/>
        </p:nvSpPr>
        <p:spPr bwMode="auto">
          <a:xfrm>
            <a:off x="1782723" y="1406104"/>
            <a:ext cx="8467406" cy="40134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表插入排序：</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ts val="1000"/>
              </a:spcBef>
              <a:spcAft>
                <a:spcPct val="0"/>
              </a:spcAft>
              <a:buClr>
                <a:srgbClr val="C00000"/>
              </a:buClr>
              <a:buSzTx/>
              <a:buNone/>
            </a:pPr>
            <a:r>
              <a:rPr lang="en-US" altLang="zh-CN" sz="2200" b="1" dirty="0">
                <a:latin typeface="+mn-lt"/>
                <a:ea typeface="+mn-ea"/>
                <a:cs typeface="+mn-ea"/>
                <a:sym typeface="+mn-lt"/>
              </a:rPr>
              <a:t>     </a:t>
            </a:r>
            <a:r>
              <a:rPr lang="zh-CN" altLang="en-US" sz="2400" b="1" dirty="0">
                <a:solidFill>
                  <a:srgbClr val="FF0000"/>
                </a:solidFill>
                <a:latin typeface="+mn-lt"/>
                <a:ea typeface="+mn-ea"/>
                <a:cs typeface="+mn-ea"/>
                <a:sym typeface="+mn-lt"/>
              </a:rPr>
              <a:t>插入每个元素</a:t>
            </a:r>
            <a:r>
              <a:rPr lang="en-US" altLang="zh-CN" sz="2400" b="1" dirty="0">
                <a:solidFill>
                  <a:srgbClr val="FF0000"/>
                </a:solidFill>
                <a:latin typeface="+mn-lt"/>
                <a:ea typeface="+mn-ea"/>
                <a:cs typeface="+mn-ea"/>
                <a:sym typeface="+mn-lt"/>
              </a:rPr>
              <a:t>a</a:t>
            </a:r>
            <a:r>
              <a:rPr lang="en-US" altLang="zh-CN" sz="2400" b="1" baseline="-25000" dirty="0">
                <a:solidFill>
                  <a:srgbClr val="FF0000"/>
                </a:solidFill>
                <a:latin typeface="+mn-lt"/>
                <a:ea typeface="+mn-ea"/>
                <a:cs typeface="+mn-ea"/>
                <a:sym typeface="+mn-lt"/>
              </a:rPr>
              <a:t>i</a:t>
            </a:r>
            <a:r>
              <a:rPr lang="zh-CN" altLang="en-US" sz="2400" b="1" dirty="0">
                <a:solidFill>
                  <a:srgbClr val="FF0000"/>
                </a:solidFill>
                <a:latin typeface="+mn-lt"/>
                <a:ea typeface="+mn-ea"/>
                <a:cs typeface="+mn-ea"/>
                <a:sym typeface="+mn-lt"/>
              </a:rPr>
              <a:t>的操作：</a:t>
            </a:r>
            <a:endParaRPr lang="en-US" altLang="zh-CN" sz="2400" b="1" dirty="0">
              <a:solidFill>
                <a:srgbClr val="FF0000"/>
              </a:solidFill>
              <a:latin typeface="+mn-lt"/>
              <a:ea typeface="+mn-ea"/>
              <a:cs typeface="+mn-ea"/>
              <a:sym typeface="+mn-lt"/>
            </a:endParaRPr>
          </a:p>
          <a:p>
            <a:pPr fontAlgn="base">
              <a:lnSpc>
                <a:spcPct val="150000"/>
              </a:lnSpc>
              <a:spcBef>
                <a:spcPts val="1000"/>
              </a:spcBef>
              <a:spcAft>
                <a:spcPct val="0"/>
              </a:spcAft>
              <a:buClr>
                <a:srgbClr val="C00000"/>
              </a:buClr>
              <a:buSzTx/>
              <a:buNone/>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）确定插入位置，即从循环静态链表首结点开始，第一次遇到大于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的元素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x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时，</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x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所在结点之前为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元素所在结点的插入位置；</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ts val="1000"/>
              </a:spcBef>
              <a:spcAft>
                <a:spcPct val="0"/>
              </a:spcAft>
              <a:buClr>
                <a:srgbClr val="C00000"/>
              </a:buClr>
              <a:buSzTx/>
              <a:buNone/>
            </a:pP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）修改指针，即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元素所在结点指向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x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所在结点，将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x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所在结点的前驱结点指向元素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所在结点。</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5" name="矩形 4"/>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7" name="Freeform 64"/>
          <p:cNvSpPr>
            <a:spLocks noEditPoints="1"/>
          </p:cNvSpPr>
          <p:nvPr/>
        </p:nvSpPr>
        <p:spPr bwMode="auto">
          <a:xfrm flipH="1">
            <a:off x="10898684" y="393979"/>
            <a:ext cx="737149" cy="609178"/>
          </a:xfrm>
          <a:custGeom>
            <a:avLst/>
            <a:gdLst>
              <a:gd name="T0" fmla="*/ 188 w 308"/>
              <a:gd name="T1" fmla="*/ 19 h 256"/>
              <a:gd name="T2" fmla="*/ 154 w 308"/>
              <a:gd name="T3" fmla="*/ 0 h 256"/>
              <a:gd name="T4" fmla="*/ 120 w 308"/>
              <a:gd name="T5" fmla="*/ 19 h 256"/>
              <a:gd name="T6" fmla="*/ 8 w 308"/>
              <a:gd name="T7" fmla="*/ 195 h 256"/>
              <a:gd name="T8" fmla="*/ 7 w 308"/>
              <a:gd name="T9" fmla="*/ 235 h 256"/>
              <a:gd name="T10" fmla="*/ 42 w 308"/>
              <a:gd name="T11" fmla="*/ 256 h 256"/>
              <a:gd name="T12" fmla="*/ 266 w 308"/>
              <a:gd name="T13" fmla="*/ 256 h 256"/>
              <a:gd name="T14" fmla="*/ 301 w 308"/>
              <a:gd name="T15" fmla="*/ 235 h 256"/>
              <a:gd name="T16" fmla="*/ 300 w 308"/>
              <a:gd name="T17" fmla="*/ 195 h 256"/>
              <a:gd name="T18" fmla="*/ 188 w 308"/>
              <a:gd name="T19" fmla="*/ 19 h 256"/>
              <a:gd name="T20" fmla="*/ 154 w 308"/>
              <a:gd name="T21" fmla="*/ 216 h 256"/>
              <a:gd name="T22" fmla="*/ 138 w 308"/>
              <a:gd name="T23" fmla="*/ 200 h 256"/>
              <a:gd name="T24" fmla="*/ 154 w 308"/>
              <a:gd name="T25" fmla="*/ 184 h 256"/>
              <a:gd name="T26" fmla="*/ 170 w 308"/>
              <a:gd name="T27" fmla="*/ 200 h 256"/>
              <a:gd name="T28" fmla="*/ 154 w 308"/>
              <a:gd name="T29" fmla="*/ 216 h 256"/>
              <a:gd name="T30" fmla="*/ 170 w 308"/>
              <a:gd name="T31" fmla="*/ 152 h 256"/>
              <a:gd name="T32" fmla="*/ 154 w 308"/>
              <a:gd name="T33" fmla="*/ 168 h 256"/>
              <a:gd name="T34" fmla="*/ 138 w 308"/>
              <a:gd name="T35" fmla="*/ 152 h 256"/>
              <a:gd name="T36" fmla="*/ 138 w 308"/>
              <a:gd name="T37" fmla="*/ 96 h 256"/>
              <a:gd name="T38" fmla="*/ 154 w 308"/>
              <a:gd name="T39" fmla="*/ 80 h 256"/>
              <a:gd name="T40" fmla="*/ 170 w 308"/>
              <a:gd name="T41" fmla="*/ 96 h 256"/>
              <a:gd name="T42" fmla="*/ 170 w 308"/>
              <a:gd name="T43" fmla="*/ 15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56">
                <a:moveTo>
                  <a:pt x="188" y="19"/>
                </a:moveTo>
                <a:cubicBezTo>
                  <a:pt x="180" y="7"/>
                  <a:pt x="168" y="0"/>
                  <a:pt x="154" y="0"/>
                </a:cubicBezTo>
                <a:cubicBezTo>
                  <a:pt x="140" y="0"/>
                  <a:pt x="128" y="7"/>
                  <a:pt x="120" y="19"/>
                </a:cubicBezTo>
                <a:cubicBezTo>
                  <a:pt x="8" y="195"/>
                  <a:pt x="8" y="195"/>
                  <a:pt x="8" y="195"/>
                </a:cubicBezTo>
                <a:cubicBezTo>
                  <a:pt x="0" y="207"/>
                  <a:pt x="0" y="222"/>
                  <a:pt x="7" y="235"/>
                </a:cubicBezTo>
                <a:cubicBezTo>
                  <a:pt x="14" y="248"/>
                  <a:pt x="27" y="256"/>
                  <a:pt x="42" y="256"/>
                </a:cubicBezTo>
                <a:cubicBezTo>
                  <a:pt x="266" y="256"/>
                  <a:pt x="266" y="256"/>
                  <a:pt x="266" y="256"/>
                </a:cubicBezTo>
                <a:cubicBezTo>
                  <a:pt x="281" y="256"/>
                  <a:pt x="294" y="248"/>
                  <a:pt x="301" y="235"/>
                </a:cubicBezTo>
                <a:cubicBezTo>
                  <a:pt x="308" y="222"/>
                  <a:pt x="308" y="207"/>
                  <a:pt x="300" y="195"/>
                </a:cubicBezTo>
                <a:lnTo>
                  <a:pt x="188" y="19"/>
                </a:lnTo>
                <a:close/>
                <a:moveTo>
                  <a:pt x="154" y="216"/>
                </a:moveTo>
                <a:cubicBezTo>
                  <a:pt x="145" y="216"/>
                  <a:pt x="138" y="209"/>
                  <a:pt x="138" y="200"/>
                </a:cubicBezTo>
                <a:cubicBezTo>
                  <a:pt x="138" y="191"/>
                  <a:pt x="145" y="184"/>
                  <a:pt x="154" y="184"/>
                </a:cubicBezTo>
                <a:cubicBezTo>
                  <a:pt x="163" y="184"/>
                  <a:pt x="170" y="191"/>
                  <a:pt x="170" y="200"/>
                </a:cubicBezTo>
                <a:cubicBezTo>
                  <a:pt x="170" y="209"/>
                  <a:pt x="163" y="216"/>
                  <a:pt x="154" y="216"/>
                </a:cubicBezTo>
                <a:close/>
                <a:moveTo>
                  <a:pt x="170" y="152"/>
                </a:moveTo>
                <a:cubicBezTo>
                  <a:pt x="170" y="161"/>
                  <a:pt x="163" y="168"/>
                  <a:pt x="154" y="168"/>
                </a:cubicBezTo>
                <a:cubicBezTo>
                  <a:pt x="145" y="168"/>
                  <a:pt x="138" y="161"/>
                  <a:pt x="138" y="152"/>
                </a:cubicBezTo>
                <a:cubicBezTo>
                  <a:pt x="138" y="96"/>
                  <a:pt x="138" y="96"/>
                  <a:pt x="138" y="96"/>
                </a:cubicBezTo>
                <a:cubicBezTo>
                  <a:pt x="138" y="87"/>
                  <a:pt x="145" y="80"/>
                  <a:pt x="154" y="80"/>
                </a:cubicBezTo>
                <a:cubicBezTo>
                  <a:pt x="163" y="80"/>
                  <a:pt x="170" y="87"/>
                  <a:pt x="170" y="96"/>
                </a:cubicBezTo>
                <a:lnTo>
                  <a:pt x="170" y="152"/>
                </a:ln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Tree>
    <p:extLst>
      <p:ext uri="{BB962C8B-B14F-4D97-AF65-F5344CB8AC3E}">
        <p14:creationId xmlns:p14="http://schemas.microsoft.com/office/powerpoint/2010/main" val="13990011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上箭头 42"/>
          <p:cNvSpPr/>
          <p:nvPr/>
        </p:nvSpPr>
        <p:spPr>
          <a:xfrm flipV="1">
            <a:off x="3102089" y="3356565"/>
            <a:ext cx="428287" cy="576421"/>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graphicFrame>
        <p:nvGraphicFramePr>
          <p:cNvPr id="2" name="表格 1"/>
          <p:cNvGraphicFramePr>
            <a:graphicFrameLocks noGrp="1"/>
          </p:cNvGraphicFramePr>
          <p:nvPr>
            <p:extLst>
              <p:ext uri="{D42A27DB-BD31-4B8C-83A1-F6EECF244321}">
                <p14:modId xmlns:p14="http://schemas.microsoft.com/office/powerpoint/2010/main" val="1288456958"/>
              </p:ext>
            </p:extLst>
          </p:nvPr>
        </p:nvGraphicFramePr>
        <p:xfrm>
          <a:off x="1782723" y="1930519"/>
          <a:ext cx="8127999" cy="977044"/>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1625190404"/>
                    </a:ext>
                  </a:extLst>
                </a:gridCol>
                <a:gridCol w="903111">
                  <a:extLst>
                    <a:ext uri="{9D8B030D-6E8A-4147-A177-3AD203B41FA5}">
                      <a16:colId xmlns:a16="http://schemas.microsoft.com/office/drawing/2014/main" val="2013540794"/>
                    </a:ext>
                  </a:extLst>
                </a:gridCol>
                <a:gridCol w="903111">
                  <a:extLst>
                    <a:ext uri="{9D8B030D-6E8A-4147-A177-3AD203B41FA5}">
                      <a16:colId xmlns:a16="http://schemas.microsoft.com/office/drawing/2014/main" val="1286824751"/>
                    </a:ext>
                  </a:extLst>
                </a:gridCol>
                <a:gridCol w="903111">
                  <a:extLst>
                    <a:ext uri="{9D8B030D-6E8A-4147-A177-3AD203B41FA5}">
                      <a16:colId xmlns:a16="http://schemas.microsoft.com/office/drawing/2014/main" val="3140705452"/>
                    </a:ext>
                  </a:extLst>
                </a:gridCol>
                <a:gridCol w="903111">
                  <a:extLst>
                    <a:ext uri="{9D8B030D-6E8A-4147-A177-3AD203B41FA5}">
                      <a16:colId xmlns:a16="http://schemas.microsoft.com/office/drawing/2014/main" val="2978582764"/>
                    </a:ext>
                  </a:extLst>
                </a:gridCol>
                <a:gridCol w="903111">
                  <a:extLst>
                    <a:ext uri="{9D8B030D-6E8A-4147-A177-3AD203B41FA5}">
                      <a16:colId xmlns:a16="http://schemas.microsoft.com/office/drawing/2014/main" val="515901684"/>
                    </a:ext>
                  </a:extLst>
                </a:gridCol>
                <a:gridCol w="903111">
                  <a:extLst>
                    <a:ext uri="{9D8B030D-6E8A-4147-A177-3AD203B41FA5}">
                      <a16:colId xmlns:a16="http://schemas.microsoft.com/office/drawing/2014/main" val="3004861988"/>
                    </a:ext>
                  </a:extLst>
                </a:gridCol>
                <a:gridCol w="903111">
                  <a:extLst>
                    <a:ext uri="{9D8B030D-6E8A-4147-A177-3AD203B41FA5}">
                      <a16:colId xmlns:a16="http://schemas.microsoft.com/office/drawing/2014/main" val="3781876726"/>
                    </a:ext>
                  </a:extLst>
                </a:gridCol>
                <a:gridCol w="903111">
                  <a:extLst>
                    <a:ext uri="{9D8B030D-6E8A-4147-A177-3AD203B41FA5}">
                      <a16:colId xmlns:a16="http://schemas.microsoft.com/office/drawing/2014/main" val="1471059006"/>
                    </a:ext>
                  </a:extLst>
                </a:gridCol>
              </a:tblGrid>
              <a:tr h="606204">
                <a:tc>
                  <a:txBody>
                    <a:bodyPr/>
                    <a:lstStyle/>
                    <a:p>
                      <a:pPr algn="ctr"/>
                      <a:r>
                        <a:rPr lang="en-US" altLang="zh-CN" dirty="0"/>
                        <a:t>Max</a:t>
                      </a:r>
                      <a:endParaRPr lang="zh-CN" altLang="en-US" dirty="0">
                        <a:solidFill>
                          <a:srgbClr val="FF0000"/>
                        </a:solidFill>
                      </a:endParaRPr>
                    </a:p>
                  </a:txBody>
                  <a:tcPr/>
                </a:tc>
                <a:tc>
                  <a:txBody>
                    <a:bodyPr/>
                    <a:lstStyle/>
                    <a:p>
                      <a:pPr algn="ctr"/>
                      <a:r>
                        <a:rPr lang="en-US" altLang="zh-CN" dirty="0"/>
                        <a:t>49</a:t>
                      </a:r>
                      <a:endParaRPr lang="zh-CN" altLang="en-US" dirty="0"/>
                    </a:p>
                  </a:txBody>
                  <a:tcPr/>
                </a:tc>
                <a:tc>
                  <a:txBody>
                    <a:bodyPr/>
                    <a:lstStyle/>
                    <a:p>
                      <a:pPr algn="ctr"/>
                      <a:r>
                        <a:rPr lang="en-US" altLang="zh-CN" dirty="0"/>
                        <a:t>38</a:t>
                      </a:r>
                      <a:endParaRPr lang="zh-CN" altLang="en-US" dirty="0"/>
                    </a:p>
                  </a:txBody>
                  <a:tcPr/>
                </a:tc>
                <a:tc>
                  <a:txBody>
                    <a:bodyPr/>
                    <a:lstStyle/>
                    <a:p>
                      <a:pPr algn="ctr"/>
                      <a:r>
                        <a:rPr lang="en-US" altLang="zh-CN" dirty="0"/>
                        <a:t>65</a:t>
                      </a:r>
                      <a:endParaRPr lang="zh-CN" altLang="en-US" dirty="0"/>
                    </a:p>
                  </a:txBody>
                  <a:tcPr/>
                </a:tc>
                <a:tc>
                  <a:txBody>
                    <a:bodyPr/>
                    <a:lstStyle/>
                    <a:p>
                      <a:pPr algn="ctr"/>
                      <a:r>
                        <a:rPr lang="en-US" altLang="zh-CN" dirty="0"/>
                        <a:t>97</a:t>
                      </a:r>
                      <a:endParaRPr lang="zh-CN" altLang="en-US" dirty="0"/>
                    </a:p>
                  </a:txBody>
                  <a:tcPr/>
                </a:tc>
                <a:tc>
                  <a:txBody>
                    <a:bodyPr/>
                    <a:lstStyle/>
                    <a:p>
                      <a:pPr algn="ctr"/>
                      <a:r>
                        <a:rPr lang="en-US" altLang="zh-CN" dirty="0"/>
                        <a:t>76</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27</a:t>
                      </a:r>
                      <a:endParaRPr lang="zh-CN" altLang="en-US" dirty="0"/>
                    </a:p>
                  </a:txBody>
                  <a:tcPr/>
                </a:tc>
                <a:tc>
                  <a:txBody>
                    <a:bodyPr/>
                    <a:lstStyle/>
                    <a:p>
                      <a:pPr algn="ctr"/>
                      <a:r>
                        <a:rPr lang="en-US" altLang="zh-CN" u="sng" dirty="0"/>
                        <a:t>49</a:t>
                      </a:r>
                      <a:endParaRPr lang="zh-CN" altLang="en-US" u="sng" dirty="0"/>
                    </a:p>
                  </a:txBody>
                  <a:tcPr/>
                </a:tc>
                <a:extLst>
                  <a:ext uri="{0D108BD9-81ED-4DB2-BD59-A6C34878D82A}">
                    <a16:rowId xmlns:a16="http://schemas.microsoft.com/office/drawing/2014/main" val="2111758352"/>
                  </a:ext>
                </a:extLst>
              </a:tr>
              <a:tr h="370840">
                <a:tc>
                  <a:txBody>
                    <a:bodyPr/>
                    <a:lstStyle/>
                    <a:p>
                      <a:pPr algn="ctr"/>
                      <a:endParaRPr lang="zh-CN" altLang="en-US" dirty="0"/>
                    </a:p>
                  </a:txBody>
                  <a:tcPr/>
                </a:tc>
                <a:tc>
                  <a:txBody>
                    <a:bodyPr/>
                    <a:lstStyle/>
                    <a:p>
                      <a:pPr algn="ctr"/>
                      <a:endParaRPr lang="zh-CN" altLang="en-US"/>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2140166374"/>
                  </a:ext>
                </a:extLst>
              </a:tr>
            </a:tbl>
          </a:graphicData>
        </a:graphic>
      </p:graphicFrame>
      <p:sp>
        <p:nvSpPr>
          <p:cNvPr id="4" name="文本框 3"/>
          <p:cNvSpPr txBox="1"/>
          <p:nvPr/>
        </p:nvSpPr>
        <p:spPr>
          <a:xfrm>
            <a:off x="2123767" y="1529671"/>
            <a:ext cx="7905136" cy="430887"/>
          </a:xfrm>
          <a:prstGeom prst="rect">
            <a:avLst/>
          </a:prstGeom>
          <a:noFill/>
        </p:spPr>
        <p:txBody>
          <a:bodyPr wrap="square" rtlCol="0">
            <a:spAutoFit/>
          </a:bodyPr>
          <a:lstStyle/>
          <a:p>
            <a:r>
              <a:rPr lang="en-US" altLang="zh-CN" sz="2200" b="1" dirty="0"/>
              <a:t>0           1          2            3          4           5           6           7           8 </a:t>
            </a:r>
            <a:endParaRPr lang="zh-CN" altLang="en-US" sz="2200" b="1" dirty="0"/>
          </a:p>
        </p:txBody>
      </p:sp>
      <p:sp>
        <p:nvSpPr>
          <p:cNvPr id="10" name="文本框 9"/>
          <p:cNvSpPr txBox="1"/>
          <p:nvPr/>
        </p:nvSpPr>
        <p:spPr>
          <a:xfrm>
            <a:off x="9945634" y="2029985"/>
            <a:ext cx="1243162" cy="830997"/>
          </a:xfrm>
          <a:prstGeom prst="rect">
            <a:avLst/>
          </a:prstGeom>
          <a:noFill/>
        </p:spPr>
        <p:txBody>
          <a:bodyPr wrap="square" rtlCol="0">
            <a:spAutoFit/>
          </a:bodyPr>
          <a:lstStyle/>
          <a:p>
            <a:r>
              <a:rPr lang="en-US" altLang="zh-CN" sz="2400" b="1" dirty="0">
                <a:solidFill>
                  <a:schemeClr val="accent1"/>
                </a:solidFill>
              </a:rPr>
              <a:t>key</a:t>
            </a:r>
          </a:p>
          <a:p>
            <a:r>
              <a:rPr lang="en-US" altLang="zh-CN" sz="2400" b="1" dirty="0">
                <a:solidFill>
                  <a:schemeClr val="accent3">
                    <a:lumMod val="50000"/>
                  </a:schemeClr>
                </a:solidFill>
              </a:rPr>
              <a:t>next</a:t>
            </a:r>
            <a:endParaRPr lang="zh-CN" altLang="en-US" sz="2400" b="1" dirty="0">
              <a:solidFill>
                <a:schemeClr val="accent3">
                  <a:lumMod val="50000"/>
                </a:schemeClr>
              </a:solidFill>
            </a:endParaRPr>
          </a:p>
        </p:txBody>
      </p:sp>
      <p:sp>
        <p:nvSpPr>
          <p:cNvPr id="11" name="文本框 10"/>
          <p:cNvSpPr txBox="1"/>
          <p:nvPr/>
        </p:nvSpPr>
        <p:spPr>
          <a:xfrm>
            <a:off x="2100796" y="2476675"/>
            <a:ext cx="324464" cy="430887"/>
          </a:xfrm>
          <a:prstGeom prst="rect">
            <a:avLst/>
          </a:prstGeom>
          <a:noFill/>
        </p:spPr>
        <p:txBody>
          <a:bodyPr wrap="square" rtlCol="0">
            <a:spAutoFit/>
          </a:bodyPr>
          <a:lstStyle/>
          <a:p>
            <a:r>
              <a:rPr lang="en-US" altLang="zh-CN" sz="2200" b="1" dirty="0">
                <a:solidFill>
                  <a:schemeClr val="accent3">
                    <a:lumMod val="50000"/>
                  </a:schemeClr>
                </a:solidFill>
              </a:rPr>
              <a:t>1</a:t>
            </a:r>
            <a:endParaRPr lang="zh-CN" altLang="en-US" sz="2200" b="1" dirty="0">
              <a:solidFill>
                <a:schemeClr val="accent3">
                  <a:lumMod val="50000"/>
                </a:schemeClr>
              </a:solidFill>
            </a:endParaRPr>
          </a:p>
        </p:txBody>
      </p:sp>
      <p:sp>
        <p:nvSpPr>
          <p:cNvPr id="13" name="文本框 12"/>
          <p:cNvSpPr txBox="1"/>
          <p:nvPr/>
        </p:nvSpPr>
        <p:spPr>
          <a:xfrm>
            <a:off x="2975957" y="2476676"/>
            <a:ext cx="324464" cy="430887"/>
          </a:xfrm>
          <a:prstGeom prst="rect">
            <a:avLst/>
          </a:prstGeom>
          <a:noFill/>
        </p:spPr>
        <p:txBody>
          <a:bodyPr wrap="square" rtlCol="0">
            <a:spAutoFit/>
          </a:bodyPr>
          <a:lstStyle/>
          <a:p>
            <a:r>
              <a:rPr lang="en-US" altLang="zh-CN" sz="2200" b="1" dirty="0">
                <a:solidFill>
                  <a:schemeClr val="accent3">
                    <a:lumMod val="50000"/>
                  </a:schemeClr>
                </a:solidFill>
              </a:rPr>
              <a:t>0</a:t>
            </a:r>
            <a:endParaRPr lang="zh-CN" altLang="en-US" sz="2200" b="1" dirty="0">
              <a:solidFill>
                <a:schemeClr val="accent3">
                  <a:lumMod val="50000"/>
                </a:schemeClr>
              </a:solidFill>
            </a:endParaRPr>
          </a:p>
        </p:txBody>
      </p:sp>
      <p:sp>
        <p:nvSpPr>
          <p:cNvPr id="12" name="上箭头 11"/>
          <p:cNvSpPr/>
          <p:nvPr/>
        </p:nvSpPr>
        <p:spPr>
          <a:xfrm>
            <a:off x="3812957" y="2281214"/>
            <a:ext cx="491728" cy="305692"/>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上箭头 14"/>
          <p:cNvSpPr/>
          <p:nvPr/>
        </p:nvSpPr>
        <p:spPr>
          <a:xfrm flipV="1">
            <a:off x="2070136" y="1099770"/>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流程图: 过程 13"/>
          <p:cNvSpPr/>
          <p:nvPr/>
        </p:nvSpPr>
        <p:spPr>
          <a:xfrm>
            <a:off x="2571750" y="3905250"/>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3638550" y="3905250"/>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22" name="流程图: 过程 21"/>
          <p:cNvSpPr/>
          <p:nvPr/>
        </p:nvSpPr>
        <p:spPr>
          <a:xfrm>
            <a:off x="4343400" y="3905250"/>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p:nvPr/>
        </p:nvCxnSpPr>
        <p:spPr>
          <a:xfrm>
            <a:off x="5410200" y="3905250"/>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706296" y="4099381"/>
            <a:ext cx="1162050" cy="430887"/>
          </a:xfrm>
          <a:prstGeom prst="rect">
            <a:avLst/>
          </a:prstGeom>
          <a:noFill/>
        </p:spPr>
        <p:txBody>
          <a:bodyPr wrap="square" rtlCol="0">
            <a:spAutoFit/>
          </a:bodyPr>
          <a:lstStyle/>
          <a:p>
            <a:r>
              <a:rPr lang="en-US" altLang="zh-CN" sz="2200" b="1" dirty="0">
                <a:solidFill>
                  <a:schemeClr val="accent1"/>
                </a:solidFill>
              </a:rPr>
              <a:t>MAX</a:t>
            </a:r>
            <a:endParaRPr lang="zh-CN" altLang="en-US" sz="2200" b="1" dirty="0">
              <a:solidFill>
                <a:schemeClr val="accent1"/>
              </a:solidFill>
            </a:endParaRPr>
          </a:p>
        </p:txBody>
      </p:sp>
      <p:sp>
        <p:nvSpPr>
          <p:cNvPr id="25" name="文本框 24"/>
          <p:cNvSpPr txBox="1"/>
          <p:nvPr/>
        </p:nvSpPr>
        <p:spPr>
          <a:xfrm>
            <a:off x="4684672" y="4099381"/>
            <a:ext cx="1162050" cy="461665"/>
          </a:xfrm>
          <a:prstGeom prst="rect">
            <a:avLst/>
          </a:prstGeom>
          <a:noFill/>
        </p:spPr>
        <p:txBody>
          <a:bodyPr wrap="square" rtlCol="0">
            <a:spAutoFit/>
          </a:bodyPr>
          <a:lstStyle/>
          <a:p>
            <a:r>
              <a:rPr lang="en-US" altLang="zh-CN" sz="2400" b="1" dirty="0">
                <a:solidFill>
                  <a:schemeClr val="accent1"/>
                </a:solidFill>
              </a:rPr>
              <a:t>49</a:t>
            </a:r>
            <a:endParaRPr lang="zh-CN" altLang="en-US" sz="2400" b="1" dirty="0">
              <a:solidFill>
                <a:schemeClr val="accent1"/>
              </a:solidFill>
            </a:endParaRPr>
          </a:p>
        </p:txBody>
      </p:sp>
      <p:sp>
        <p:nvSpPr>
          <p:cNvPr id="26" name="流程图: 过程 25"/>
          <p:cNvSpPr/>
          <p:nvPr/>
        </p:nvSpPr>
        <p:spPr>
          <a:xfrm>
            <a:off x="3479861" y="5506643"/>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p:cNvCxnSpPr/>
          <p:nvPr/>
        </p:nvCxnSpPr>
        <p:spPr>
          <a:xfrm>
            <a:off x="4546661" y="5506643"/>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3821133" y="5700774"/>
            <a:ext cx="1162050" cy="461665"/>
          </a:xfrm>
          <a:prstGeom prst="rect">
            <a:avLst/>
          </a:prstGeom>
          <a:noFill/>
        </p:spPr>
        <p:txBody>
          <a:bodyPr wrap="square" rtlCol="0">
            <a:spAutoFit/>
          </a:bodyPr>
          <a:lstStyle/>
          <a:p>
            <a:r>
              <a:rPr lang="en-US" altLang="zh-CN" sz="2400" b="1" dirty="0">
                <a:solidFill>
                  <a:schemeClr val="accent1"/>
                </a:solidFill>
              </a:rPr>
              <a:t>38</a:t>
            </a:r>
            <a:endParaRPr lang="zh-CN" altLang="en-US" sz="2400" b="1" dirty="0">
              <a:solidFill>
                <a:schemeClr val="accent1"/>
              </a:solidFill>
            </a:endParaRPr>
          </a:p>
        </p:txBody>
      </p:sp>
      <p:cxnSp>
        <p:nvCxnSpPr>
          <p:cNvPr id="29" name="直接箭头连接符 28"/>
          <p:cNvCxnSpPr>
            <a:endCxn id="22" idx="1"/>
          </p:cNvCxnSpPr>
          <p:nvPr/>
        </p:nvCxnSpPr>
        <p:spPr>
          <a:xfrm flipV="1">
            <a:off x="3821133" y="4314825"/>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曲线连接符 32"/>
          <p:cNvCxnSpPr/>
          <p:nvPr/>
        </p:nvCxnSpPr>
        <p:spPr>
          <a:xfrm rot="10800000">
            <a:off x="2612242" y="4303570"/>
            <a:ext cx="3009900" cy="9525"/>
          </a:xfrm>
          <a:prstGeom prst="curvedConnector5">
            <a:avLst>
              <a:gd name="adj1" fmla="val -10760"/>
              <a:gd name="adj2" fmla="val 10400000"/>
              <a:gd name="adj3" fmla="val 115823"/>
            </a:avLst>
          </a:prstGeom>
          <a:ln w="285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4889561" y="3543300"/>
            <a:ext cx="376136" cy="461665"/>
          </a:xfrm>
          <a:prstGeom prst="rect">
            <a:avLst/>
          </a:prstGeom>
          <a:noFill/>
        </p:spPr>
        <p:txBody>
          <a:bodyPr wrap="square" rtlCol="0">
            <a:spAutoFit/>
          </a:bodyPr>
          <a:lstStyle/>
          <a:p>
            <a:r>
              <a:rPr lang="en-US" altLang="zh-CN" sz="2400" b="1" dirty="0">
                <a:solidFill>
                  <a:schemeClr val="accent1"/>
                </a:solidFill>
              </a:rPr>
              <a:t>1</a:t>
            </a:r>
            <a:endParaRPr lang="zh-CN" altLang="en-US" sz="2400" b="1" dirty="0">
              <a:solidFill>
                <a:schemeClr val="accent1"/>
              </a:solidFill>
            </a:endParaRPr>
          </a:p>
        </p:txBody>
      </p:sp>
      <p:sp>
        <p:nvSpPr>
          <p:cNvPr id="39" name="矩形 38"/>
          <p:cNvSpPr/>
          <p:nvPr/>
        </p:nvSpPr>
        <p:spPr>
          <a:xfrm>
            <a:off x="3145852" y="3535621"/>
            <a:ext cx="492697" cy="461665"/>
          </a:xfrm>
          <a:prstGeom prst="rect">
            <a:avLst/>
          </a:prstGeom>
        </p:spPr>
        <p:txBody>
          <a:bodyPr wrap="square">
            <a:spAutoFit/>
          </a:bodyPr>
          <a:lstStyle/>
          <a:p>
            <a:r>
              <a:rPr lang="en-US" altLang="zh-CN" sz="2400" b="1" dirty="0">
                <a:solidFill>
                  <a:schemeClr val="accent1"/>
                </a:solidFill>
              </a:rPr>
              <a:t>0</a:t>
            </a:r>
            <a:endParaRPr lang="zh-CN" altLang="en-US" sz="2400" b="1" dirty="0">
              <a:solidFill>
                <a:schemeClr val="accent1"/>
              </a:solidFill>
            </a:endParaRPr>
          </a:p>
        </p:txBody>
      </p:sp>
      <p:sp>
        <p:nvSpPr>
          <p:cNvPr id="40" name="矩形 39"/>
          <p:cNvSpPr/>
          <p:nvPr/>
        </p:nvSpPr>
        <p:spPr>
          <a:xfrm>
            <a:off x="3966131" y="5109894"/>
            <a:ext cx="338554" cy="461665"/>
          </a:xfrm>
          <a:prstGeom prst="rect">
            <a:avLst/>
          </a:prstGeom>
        </p:spPr>
        <p:txBody>
          <a:bodyPr wrap="none">
            <a:spAutoFit/>
          </a:bodyPr>
          <a:lstStyle/>
          <a:p>
            <a:r>
              <a:rPr lang="en-US" altLang="zh-CN" sz="2400" b="1" dirty="0">
                <a:solidFill>
                  <a:schemeClr val="accent1"/>
                </a:solidFill>
              </a:rPr>
              <a:t>2</a:t>
            </a:r>
            <a:endParaRPr lang="zh-CN" altLang="en-US" sz="2400" b="1" dirty="0">
              <a:solidFill>
                <a:schemeClr val="accent1"/>
              </a:solidFill>
            </a:endParaRPr>
          </a:p>
        </p:txBody>
      </p:sp>
      <p:cxnSp>
        <p:nvCxnSpPr>
          <p:cNvPr id="44" name="直接箭头连接符 43"/>
          <p:cNvCxnSpPr/>
          <p:nvPr/>
        </p:nvCxnSpPr>
        <p:spPr>
          <a:xfrm flipH="1">
            <a:off x="3638549" y="4724400"/>
            <a:ext cx="229797" cy="782243"/>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p:nvPr/>
        </p:nvCxnSpPr>
        <p:spPr>
          <a:xfrm flipH="1" flipV="1">
            <a:off x="4672401" y="4764465"/>
            <a:ext cx="116237" cy="936309"/>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73" name="右弧形箭头 72"/>
          <p:cNvSpPr/>
          <p:nvPr/>
        </p:nvSpPr>
        <p:spPr>
          <a:xfrm rot="16036033" flipH="1">
            <a:off x="3045156" y="2367441"/>
            <a:ext cx="387780" cy="1437317"/>
          </a:xfrm>
          <a:prstGeom prst="curvedLeftArrow">
            <a:avLst>
              <a:gd name="adj1" fmla="val 25000"/>
              <a:gd name="adj2" fmla="val 50000"/>
              <a:gd name="adj3" fmla="val 5266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文本框 73"/>
          <p:cNvSpPr txBox="1"/>
          <p:nvPr/>
        </p:nvSpPr>
        <p:spPr>
          <a:xfrm>
            <a:off x="3920034" y="2511628"/>
            <a:ext cx="324464" cy="430887"/>
          </a:xfrm>
          <a:prstGeom prst="rect">
            <a:avLst/>
          </a:prstGeom>
          <a:noFill/>
        </p:spPr>
        <p:txBody>
          <a:bodyPr wrap="square" rtlCol="0">
            <a:spAutoFit/>
          </a:bodyPr>
          <a:lstStyle/>
          <a:p>
            <a:r>
              <a:rPr lang="en-US" altLang="zh-CN" sz="2200" b="1" dirty="0">
                <a:solidFill>
                  <a:schemeClr val="accent3">
                    <a:lumMod val="50000"/>
                  </a:schemeClr>
                </a:solidFill>
              </a:rPr>
              <a:t>1</a:t>
            </a:r>
            <a:endParaRPr lang="zh-CN" altLang="en-US" sz="2200" b="1" dirty="0">
              <a:solidFill>
                <a:schemeClr val="accent3">
                  <a:lumMod val="50000"/>
                </a:schemeClr>
              </a:solidFill>
            </a:endParaRPr>
          </a:p>
        </p:txBody>
      </p:sp>
      <p:sp>
        <p:nvSpPr>
          <p:cNvPr id="75" name="文本框 74"/>
          <p:cNvSpPr txBox="1"/>
          <p:nvPr/>
        </p:nvSpPr>
        <p:spPr>
          <a:xfrm>
            <a:off x="2109688"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2</a:t>
            </a:r>
            <a:endParaRPr lang="zh-CN" altLang="en-US" sz="2200" b="1" dirty="0">
              <a:solidFill>
                <a:schemeClr val="accent3">
                  <a:lumMod val="50000"/>
                </a:schemeClr>
              </a:solidFill>
            </a:endParaRPr>
          </a:p>
        </p:txBody>
      </p:sp>
      <p:sp>
        <p:nvSpPr>
          <p:cNvPr id="76" name="右弧形箭头 75"/>
          <p:cNvSpPr/>
          <p:nvPr/>
        </p:nvSpPr>
        <p:spPr>
          <a:xfrm rot="4103038" flipH="1">
            <a:off x="2732933" y="815860"/>
            <a:ext cx="486048" cy="1971421"/>
          </a:xfrm>
          <a:prstGeom prst="curvedLeftArrow">
            <a:avLst>
              <a:gd name="adj1" fmla="val 25000"/>
              <a:gd name="adj2" fmla="val 50000"/>
              <a:gd name="adj3" fmla="val 406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7" name="流程图: 过程 76"/>
          <p:cNvSpPr/>
          <p:nvPr/>
        </p:nvSpPr>
        <p:spPr>
          <a:xfrm>
            <a:off x="4095750" y="449814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p:cNvCxnSpPr/>
          <p:nvPr/>
        </p:nvCxnSpPr>
        <p:spPr>
          <a:xfrm>
            <a:off x="5162550" y="449814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79" name="流程图: 过程 78"/>
          <p:cNvSpPr/>
          <p:nvPr/>
        </p:nvSpPr>
        <p:spPr>
          <a:xfrm>
            <a:off x="5867400" y="449814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0" name="直接连接符 79"/>
          <p:cNvCxnSpPr/>
          <p:nvPr/>
        </p:nvCxnSpPr>
        <p:spPr>
          <a:xfrm>
            <a:off x="6934200" y="449814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1" name="文本框 80"/>
          <p:cNvSpPr txBox="1"/>
          <p:nvPr/>
        </p:nvSpPr>
        <p:spPr>
          <a:xfrm>
            <a:off x="4230296" y="4692276"/>
            <a:ext cx="1162050" cy="430887"/>
          </a:xfrm>
          <a:prstGeom prst="rect">
            <a:avLst/>
          </a:prstGeom>
          <a:noFill/>
        </p:spPr>
        <p:txBody>
          <a:bodyPr wrap="square" rtlCol="0">
            <a:spAutoFit/>
          </a:bodyPr>
          <a:lstStyle/>
          <a:p>
            <a:r>
              <a:rPr lang="en-US" altLang="zh-CN" sz="2200" b="1" dirty="0">
                <a:solidFill>
                  <a:schemeClr val="accent1"/>
                </a:solidFill>
              </a:rPr>
              <a:t>MAX</a:t>
            </a:r>
            <a:endParaRPr lang="zh-CN" altLang="en-US" sz="2200" b="1" dirty="0">
              <a:solidFill>
                <a:schemeClr val="accent1"/>
              </a:solidFill>
            </a:endParaRPr>
          </a:p>
        </p:txBody>
      </p:sp>
      <p:sp>
        <p:nvSpPr>
          <p:cNvPr id="82" name="文本框 81"/>
          <p:cNvSpPr txBox="1"/>
          <p:nvPr/>
        </p:nvSpPr>
        <p:spPr>
          <a:xfrm>
            <a:off x="6208672" y="4692276"/>
            <a:ext cx="1162050" cy="461665"/>
          </a:xfrm>
          <a:prstGeom prst="rect">
            <a:avLst/>
          </a:prstGeom>
          <a:noFill/>
        </p:spPr>
        <p:txBody>
          <a:bodyPr wrap="square" rtlCol="0">
            <a:spAutoFit/>
          </a:bodyPr>
          <a:lstStyle/>
          <a:p>
            <a:r>
              <a:rPr lang="en-US" altLang="zh-CN" sz="2400" b="1" dirty="0">
                <a:solidFill>
                  <a:schemeClr val="accent1"/>
                </a:solidFill>
              </a:rPr>
              <a:t>38</a:t>
            </a:r>
            <a:endParaRPr lang="zh-CN" altLang="en-US" sz="2400" b="1" dirty="0">
              <a:solidFill>
                <a:schemeClr val="accent1"/>
              </a:solidFill>
            </a:endParaRPr>
          </a:p>
        </p:txBody>
      </p:sp>
      <p:cxnSp>
        <p:nvCxnSpPr>
          <p:cNvPr id="83" name="直接箭头连接符 82"/>
          <p:cNvCxnSpPr>
            <a:endCxn id="79" idx="1"/>
          </p:cNvCxnSpPr>
          <p:nvPr/>
        </p:nvCxnSpPr>
        <p:spPr>
          <a:xfrm flipV="1">
            <a:off x="5345133" y="490772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曲线连接符 83"/>
          <p:cNvCxnSpPr>
            <a:stCxn id="87" idx="3"/>
            <a:endCxn id="77" idx="1"/>
          </p:cNvCxnSpPr>
          <p:nvPr/>
        </p:nvCxnSpPr>
        <p:spPr>
          <a:xfrm flipH="1" flipV="1">
            <a:off x="4095750" y="4907720"/>
            <a:ext cx="5004615" cy="9525"/>
          </a:xfrm>
          <a:prstGeom prst="curvedConnector5">
            <a:avLst>
              <a:gd name="adj1" fmla="val -4568"/>
              <a:gd name="adj2" fmla="val 11000000"/>
              <a:gd name="adj3" fmla="val 104568"/>
            </a:avLst>
          </a:prstGeom>
          <a:ln w="285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5" name="流程图: 过程 84"/>
          <p:cNvSpPr/>
          <p:nvPr/>
        </p:nvSpPr>
        <p:spPr>
          <a:xfrm>
            <a:off x="7684315" y="4507670"/>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6" name="直接连接符 85"/>
          <p:cNvCxnSpPr/>
          <p:nvPr/>
        </p:nvCxnSpPr>
        <p:spPr>
          <a:xfrm>
            <a:off x="8751115" y="4507670"/>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7" name="文本框 86"/>
          <p:cNvSpPr txBox="1"/>
          <p:nvPr/>
        </p:nvSpPr>
        <p:spPr>
          <a:xfrm>
            <a:off x="7938315" y="4701801"/>
            <a:ext cx="1162050" cy="430887"/>
          </a:xfrm>
          <a:prstGeom prst="rect">
            <a:avLst/>
          </a:prstGeom>
          <a:noFill/>
        </p:spPr>
        <p:txBody>
          <a:bodyPr wrap="square" rtlCol="0">
            <a:spAutoFit/>
          </a:bodyPr>
          <a:lstStyle/>
          <a:p>
            <a:r>
              <a:rPr lang="en-US" altLang="zh-CN" sz="2200" b="1" dirty="0">
                <a:solidFill>
                  <a:schemeClr val="accent1"/>
                </a:solidFill>
              </a:rPr>
              <a:t>49</a:t>
            </a:r>
            <a:endParaRPr lang="zh-CN" altLang="en-US" sz="2200" b="1" dirty="0">
              <a:solidFill>
                <a:schemeClr val="accent1"/>
              </a:solidFill>
            </a:endParaRPr>
          </a:p>
        </p:txBody>
      </p:sp>
      <p:cxnSp>
        <p:nvCxnSpPr>
          <p:cNvPr id="88" name="直接箭头连接符 87"/>
          <p:cNvCxnSpPr/>
          <p:nvPr/>
        </p:nvCxnSpPr>
        <p:spPr>
          <a:xfrm flipV="1">
            <a:off x="7183490" y="493939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3" name="文本框 92"/>
          <p:cNvSpPr txBox="1"/>
          <p:nvPr/>
        </p:nvSpPr>
        <p:spPr>
          <a:xfrm>
            <a:off x="4540165" y="4061393"/>
            <a:ext cx="376136" cy="461665"/>
          </a:xfrm>
          <a:prstGeom prst="rect">
            <a:avLst/>
          </a:prstGeom>
          <a:noFill/>
        </p:spPr>
        <p:txBody>
          <a:bodyPr wrap="square" rtlCol="0">
            <a:spAutoFit/>
          </a:bodyPr>
          <a:lstStyle/>
          <a:p>
            <a:r>
              <a:rPr lang="en-US" altLang="zh-CN" sz="2400" b="1" dirty="0">
                <a:solidFill>
                  <a:schemeClr val="accent1"/>
                </a:solidFill>
              </a:rPr>
              <a:t>0</a:t>
            </a:r>
            <a:endParaRPr lang="zh-CN" altLang="en-US" sz="2400" b="1" dirty="0">
              <a:solidFill>
                <a:schemeClr val="accent1"/>
              </a:solidFill>
            </a:endParaRPr>
          </a:p>
        </p:txBody>
      </p:sp>
      <p:sp>
        <p:nvSpPr>
          <p:cNvPr id="94" name="文本框 93"/>
          <p:cNvSpPr txBox="1"/>
          <p:nvPr/>
        </p:nvSpPr>
        <p:spPr>
          <a:xfrm>
            <a:off x="6330473" y="4061393"/>
            <a:ext cx="376136" cy="461665"/>
          </a:xfrm>
          <a:prstGeom prst="rect">
            <a:avLst/>
          </a:prstGeom>
          <a:noFill/>
        </p:spPr>
        <p:txBody>
          <a:bodyPr wrap="square" rtlCol="0">
            <a:spAutoFit/>
          </a:bodyPr>
          <a:lstStyle/>
          <a:p>
            <a:r>
              <a:rPr lang="en-US" altLang="zh-CN" sz="2400" b="1" dirty="0">
                <a:solidFill>
                  <a:schemeClr val="accent1"/>
                </a:solidFill>
              </a:rPr>
              <a:t>2</a:t>
            </a:r>
            <a:endParaRPr lang="zh-CN" altLang="en-US" sz="2400" b="1" dirty="0">
              <a:solidFill>
                <a:schemeClr val="accent1"/>
              </a:solidFill>
            </a:endParaRPr>
          </a:p>
        </p:txBody>
      </p:sp>
      <p:sp>
        <p:nvSpPr>
          <p:cNvPr id="97" name="文本框 96"/>
          <p:cNvSpPr txBox="1"/>
          <p:nvPr/>
        </p:nvSpPr>
        <p:spPr>
          <a:xfrm>
            <a:off x="8143204" y="4072172"/>
            <a:ext cx="376136" cy="461665"/>
          </a:xfrm>
          <a:prstGeom prst="rect">
            <a:avLst/>
          </a:prstGeom>
          <a:noFill/>
        </p:spPr>
        <p:txBody>
          <a:bodyPr wrap="square" rtlCol="0">
            <a:spAutoFit/>
          </a:bodyPr>
          <a:lstStyle/>
          <a:p>
            <a:r>
              <a:rPr lang="en-US" altLang="zh-CN" sz="2400" b="1" dirty="0">
                <a:solidFill>
                  <a:schemeClr val="accent1"/>
                </a:solidFill>
              </a:rPr>
              <a:t>1</a:t>
            </a:r>
            <a:endParaRPr lang="zh-CN" altLang="en-US" sz="2400" b="1" dirty="0">
              <a:solidFill>
                <a:schemeClr val="accent1"/>
              </a:solidFill>
            </a:endParaRPr>
          </a:p>
        </p:txBody>
      </p:sp>
      <p:sp>
        <p:nvSpPr>
          <p:cNvPr id="98" name="上箭头 97"/>
          <p:cNvSpPr/>
          <p:nvPr/>
        </p:nvSpPr>
        <p:spPr>
          <a:xfrm>
            <a:off x="4730519" y="2281214"/>
            <a:ext cx="491728" cy="305692"/>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上箭头 98"/>
          <p:cNvSpPr/>
          <p:nvPr/>
        </p:nvSpPr>
        <p:spPr>
          <a:xfrm flipV="1">
            <a:off x="3002142" y="1060568"/>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过程 99"/>
          <p:cNvSpPr/>
          <p:nvPr/>
        </p:nvSpPr>
        <p:spPr>
          <a:xfrm>
            <a:off x="6979465" y="5960050"/>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p:nvPr/>
        </p:nvCxnSpPr>
        <p:spPr>
          <a:xfrm>
            <a:off x="8046265" y="5960050"/>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233465" y="6154181"/>
            <a:ext cx="1162050" cy="430887"/>
          </a:xfrm>
          <a:prstGeom prst="rect">
            <a:avLst/>
          </a:prstGeom>
          <a:noFill/>
        </p:spPr>
        <p:txBody>
          <a:bodyPr wrap="square" rtlCol="0">
            <a:spAutoFit/>
          </a:bodyPr>
          <a:lstStyle/>
          <a:p>
            <a:r>
              <a:rPr lang="en-US" altLang="zh-CN" sz="2200" b="1" dirty="0">
                <a:solidFill>
                  <a:schemeClr val="accent1"/>
                </a:solidFill>
              </a:rPr>
              <a:t>65</a:t>
            </a:r>
            <a:endParaRPr lang="zh-CN" altLang="en-US" sz="2200" b="1" dirty="0">
              <a:solidFill>
                <a:schemeClr val="accent1"/>
              </a:solidFill>
            </a:endParaRPr>
          </a:p>
        </p:txBody>
      </p:sp>
      <p:sp>
        <p:nvSpPr>
          <p:cNvPr id="103" name="文本框 102"/>
          <p:cNvSpPr txBox="1"/>
          <p:nvPr/>
        </p:nvSpPr>
        <p:spPr>
          <a:xfrm>
            <a:off x="7438354" y="5524552"/>
            <a:ext cx="376136" cy="461665"/>
          </a:xfrm>
          <a:prstGeom prst="rect">
            <a:avLst/>
          </a:prstGeom>
          <a:noFill/>
        </p:spPr>
        <p:txBody>
          <a:bodyPr wrap="square" rtlCol="0">
            <a:spAutoFit/>
          </a:bodyPr>
          <a:lstStyle/>
          <a:p>
            <a:r>
              <a:rPr lang="en-US" altLang="zh-CN" sz="2400" b="1" dirty="0">
                <a:solidFill>
                  <a:schemeClr val="accent1"/>
                </a:solidFill>
              </a:rPr>
              <a:t>3</a:t>
            </a:r>
            <a:endParaRPr lang="zh-CN" altLang="en-US" sz="2400" b="1" dirty="0">
              <a:solidFill>
                <a:schemeClr val="accent1"/>
              </a:solidFill>
            </a:endParaRPr>
          </a:p>
        </p:txBody>
      </p:sp>
      <p:cxnSp>
        <p:nvCxnSpPr>
          <p:cNvPr id="104" name="直接箭头连接符 103"/>
          <p:cNvCxnSpPr/>
          <p:nvPr/>
        </p:nvCxnSpPr>
        <p:spPr>
          <a:xfrm flipH="1">
            <a:off x="8159598" y="5085209"/>
            <a:ext cx="699468" cy="1284416"/>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07" name="曲线连接符 106"/>
          <p:cNvCxnSpPr>
            <a:stCxn id="102" idx="3"/>
            <a:endCxn id="77" idx="1"/>
          </p:cNvCxnSpPr>
          <p:nvPr/>
        </p:nvCxnSpPr>
        <p:spPr>
          <a:xfrm flipH="1" flipV="1">
            <a:off x="4095750" y="4907720"/>
            <a:ext cx="4299765" cy="1461905"/>
          </a:xfrm>
          <a:prstGeom prst="curvedConnector5">
            <a:avLst>
              <a:gd name="adj1" fmla="val -29242"/>
              <a:gd name="adj2" fmla="val 224490"/>
              <a:gd name="adj3" fmla="val 111077"/>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13" name="右弧形箭头 112"/>
          <p:cNvSpPr/>
          <p:nvPr/>
        </p:nvSpPr>
        <p:spPr>
          <a:xfrm rot="16036033" flipH="1">
            <a:off x="3964320" y="2349234"/>
            <a:ext cx="387780" cy="1437317"/>
          </a:xfrm>
          <a:prstGeom prst="curvedLeftArrow">
            <a:avLst>
              <a:gd name="adj1" fmla="val 25000"/>
              <a:gd name="adj2" fmla="val 50000"/>
              <a:gd name="adj3" fmla="val 5266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4" name="右弧形箭头 113"/>
          <p:cNvSpPr/>
          <p:nvPr/>
        </p:nvSpPr>
        <p:spPr>
          <a:xfrm rot="4103038" flipH="1">
            <a:off x="3723106" y="681669"/>
            <a:ext cx="486048" cy="1971421"/>
          </a:xfrm>
          <a:prstGeom prst="curvedLeftArrow">
            <a:avLst>
              <a:gd name="adj1" fmla="val 25000"/>
              <a:gd name="adj2" fmla="val 50000"/>
              <a:gd name="adj3" fmla="val 406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5" name="文本框 114"/>
          <p:cNvSpPr txBox="1"/>
          <p:nvPr/>
        </p:nvSpPr>
        <p:spPr>
          <a:xfrm>
            <a:off x="4820951"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0</a:t>
            </a:r>
            <a:endParaRPr lang="zh-CN" altLang="en-US" sz="2200" b="1" dirty="0">
              <a:solidFill>
                <a:schemeClr val="accent3">
                  <a:lumMod val="50000"/>
                </a:schemeClr>
              </a:solidFill>
            </a:endParaRPr>
          </a:p>
        </p:txBody>
      </p:sp>
      <p:sp>
        <p:nvSpPr>
          <p:cNvPr id="116" name="文本框 115"/>
          <p:cNvSpPr txBox="1"/>
          <p:nvPr/>
        </p:nvSpPr>
        <p:spPr>
          <a:xfrm>
            <a:off x="2971344" y="2473816"/>
            <a:ext cx="324464" cy="430887"/>
          </a:xfrm>
          <a:prstGeom prst="rect">
            <a:avLst/>
          </a:prstGeom>
          <a:noFill/>
        </p:spPr>
        <p:txBody>
          <a:bodyPr wrap="square" rtlCol="0">
            <a:spAutoFit/>
          </a:bodyPr>
          <a:lstStyle/>
          <a:p>
            <a:r>
              <a:rPr lang="en-US" altLang="zh-CN" sz="2200" b="1" dirty="0">
                <a:solidFill>
                  <a:schemeClr val="accent3">
                    <a:lumMod val="50000"/>
                  </a:schemeClr>
                </a:solidFill>
              </a:rPr>
              <a:t>3</a:t>
            </a:r>
            <a:endParaRPr lang="zh-CN" altLang="en-US" sz="2200" b="1" dirty="0">
              <a:solidFill>
                <a:schemeClr val="accent3">
                  <a:lumMod val="50000"/>
                </a:schemeClr>
              </a:solidFill>
            </a:endParaRPr>
          </a:p>
        </p:txBody>
      </p:sp>
    </p:spTree>
    <p:extLst>
      <p:ext uri="{BB962C8B-B14F-4D97-AF65-F5344CB8AC3E}">
        <p14:creationId xmlns:p14="http://schemas.microsoft.com/office/powerpoint/2010/main" val="19344633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27" presetClass="emph" presetSubtype="0" fill="remove" grpId="2" nodeType="clickEffect">
                                  <p:stCondLst>
                                    <p:cond delay="0"/>
                                  </p:stCondLst>
                                  <p:childTnLst>
                                    <p:animClr clrSpc="rgb" dir="cw">
                                      <p:cBhvr override="childStyle">
                                        <p:cTn id="66" dur="250" autoRev="1" fill="remove"/>
                                        <p:tgtEl>
                                          <p:spTgt spid="11"/>
                                        </p:tgtEl>
                                        <p:attrNameLst>
                                          <p:attrName>style.color</p:attrName>
                                        </p:attrNameLst>
                                      </p:cBhvr>
                                      <p:to>
                                        <a:schemeClr val="bg1"/>
                                      </p:to>
                                    </p:animClr>
                                    <p:animClr clrSpc="rgb" dir="cw">
                                      <p:cBhvr>
                                        <p:cTn id="67" dur="250" autoRev="1" fill="remove"/>
                                        <p:tgtEl>
                                          <p:spTgt spid="11"/>
                                        </p:tgtEl>
                                        <p:attrNameLst>
                                          <p:attrName>fillcolor</p:attrName>
                                        </p:attrNameLst>
                                      </p:cBhvr>
                                      <p:to>
                                        <a:schemeClr val="bg1"/>
                                      </p:to>
                                    </p:animClr>
                                    <p:set>
                                      <p:cBhvr>
                                        <p:cTn id="68" dur="250" autoRev="1" fill="remove"/>
                                        <p:tgtEl>
                                          <p:spTgt spid="11"/>
                                        </p:tgtEl>
                                        <p:attrNameLst>
                                          <p:attrName>fill.type</p:attrName>
                                        </p:attrNameLst>
                                      </p:cBhvr>
                                      <p:to>
                                        <p:strVal val="solid"/>
                                      </p:to>
                                    </p:set>
                                    <p:set>
                                      <p:cBhvr>
                                        <p:cTn id="69" dur="250" autoRev="1" fill="remove"/>
                                        <p:tgtEl>
                                          <p:spTgt spid="11"/>
                                        </p:tgtEl>
                                        <p:attrNameLst>
                                          <p:attrName>fill.on</p:attrName>
                                        </p:attrNameLst>
                                      </p:cBhvr>
                                      <p:to>
                                        <p:strVal val="tru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grpId="0" nodeType="clickEffect">
                                  <p:stCondLst>
                                    <p:cond delay="0"/>
                                  </p:stCondLst>
                                  <p:childTnLst>
                                    <p:set>
                                      <p:cBhvr>
                                        <p:cTn id="73" dur="1" fill="hold">
                                          <p:stCondLst>
                                            <p:cond delay="0"/>
                                          </p:stCondLst>
                                        </p:cTn>
                                        <p:tgtEl>
                                          <p:spTgt spid="73"/>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grpId="0" nodeType="clickEffect">
                                  <p:stCondLst>
                                    <p:cond delay="0"/>
                                  </p:stCondLst>
                                  <p:childTnLst>
                                    <p:set>
                                      <p:cBhvr>
                                        <p:cTn id="77" dur="1" fill="hold">
                                          <p:stCondLst>
                                            <p:cond delay="0"/>
                                          </p:stCondLst>
                                        </p:cTn>
                                        <p:tgtEl>
                                          <p:spTgt spid="74"/>
                                        </p:tgtEl>
                                        <p:attrNameLst>
                                          <p:attrName>style.visibility</p:attrName>
                                        </p:attrNameLst>
                                      </p:cBhvr>
                                      <p:to>
                                        <p:strVal val="visible"/>
                                      </p:to>
                                    </p:set>
                                  </p:childTnLst>
                                </p:cTn>
                              </p:par>
                              <p:par>
                                <p:cTn id="78" presetID="1" presetClass="exit" presetSubtype="0" fill="hold" grpId="3" nodeType="withEffect">
                                  <p:stCondLst>
                                    <p:cond delay="0"/>
                                  </p:stCondLst>
                                  <p:childTnLst>
                                    <p:set>
                                      <p:cBhvr>
                                        <p:cTn id="79" dur="1" fill="hold">
                                          <p:stCondLst>
                                            <p:cond delay="0"/>
                                          </p:stCondLst>
                                        </p:cTn>
                                        <p:tgtEl>
                                          <p:spTgt spid="11"/>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1" presetClass="entr" presetSubtype="0" fill="hold" grpId="0" nodeType="clickEffect">
                                  <p:stCondLst>
                                    <p:cond delay="0"/>
                                  </p:stCondLst>
                                  <p:childTnLst>
                                    <p:set>
                                      <p:cBhvr>
                                        <p:cTn id="83" dur="1" fill="hold">
                                          <p:stCondLst>
                                            <p:cond delay="0"/>
                                          </p:stCondLst>
                                        </p:cTn>
                                        <p:tgtEl>
                                          <p:spTgt spid="76"/>
                                        </p:tgtEl>
                                        <p:attrNameLst>
                                          <p:attrName>style.visibility</p:attrName>
                                        </p:attrNameLst>
                                      </p:cBhvr>
                                      <p:to>
                                        <p:strVal val="visible"/>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grpId="0" nodeType="clickEffect">
                                  <p:stCondLst>
                                    <p:cond delay="0"/>
                                  </p:stCondLst>
                                  <p:childTnLst>
                                    <p:set>
                                      <p:cBhvr>
                                        <p:cTn id="87" dur="1" fill="hold">
                                          <p:stCondLst>
                                            <p:cond delay="0"/>
                                          </p:stCondLst>
                                        </p:cTn>
                                        <p:tgtEl>
                                          <p:spTgt spid="75"/>
                                        </p:tgtEl>
                                        <p:attrNameLst>
                                          <p:attrName>style.visibility</p:attrName>
                                        </p:attrNameLst>
                                      </p:cBhvr>
                                      <p:to>
                                        <p:strVal val="visible"/>
                                      </p:to>
                                    </p:set>
                                  </p:childTnLst>
                                </p:cTn>
                              </p:par>
                            </p:childTnLst>
                          </p:cTn>
                        </p:par>
                      </p:childTnLst>
                    </p:cTn>
                  </p:par>
                  <p:par>
                    <p:cTn id="88" fill="hold">
                      <p:stCondLst>
                        <p:cond delay="indefinite"/>
                      </p:stCondLst>
                      <p:childTnLst>
                        <p:par>
                          <p:cTn id="89" fill="hold">
                            <p:stCondLst>
                              <p:cond delay="0"/>
                            </p:stCondLst>
                            <p:childTnLst>
                              <p:par>
                                <p:cTn id="90" presetID="1" presetClass="exit" presetSubtype="0" fill="hold" grpId="1" nodeType="clickEffect">
                                  <p:stCondLst>
                                    <p:cond delay="0"/>
                                  </p:stCondLst>
                                  <p:childTnLst>
                                    <p:set>
                                      <p:cBhvr>
                                        <p:cTn id="91" dur="1" fill="hold">
                                          <p:stCondLst>
                                            <p:cond delay="0"/>
                                          </p:stCondLst>
                                        </p:cTn>
                                        <p:tgtEl>
                                          <p:spTgt spid="14"/>
                                        </p:tgtEl>
                                        <p:attrNameLst>
                                          <p:attrName>style.visibility</p:attrName>
                                        </p:attrNameLst>
                                      </p:cBhvr>
                                      <p:to>
                                        <p:strVal val="hidden"/>
                                      </p:to>
                                    </p:set>
                                  </p:childTnLst>
                                </p:cTn>
                              </p:par>
                              <p:par>
                                <p:cTn id="92" presetID="1" presetClass="exit" presetSubtype="0" fill="hold" nodeType="withEffect">
                                  <p:stCondLst>
                                    <p:cond delay="0"/>
                                  </p:stCondLst>
                                  <p:childTnLst>
                                    <p:set>
                                      <p:cBhvr>
                                        <p:cTn id="93" dur="1" fill="hold">
                                          <p:stCondLst>
                                            <p:cond delay="0"/>
                                          </p:stCondLst>
                                        </p:cTn>
                                        <p:tgtEl>
                                          <p:spTgt spid="17"/>
                                        </p:tgtEl>
                                        <p:attrNameLst>
                                          <p:attrName>style.visibility</p:attrName>
                                        </p:attrNameLst>
                                      </p:cBhvr>
                                      <p:to>
                                        <p:strVal val="hidden"/>
                                      </p:to>
                                    </p:set>
                                  </p:childTnLst>
                                </p:cTn>
                              </p:par>
                              <p:par>
                                <p:cTn id="94" presetID="1" presetClass="exit" presetSubtype="0" fill="hold" grpId="1" nodeType="withEffect">
                                  <p:stCondLst>
                                    <p:cond delay="0"/>
                                  </p:stCondLst>
                                  <p:childTnLst>
                                    <p:set>
                                      <p:cBhvr>
                                        <p:cTn id="95" dur="1" fill="hold">
                                          <p:stCondLst>
                                            <p:cond delay="0"/>
                                          </p:stCondLst>
                                        </p:cTn>
                                        <p:tgtEl>
                                          <p:spTgt spid="22"/>
                                        </p:tgtEl>
                                        <p:attrNameLst>
                                          <p:attrName>style.visibility</p:attrName>
                                        </p:attrNameLst>
                                      </p:cBhvr>
                                      <p:to>
                                        <p:strVal val="hidden"/>
                                      </p:to>
                                    </p:set>
                                  </p:childTnLst>
                                </p:cTn>
                              </p:par>
                              <p:par>
                                <p:cTn id="96" presetID="1" presetClass="exit" presetSubtype="0" fill="hold" nodeType="withEffect">
                                  <p:stCondLst>
                                    <p:cond delay="0"/>
                                  </p:stCondLst>
                                  <p:childTnLst>
                                    <p:set>
                                      <p:cBhvr>
                                        <p:cTn id="97" dur="1" fill="hold">
                                          <p:stCondLst>
                                            <p:cond delay="0"/>
                                          </p:stCondLst>
                                        </p:cTn>
                                        <p:tgtEl>
                                          <p:spTgt spid="23"/>
                                        </p:tgtEl>
                                        <p:attrNameLst>
                                          <p:attrName>style.visibility</p:attrName>
                                        </p:attrNameLst>
                                      </p:cBhvr>
                                      <p:to>
                                        <p:strVal val="hidden"/>
                                      </p:to>
                                    </p:set>
                                  </p:childTnLst>
                                </p:cTn>
                              </p:par>
                              <p:par>
                                <p:cTn id="98" presetID="1" presetClass="exit" presetSubtype="0" fill="hold" grpId="1" nodeType="withEffect">
                                  <p:stCondLst>
                                    <p:cond delay="0"/>
                                  </p:stCondLst>
                                  <p:childTnLst>
                                    <p:set>
                                      <p:cBhvr>
                                        <p:cTn id="99" dur="1" fill="hold">
                                          <p:stCondLst>
                                            <p:cond delay="0"/>
                                          </p:stCondLst>
                                        </p:cTn>
                                        <p:tgtEl>
                                          <p:spTgt spid="21"/>
                                        </p:tgtEl>
                                        <p:attrNameLst>
                                          <p:attrName>style.visibility</p:attrName>
                                        </p:attrNameLst>
                                      </p:cBhvr>
                                      <p:to>
                                        <p:strVal val="hidden"/>
                                      </p:to>
                                    </p:set>
                                  </p:childTnLst>
                                </p:cTn>
                              </p:par>
                              <p:par>
                                <p:cTn id="100" presetID="1" presetClass="exit" presetSubtype="0" fill="hold" grpId="1" nodeType="withEffect">
                                  <p:stCondLst>
                                    <p:cond delay="0"/>
                                  </p:stCondLst>
                                  <p:childTnLst>
                                    <p:set>
                                      <p:cBhvr>
                                        <p:cTn id="101" dur="1" fill="hold">
                                          <p:stCondLst>
                                            <p:cond delay="0"/>
                                          </p:stCondLst>
                                        </p:cTn>
                                        <p:tgtEl>
                                          <p:spTgt spid="25"/>
                                        </p:tgtEl>
                                        <p:attrNameLst>
                                          <p:attrName>style.visibility</p:attrName>
                                        </p:attrNameLst>
                                      </p:cBhvr>
                                      <p:to>
                                        <p:strVal val="hidden"/>
                                      </p:to>
                                    </p:set>
                                  </p:childTnLst>
                                </p:cTn>
                              </p:par>
                              <p:par>
                                <p:cTn id="102" presetID="1" presetClass="exit" presetSubtype="0" fill="hold" nodeType="withEffect">
                                  <p:stCondLst>
                                    <p:cond delay="0"/>
                                  </p:stCondLst>
                                  <p:childTnLst>
                                    <p:set>
                                      <p:cBhvr>
                                        <p:cTn id="103" dur="1" fill="hold">
                                          <p:stCondLst>
                                            <p:cond delay="0"/>
                                          </p:stCondLst>
                                        </p:cTn>
                                        <p:tgtEl>
                                          <p:spTgt spid="29"/>
                                        </p:tgtEl>
                                        <p:attrNameLst>
                                          <p:attrName>style.visibility</p:attrName>
                                        </p:attrNameLst>
                                      </p:cBhvr>
                                      <p:to>
                                        <p:strVal val="hidden"/>
                                      </p:to>
                                    </p:set>
                                  </p:childTnLst>
                                </p:cTn>
                              </p:par>
                              <p:par>
                                <p:cTn id="104" presetID="1" presetClass="exit" presetSubtype="0" fill="hold" nodeType="withEffect">
                                  <p:stCondLst>
                                    <p:cond delay="0"/>
                                  </p:stCondLst>
                                  <p:childTnLst>
                                    <p:set>
                                      <p:cBhvr>
                                        <p:cTn id="105" dur="1" fill="hold">
                                          <p:stCondLst>
                                            <p:cond delay="0"/>
                                          </p:stCondLst>
                                        </p:cTn>
                                        <p:tgtEl>
                                          <p:spTgt spid="33"/>
                                        </p:tgtEl>
                                        <p:attrNameLst>
                                          <p:attrName>style.visibility</p:attrName>
                                        </p:attrNameLst>
                                      </p:cBhvr>
                                      <p:to>
                                        <p:strVal val="hidden"/>
                                      </p:to>
                                    </p:set>
                                  </p:childTnLst>
                                </p:cTn>
                              </p:par>
                              <p:par>
                                <p:cTn id="106" presetID="1" presetClass="exit" presetSubtype="0" fill="hold" grpId="1" nodeType="withEffect">
                                  <p:stCondLst>
                                    <p:cond delay="0"/>
                                  </p:stCondLst>
                                  <p:childTnLst>
                                    <p:set>
                                      <p:cBhvr>
                                        <p:cTn id="107" dur="1" fill="hold">
                                          <p:stCondLst>
                                            <p:cond delay="0"/>
                                          </p:stCondLst>
                                        </p:cTn>
                                        <p:tgtEl>
                                          <p:spTgt spid="38"/>
                                        </p:tgtEl>
                                        <p:attrNameLst>
                                          <p:attrName>style.visibility</p:attrName>
                                        </p:attrNameLst>
                                      </p:cBhvr>
                                      <p:to>
                                        <p:strVal val="hidden"/>
                                      </p:to>
                                    </p:set>
                                  </p:childTnLst>
                                </p:cTn>
                              </p:par>
                              <p:par>
                                <p:cTn id="108" presetID="1" presetClass="exit" presetSubtype="0" fill="hold" grpId="1" nodeType="withEffect">
                                  <p:stCondLst>
                                    <p:cond delay="0"/>
                                  </p:stCondLst>
                                  <p:childTnLst>
                                    <p:set>
                                      <p:cBhvr>
                                        <p:cTn id="109" dur="1" fill="hold">
                                          <p:stCondLst>
                                            <p:cond delay="0"/>
                                          </p:stCondLst>
                                        </p:cTn>
                                        <p:tgtEl>
                                          <p:spTgt spid="39"/>
                                        </p:tgtEl>
                                        <p:attrNameLst>
                                          <p:attrName>style.visibility</p:attrName>
                                        </p:attrNameLst>
                                      </p:cBhvr>
                                      <p:to>
                                        <p:strVal val="hidden"/>
                                      </p:to>
                                    </p:set>
                                  </p:childTnLst>
                                </p:cTn>
                              </p:par>
                              <p:par>
                                <p:cTn id="110" presetID="1" presetClass="exit" presetSubtype="0" fill="hold" grpId="1" nodeType="withEffect">
                                  <p:stCondLst>
                                    <p:cond delay="0"/>
                                  </p:stCondLst>
                                  <p:childTnLst>
                                    <p:set>
                                      <p:cBhvr>
                                        <p:cTn id="111" dur="1" fill="hold">
                                          <p:stCondLst>
                                            <p:cond delay="0"/>
                                          </p:stCondLst>
                                        </p:cTn>
                                        <p:tgtEl>
                                          <p:spTgt spid="26"/>
                                        </p:tgtEl>
                                        <p:attrNameLst>
                                          <p:attrName>style.visibility</p:attrName>
                                        </p:attrNameLst>
                                      </p:cBhvr>
                                      <p:to>
                                        <p:strVal val="hidden"/>
                                      </p:to>
                                    </p:set>
                                  </p:childTnLst>
                                </p:cTn>
                              </p:par>
                              <p:par>
                                <p:cTn id="112" presetID="1" presetClass="exit" presetSubtype="0" fill="hold" nodeType="withEffect">
                                  <p:stCondLst>
                                    <p:cond delay="0"/>
                                  </p:stCondLst>
                                  <p:childTnLst>
                                    <p:set>
                                      <p:cBhvr>
                                        <p:cTn id="113" dur="1" fill="hold">
                                          <p:stCondLst>
                                            <p:cond delay="0"/>
                                          </p:stCondLst>
                                        </p:cTn>
                                        <p:tgtEl>
                                          <p:spTgt spid="27"/>
                                        </p:tgtEl>
                                        <p:attrNameLst>
                                          <p:attrName>style.visibility</p:attrName>
                                        </p:attrNameLst>
                                      </p:cBhvr>
                                      <p:to>
                                        <p:strVal val="hidden"/>
                                      </p:to>
                                    </p:set>
                                  </p:childTnLst>
                                </p:cTn>
                              </p:par>
                              <p:par>
                                <p:cTn id="114" presetID="1" presetClass="exit" presetSubtype="0" fill="hold" grpId="1" nodeType="withEffect">
                                  <p:stCondLst>
                                    <p:cond delay="0"/>
                                  </p:stCondLst>
                                  <p:childTnLst>
                                    <p:set>
                                      <p:cBhvr>
                                        <p:cTn id="115" dur="1" fill="hold">
                                          <p:stCondLst>
                                            <p:cond delay="0"/>
                                          </p:stCondLst>
                                        </p:cTn>
                                        <p:tgtEl>
                                          <p:spTgt spid="28"/>
                                        </p:tgtEl>
                                        <p:attrNameLst>
                                          <p:attrName>style.visibility</p:attrName>
                                        </p:attrNameLst>
                                      </p:cBhvr>
                                      <p:to>
                                        <p:strVal val="hidden"/>
                                      </p:to>
                                    </p:set>
                                  </p:childTnLst>
                                </p:cTn>
                              </p:par>
                              <p:par>
                                <p:cTn id="116" presetID="1" presetClass="exit" presetSubtype="0" fill="hold" grpId="1" nodeType="withEffect">
                                  <p:stCondLst>
                                    <p:cond delay="0"/>
                                  </p:stCondLst>
                                  <p:childTnLst>
                                    <p:set>
                                      <p:cBhvr>
                                        <p:cTn id="117" dur="1" fill="hold">
                                          <p:stCondLst>
                                            <p:cond delay="0"/>
                                          </p:stCondLst>
                                        </p:cTn>
                                        <p:tgtEl>
                                          <p:spTgt spid="40"/>
                                        </p:tgtEl>
                                        <p:attrNameLst>
                                          <p:attrName>style.visibility</p:attrName>
                                        </p:attrNameLst>
                                      </p:cBhvr>
                                      <p:to>
                                        <p:strVal val="hidden"/>
                                      </p:to>
                                    </p:set>
                                  </p:childTnLst>
                                </p:cTn>
                              </p:par>
                              <p:par>
                                <p:cTn id="118" presetID="1" presetClass="exit" presetSubtype="0" fill="hold" grpId="1" nodeType="withEffect">
                                  <p:stCondLst>
                                    <p:cond delay="0"/>
                                  </p:stCondLst>
                                  <p:childTnLst>
                                    <p:set>
                                      <p:cBhvr>
                                        <p:cTn id="119" dur="1" fill="hold">
                                          <p:stCondLst>
                                            <p:cond delay="0"/>
                                          </p:stCondLst>
                                        </p:cTn>
                                        <p:tgtEl>
                                          <p:spTgt spid="43"/>
                                        </p:tgtEl>
                                        <p:attrNameLst>
                                          <p:attrName>style.visibility</p:attrName>
                                        </p:attrNameLst>
                                      </p:cBhvr>
                                      <p:to>
                                        <p:strVal val="hidden"/>
                                      </p:to>
                                    </p:set>
                                  </p:childTnLst>
                                </p:cTn>
                              </p:par>
                              <p:par>
                                <p:cTn id="120" presetID="1" presetClass="exit" presetSubtype="0" fill="hold" nodeType="withEffect">
                                  <p:stCondLst>
                                    <p:cond delay="0"/>
                                  </p:stCondLst>
                                  <p:childTnLst>
                                    <p:set>
                                      <p:cBhvr>
                                        <p:cTn id="121" dur="1" fill="hold">
                                          <p:stCondLst>
                                            <p:cond delay="0"/>
                                          </p:stCondLst>
                                        </p:cTn>
                                        <p:tgtEl>
                                          <p:spTgt spid="44"/>
                                        </p:tgtEl>
                                        <p:attrNameLst>
                                          <p:attrName>style.visibility</p:attrName>
                                        </p:attrNameLst>
                                      </p:cBhvr>
                                      <p:to>
                                        <p:strVal val="hidden"/>
                                      </p:to>
                                    </p:set>
                                  </p:childTnLst>
                                </p:cTn>
                              </p:par>
                              <p:par>
                                <p:cTn id="122" presetID="1" presetClass="exit" presetSubtype="0" fill="hold" nodeType="withEffect">
                                  <p:stCondLst>
                                    <p:cond delay="0"/>
                                  </p:stCondLst>
                                  <p:childTnLst>
                                    <p:set>
                                      <p:cBhvr>
                                        <p:cTn id="123" dur="1" fill="hold">
                                          <p:stCondLst>
                                            <p:cond delay="0"/>
                                          </p:stCondLst>
                                        </p:cTn>
                                        <p:tgtEl>
                                          <p:spTgt spid="45"/>
                                        </p:tgtEl>
                                        <p:attrNameLst>
                                          <p:attrName>style.visibility</p:attrName>
                                        </p:attrNameLst>
                                      </p:cBhvr>
                                      <p:to>
                                        <p:strVal val="hidden"/>
                                      </p:to>
                                    </p:set>
                                  </p:childTnLst>
                                </p:cTn>
                              </p:par>
                            </p:childTnLst>
                          </p:cTn>
                        </p:par>
                      </p:childTnLst>
                    </p:cTn>
                  </p:par>
                  <p:par>
                    <p:cTn id="124" fill="hold">
                      <p:stCondLst>
                        <p:cond delay="indefinite"/>
                      </p:stCondLst>
                      <p:childTnLst>
                        <p:par>
                          <p:cTn id="125" fill="hold">
                            <p:stCondLst>
                              <p:cond delay="0"/>
                            </p:stCondLst>
                            <p:childTnLst>
                              <p:par>
                                <p:cTn id="126" presetID="1" presetClass="entr" presetSubtype="0" fill="hold" grpId="0" nodeType="clickEffect">
                                  <p:stCondLst>
                                    <p:cond delay="0"/>
                                  </p:stCondLst>
                                  <p:childTnLst>
                                    <p:set>
                                      <p:cBhvr>
                                        <p:cTn id="127" dur="1" fill="hold">
                                          <p:stCondLst>
                                            <p:cond delay="0"/>
                                          </p:stCondLst>
                                        </p:cTn>
                                        <p:tgtEl>
                                          <p:spTgt spid="77"/>
                                        </p:tgtEl>
                                        <p:attrNameLst>
                                          <p:attrName>style.visibility</p:attrName>
                                        </p:attrNameLst>
                                      </p:cBhvr>
                                      <p:to>
                                        <p:strVal val="visible"/>
                                      </p:to>
                                    </p:set>
                                  </p:childTnLst>
                                </p:cTn>
                              </p:par>
                              <p:par>
                                <p:cTn id="128" presetID="1" presetClass="entr" presetSubtype="0" fill="hold" nodeType="withEffect">
                                  <p:stCondLst>
                                    <p:cond delay="0"/>
                                  </p:stCondLst>
                                  <p:childTnLst>
                                    <p:set>
                                      <p:cBhvr>
                                        <p:cTn id="129" dur="1" fill="hold">
                                          <p:stCondLst>
                                            <p:cond delay="0"/>
                                          </p:stCondLst>
                                        </p:cTn>
                                        <p:tgtEl>
                                          <p:spTgt spid="78"/>
                                        </p:tgtEl>
                                        <p:attrNameLst>
                                          <p:attrName>style.visibility</p:attrName>
                                        </p:attrNameLst>
                                      </p:cBhvr>
                                      <p:to>
                                        <p:strVal val="visible"/>
                                      </p:to>
                                    </p:set>
                                  </p:childTnLst>
                                </p:cTn>
                              </p:par>
                              <p:par>
                                <p:cTn id="130" presetID="1" presetClass="entr" presetSubtype="0" fill="hold" grpId="0" nodeType="withEffect">
                                  <p:stCondLst>
                                    <p:cond delay="0"/>
                                  </p:stCondLst>
                                  <p:childTnLst>
                                    <p:set>
                                      <p:cBhvr>
                                        <p:cTn id="131" dur="1" fill="hold">
                                          <p:stCondLst>
                                            <p:cond delay="0"/>
                                          </p:stCondLst>
                                        </p:cTn>
                                        <p:tgtEl>
                                          <p:spTgt spid="79"/>
                                        </p:tgtEl>
                                        <p:attrNameLst>
                                          <p:attrName>style.visibility</p:attrName>
                                        </p:attrNameLst>
                                      </p:cBhvr>
                                      <p:to>
                                        <p:strVal val="visible"/>
                                      </p:to>
                                    </p:set>
                                  </p:childTnLst>
                                </p:cTn>
                              </p:par>
                              <p:par>
                                <p:cTn id="132" presetID="1" presetClass="entr" presetSubtype="0" fill="hold" nodeType="withEffect">
                                  <p:stCondLst>
                                    <p:cond delay="0"/>
                                  </p:stCondLst>
                                  <p:childTnLst>
                                    <p:set>
                                      <p:cBhvr>
                                        <p:cTn id="133" dur="1" fill="hold">
                                          <p:stCondLst>
                                            <p:cond delay="0"/>
                                          </p:stCondLst>
                                        </p:cTn>
                                        <p:tgtEl>
                                          <p:spTgt spid="80"/>
                                        </p:tgtEl>
                                        <p:attrNameLst>
                                          <p:attrName>style.visibility</p:attrName>
                                        </p:attrNameLst>
                                      </p:cBhvr>
                                      <p:to>
                                        <p:strVal val="visible"/>
                                      </p:to>
                                    </p:set>
                                  </p:childTnLst>
                                </p:cTn>
                              </p:par>
                              <p:par>
                                <p:cTn id="134" presetID="1" presetClass="entr" presetSubtype="0" fill="hold" grpId="0" nodeType="withEffect">
                                  <p:stCondLst>
                                    <p:cond delay="0"/>
                                  </p:stCondLst>
                                  <p:childTnLst>
                                    <p:set>
                                      <p:cBhvr>
                                        <p:cTn id="135" dur="1" fill="hold">
                                          <p:stCondLst>
                                            <p:cond delay="0"/>
                                          </p:stCondLst>
                                        </p:cTn>
                                        <p:tgtEl>
                                          <p:spTgt spid="81"/>
                                        </p:tgtEl>
                                        <p:attrNameLst>
                                          <p:attrName>style.visibility</p:attrName>
                                        </p:attrNameLst>
                                      </p:cBhvr>
                                      <p:to>
                                        <p:strVal val="visible"/>
                                      </p:to>
                                    </p:set>
                                  </p:childTnLst>
                                </p:cTn>
                              </p:par>
                              <p:par>
                                <p:cTn id="136" presetID="1" presetClass="entr" presetSubtype="0" fill="hold" grpId="0" nodeType="withEffect">
                                  <p:stCondLst>
                                    <p:cond delay="0"/>
                                  </p:stCondLst>
                                  <p:childTnLst>
                                    <p:set>
                                      <p:cBhvr>
                                        <p:cTn id="137" dur="1" fill="hold">
                                          <p:stCondLst>
                                            <p:cond delay="0"/>
                                          </p:stCondLst>
                                        </p:cTn>
                                        <p:tgtEl>
                                          <p:spTgt spid="82"/>
                                        </p:tgtEl>
                                        <p:attrNameLst>
                                          <p:attrName>style.visibility</p:attrName>
                                        </p:attrNameLst>
                                      </p:cBhvr>
                                      <p:to>
                                        <p:strVal val="visible"/>
                                      </p:to>
                                    </p:set>
                                  </p:childTnLst>
                                </p:cTn>
                              </p:par>
                              <p:par>
                                <p:cTn id="138" presetID="1" presetClass="entr" presetSubtype="0" fill="hold" nodeType="withEffect">
                                  <p:stCondLst>
                                    <p:cond delay="0"/>
                                  </p:stCondLst>
                                  <p:childTnLst>
                                    <p:set>
                                      <p:cBhvr>
                                        <p:cTn id="139" dur="1" fill="hold">
                                          <p:stCondLst>
                                            <p:cond delay="0"/>
                                          </p:stCondLst>
                                        </p:cTn>
                                        <p:tgtEl>
                                          <p:spTgt spid="83"/>
                                        </p:tgtEl>
                                        <p:attrNameLst>
                                          <p:attrName>style.visibility</p:attrName>
                                        </p:attrNameLst>
                                      </p:cBhvr>
                                      <p:to>
                                        <p:strVal val="visible"/>
                                      </p:to>
                                    </p:set>
                                  </p:childTnLst>
                                </p:cTn>
                              </p:par>
                              <p:par>
                                <p:cTn id="140" presetID="1" presetClass="entr" presetSubtype="0" fill="hold" nodeType="withEffect">
                                  <p:stCondLst>
                                    <p:cond delay="0"/>
                                  </p:stCondLst>
                                  <p:childTnLst>
                                    <p:set>
                                      <p:cBhvr>
                                        <p:cTn id="141" dur="1" fill="hold">
                                          <p:stCondLst>
                                            <p:cond delay="0"/>
                                          </p:stCondLst>
                                        </p:cTn>
                                        <p:tgtEl>
                                          <p:spTgt spid="84"/>
                                        </p:tgtEl>
                                        <p:attrNameLst>
                                          <p:attrName>style.visibility</p:attrName>
                                        </p:attrNameLst>
                                      </p:cBhvr>
                                      <p:to>
                                        <p:strVal val="visible"/>
                                      </p:to>
                                    </p:set>
                                  </p:childTnLst>
                                </p:cTn>
                              </p:par>
                              <p:par>
                                <p:cTn id="142" presetID="1" presetClass="entr" presetSubtype="0" fill="hold" grpId="0" nodeType="withEffect">
                                  <p:stCondLst>
                                    <p:cond delay="0"/>
                                  </p:stCondLst>
                                  <p:childTnLst>
                                    <p:set>
                                      <p:cBhvr>
                                        <p:cTn id="143" dur="1" fill="hold">
                                          <p:stCondLst>
                                            <p:cond delay="0"/>
                                          </p:stCondLst>
                                        </p:cTn>
                                        <p:tgtEl>
                                          <p:spTgt spid="85"/>
                                        </p:tgtEl>
                                        <p:attrNameLst>
                                          <p:attrName>style.visibility</p:attrName>
                                        </p:attrNameLst>
                                      </p:cBhvr>
                                      <p:to>
                                        <p:strVal val="visible"/>
                                      </p:to>
                                    </p:set>
                                  </p:childTnLst>
                                </p:cTn>
                              </p:par>
                              <p:par>
                                <p:cTn id="144" presetID="1" presetClass="entr" presetSubtype="0" fill="hold" nodeType="withEffect">
                                  <p:stCondLst>
                                    <p:cond delay="0"/>
                                  </p:stCondLst>
                                  <p:childTnLst>
                                    <p:set>
                                      <p:cBhvr>
                                        <p:cTn id="145" dur="1" fill="hold">
                                          <p:stCondLst>
                                            <p:cond delay="0"/>
                                          </p:stCondLst>
                                        </p:cTn>
                                        <p:tgtEl>
                                          <p:spTgt spid="86"/>
                                        </p:tgtEl>
                                        <p:attrNameLst>
                                          <p:attrName>style.visibility</p:attrName>
                                        </p:attrNameLst>
                                      </p:cBhvr>
                                      <p:to>
                                        <p:strVal val="visible"/>
                                      </p:to>
                                    </p:set>
                                  </p:childTnLst>
                                </p:cTn>
                              </p:par>
                              <p:par>
                                <p:cTn id="146" presetID="1" presetClass="entr" presetSubtype="0" fill="hold" grpId="0" nodeType="withEffect">
                                  <p:stCondLst>
                                    <p:cond delay="0"/>
                                  </p:stCondLst>
                                  <p:childTnLst>
                                    <p:set>
                                      <p:cBhvr>
                                        <p:cTn id="147" dur="1" fill="hold">
                                          <p:stCondLst>
                                            <p:cond delay="0"/>
                                          </p:stCondLst>
                                        </p:cTn>
                                        <p:tgtEl>
                                          <p:spTgt spid="87"/>
                                        </p:tgtEl>
                                        <p:attrNameLst>
                                          <p:attrName>style.visibility</p:attrName>
                                        </p:attrNameLst>
                                      </p:cBhvr>
                                      <p:to>
                                        <p:strVal val="visible"/>
                                      </p:to>
                                    </p:set>
                                  </p:childTnLst>
                                </p:cTn>
                              </p:par>
                              <p:par>
                                <p:cTn id="148" presetID="1" presetClass="entr" presetSubtype="0" fill="hold" nodeType="withEffect">
                                  <p:stCondLst>
                                    <p:cond delay="0"/>
                                  </p:stCondLst>
                                  <p:childTnLst>
                                    <p:set>
                                      <p:cBhvr>
                                        <p:cTn id="149" dur="1" fill="hold">
                                          <p:stCondLst>
                                            <p:cond delay="0"/>
                                          </p:stCondLst>
                                        </p:cTn>
                                        <p:tgtEl>
                                          <p:spTgt spid="88"/>
                                        </p:tgtEl>
                                        <p:attrNameLst>
                                          <p:attrName>style.visibility</p:attrName>
                                        </p:attrNameLst>
                                      </p:cBhvr>
                                      <p:to>
                                        <p:strVal val="visible"/>
                                      </p:to>
                                    </p:set>
                                  </p:childTnLst>
                                </p:cTn>
                              </p:par>
                              <p:par>
                                <p:cTn id="150" presetID="1" presetClass="entr" presetSubtype="0" fill="hold" grpId="0" nodeType="withEffect">
                                  <p:stCondLst>
                                    <p:cond delay="0"/>
                                  </p:stCondLst>
                                  <p:childTnLst>
                                    <p:set>
                                      <p:cBhvr>
                                        <p:cTn id="151" dur="1" fill="hold">
                                          <p:stCondLst>
                                            <p:cond delay="0"/>
                                          </p:stCondLst>
                                        </p:cTn>
                                        <p:tgtEl>
                                          <p:spTgt spid="93"/>
                                        </p:tgtEl>
                                        <p:attrNameLst>
                                          <p:attrName>style.visibility</p:attrName>
                                        </p:attrNameLst>
                                      </p:cBhvr>
                                      <p:to>
                                        <p:strVal val="visible"/>
                                      </p:to>
                                    </p:set>
                                  </p:childTnLst>
                                </p:cTn>
                              </p:par>
                              <p:par>
                                <p:cTn id="152" presetID="1" presetClass="entr" presetSubtype="0" fill="hold" grpId="0" nodeType="withEffect">
                                  <p:stCondLst>
                                    <p:cond delay="0"/>
                                  </p:stCondLst>
                                  <p:childTnLst>
                                    <p:set>
                                      <p:cBhvr>
                                        <p:cTn id="153" dur="1" fill="hold">
                                          <p:stCondLst>
                                            <p:cond delay="0"/>
                                          </p:stCondLst>
                                        </p:cTn>
                                        <p:tgtEl>
                                          <p:spTgt spid="97"/>
                                        </p:tgtEl>
                                        <p:attrNameLst>
                                          <p:attrName>style.visibility</p:attrName>
                                        </p:attrNameLst>
                                      </p:cBhvr>
                                      <p:to>
                                        <p:strVal val="visible"/>
                                      </p:to>
                                    </p:set>
                                  </p:childTnLst>
                                </p:cTn>
                              </p:par>
                              <p:par>
                                <p:cTn id="154" presetID="1" presetClass="entr" presetSubtype="0" fill="hold" grpId="0" nodeType="withEffect">
                                  <p:stCondLst>
                                    <p:cond delay="0"/>
                                  </p:stCondLst>
                                  <p:childTnLst>
                                    <p:set>
                                      <p:cBhvr>
                                        <p:cTn id="155" dur="1" fill="hold">
                                          <p:stCondLst>
                                            <p:cond delay="0"/>
                                          </p:stCondLst>
                                        </p:cTn>
                                        <p:tgtEl>
                                          <p:spTgt spid="94"/>
                                        </p:tgtEl>
                                        <p:attrNameLst>
                                          <p:attrName>style.visibility</p:attrName>
                                        </p:attrNameLst>
                                      </p:cBhvr>
                                      <p:to>
                                        <p:strVal val="visible"/>
                                      </p:to>
                                    </p:set>
                                  </p:childTnLst>
                                </p:cTn>
                              </p:par>
                            </p:childTnLst>
                          </p:cTn>
                        </p:par>
                      </p:childTnLst>
                    </p:cTn>
                  </p:par>
                  <p:par>
                    <p:cTn id="156" fill="hold">
                      <p:stCondLst>
                        <p:cond delay="indefinite"/>
                      </p:stCondLst>
                      <p:childTnLst>
                        <p:par>
                          <p:cTn id="157" fill="hold">
                            <p:stCondLst>
                              <p:cond delay="0"/>
                            </p:stCondLst>
                            <p:childTnLst>
                              <p:par>
                                <p:cTn id="158" presetID="1" presetClass="exit" presetSubtype="0" fill="hold" grpId="1" nodeType="clickEffect">
                                  <p:stCondLst>
                                    <p:cond delay="0"/>
                                  </p:stCondLst>
                                  <p:childTnLst>
                                    <p:set>
                                      <p:cBhvr>
                                        <p:cTn id="159" dur="1" fill="hold">
                                          <p:stCondLst>
                                            <p:cond delay="0"/>
                                          </p:stCondLst>
                                        </p:cTn>
                                        <p:tgtEl>
                                          <p:spTgt spid="76"/>
                                        </p:tgtEl>
                                        <p:attrNameLst>
                                          <p:attrName>style.visibility</p:attrName>
                                        </p:attrNameLst>
                                      </p:cBhvr>
                                      <p:to>
                                        <p:strVal val="hidden"/>
                                      </p:to>
                                    </p:set>
                                  </p:childTnLst>
                                </p:cTn>
                              </p:par>
                              <p:par>
                                <p:cTn id="160" presetID="1" presetClass="exit" presetSubtype="0" fill="hold" grpId="1" nodeType="withEffect">
                                  <p:stCondLst>
                                    <p:cond delay="0"/>
                                  </p:stCondLst>
                                  <p:childTnLst>
                                    <p:set>
                                      <p:cBhvr>
                                        <p:cTn id="161" dur="1" fill="hold">
                                          <p:stCondLst>
                                            <p:cond delay="0"/>
                                          </p:stCondLst>
                                        </p:cTn>
                                        <p:tgtEl>
                                          <p:spTgt spid="73"/>
                                        </p:tgtEl>
                                        <p:attrNameLst>
                                          <p:attrName>style.visibility</p:attrName>
                                        </p:attrNameLst>
                                      </p:cBhvr>
                                      <p:to>
                                        <p:strVal val="hidden"/>
                                      </p:to>
                                    </p:set>
                                  </p:childTnLst>
                                </p:cTn>
                              </p:par>
                              <p:par>
                                <p:cTn id="162" presetID="1" presetClass="exit" presetSubtype="0" fill="hold" grpId="1" nodeType="withEffect">
                                  <p:stCondLst>
                                    <p:cond delay="0"/>
                                  </p:stCondLst>
                                  <p:childTnLst>
                                    <p:set>
                                      <p:cBhvr>
                                        <p:cTn id="163" dur="1" fill="hold">
                                          <p:stCondLst>
                                            <p:cond delay="0"/>
                                          </p:stCondLst>
                                        </p:cTn>
                                        <p:tgtEl>
                                          <p:spTgt spid="15"/>
                                        </p:tgtEl>
                                        <p:attrNameLst>
                                          <p:attrName>style.visibility</p:attrName>
                                        </p:attrNameLst>
                                      </p:cBhvr>
                                      <p:to>
                                        <p:strVal val="hidden"/>
                                      </p:to>
                                    </p:set>
                                  </p:childTnLst>
                                </p:cTn>
                              </p:par>
                              <p:par>
                                <p:cTn id="164" presetID="1" presetClass="exit" presetSubtype="0" fill="hold" grpId="1" nodeType="withEffect">
                                  <p:stCondLst>
                                    <p:cond delay="0"/>
                                  </p:stCondLst>
                                  <p:childTnLst>
                                    <p:set>
                                      <p:cBhvr>
                                        <p:cTn id="165" dur="1" fill="hold">
                                          <p:stCondLst>
                                            <p:cond delay="0"/>
                                          </p:stCondLst>
                                        </p:cTn>
                                        <p:tgtEl>
                                          <p:spTgt spid="12"/>
                                        </p:tgtEl>
                                        <p:attrNameLst>
                                          <p:attrName>style.visibility</p:attrName>
                                        </p:attrNameLst>
                                      </p:cBhvr>
                                      <p:to>
                                        <p:strVal val="hidden"/>
                                      </p:to>
                                    </p:set>
                                  </p:childTnLst>
                                </p:cTn>
                              </p:par>
                            </p:childTnLst>
                          </p:cTn>
                        </p:par>
                      </p:childTnLst>
                    </p:cTn>
                  </p:par>
                  <p:par>
                    <p:cTn id="166" fill="hold">
                      <p:stCondLst>
                        <p:cond delay="indefinite"/>
                      </p:stCondLst>
                      <p:childTnLst>
                        <p:par>
                          <p:cTn id="167" fill="hold">
                            <p:stCondLst>
                              <p:cond delay="0"/>
                            </p:stCondLst>
                            <p:childTnLst>
                              <p:par>
                                <p:cTn id="168" presetID="1" presetClass="entr" presetSubtype="0" fill="hold" grpId="0" nodeType="clickEffect">
                                  <p:stCondLst>
                                    <p:cond delay="0"/>
                                  </p:stCondLst>
                                  <p:childTnLst>
                                    <p:set>
                                      <p:cBhvr>
                                        <p:cTn id="169" dur="1" fill="hold">
                                          <p:stCondLst>
                                            <p:cond delay="0"/>
                                          </p:stCondLst>
                                        </p:cTn>
                                        <p:tgtEl>
                                          <p:spTgt spid="98"/>
                                        </p:tgtEl>
                                        <p:attrNameLst>
                                          <p:attrName>style.visibility</p:attrName>
                                        </p:attrNameLst>
                                      </p:cBhvr>
                                      <p:to>
                                        <p:strVal val="visible"/>
                                      </p:to>
                                    </p:set>
                                  </p:childTnLst>
                                </p:cTn>
                              </p:par>
                            </p:childTnLst>
                          </p:cTn>
                        </p:par>
                      </p:childTnLst>
                    </p:cTn>
                  </p:par>
                  <p:par>
                    <p:cTn id="170" fill="hold">
                      <p:stCondLst>
                        <p:cond delay="indefinite"/>
                      </p:stCondLst>
                      <p:childTnLst>
                        <p:par>
                          <p:cTn id="171" fill="hold">
                            <p:stCondLst>
                              <p:cond delay="0"/>
                            </p:stCondLst>
                            <p:childTnLst>
                              <p:par>
                                <p:cTn id="172" presetID="1" presetClass="entr" presetSubtype="0" fill="hold" grpId="0" nodeType="clickEffect">
                                  <p:stCondLst>
                                    <p:cond delay="0"/>
                                  </p:stCondLst>
                                  <p:childTnLst>
                                    <p:set>
                                      <p:cBhvr>
                                        <p:cTn id="173" dur="1" fill="hold">
                                          <p:stCondLst>
                                            <p:cond delay="0"/>
                                          </p:stCondLst>
                                        </p:cTn>
                                        <p:tgtEl>
                                          <p:spTgt spid="99"/>
                                        </p:tgtEl>
                                        <p:attrNameLst>
                                          <p:attrName>style.visibility</p:attrName>
                                        </p:attrNameLst>
                                      </p:cBhvr>
                                      <p:to>
                                        <p:strVal val="visible"/>
                                      </p:to>
                                    </p:set>
                                  </p:childTnLst>
                                </p:cTn>
                              </p:par>
                            </p:childTnLst>
                          </p:cTn>
                        </p:par>
                      </p:childTnLst>
                    </p:cTn>
                  </p:par>
                  <p:par>
                    <p:cTn id="174" fill="hold">
                      <p:stCondLst>
                        <p:cond delay="indefinite"/>
                      </p:stCondLst>
                      <p:childTnLst>
                        <p:par>
                          <p:cTn id="175" fill="hold">
                            <p:stCondLst>
                              <p:cond delay="0"/>
                            </p:stCondLst>
                            <p:childTnLst>
                              <p:par>
                                <p:cTn id="176" presetID="1" presetClass="entr" presetSubtype="0" fill="hold" grpId="0" nodeType="clickEffect">
                                  <p:stCondLst>
                                    <p:cond delay="0"/>
                                  </p:stCondLst>
                                  <p:childTnLst>
                                    <p:set>
                                      <p:cBhvr>
                                        <p:cTn id="177" dur="1" fill="hold">
                                          <p:stCondLst>
                                            <p:cond delay="0"/>
                                          </p:stCondLst>
                                        </p:cTn>
                                        <p:tgtEl>
                                          <p:spTgt spid="100"/>
                                        </p:tgtEl>
                                        <p:attrNameLst>
                                          <p:attrName>style.visibility</p:attrName>
                                        </p:attrNameLst>
                                      </p:cBhvr>
                                      <p:to>
                                        <p:strVal val="visible"/>
                                      </p:to>
                                    </p:set>
                                  </p:childTnLst>
                                </p:cTn>
                              </p:par>
                              <p:par>
                                <p:cTn id="178" presetID="1" presetClass="entr" presetSubtype="0" fill="hold" nodeType="withEffect">
                                  <p:stCondLst>
                                    <p:cond delay="0"/>
                                  </p:stCondLst>
                                  <p:childTnLst>
                                    <p:set>
                                      <p:cBhvr>
                                        <p:cTn id="179" dur="1" fill="hold">
                                          <p:stCondLst>
                                            <p:cond delay="0"/>
                                          </p:stCondLst>
                                        </p:cTn>
                                        <p:tgtEl>
                                          <p:spTgt spid="101"/>
                                        </p:tgtEl>
                                        <p:attrNameLst>
                                          <p:attrName>style.visibility</p:attrName>
                                        </p:attrNameLst>
                                      </p:cBhvr>
                                      <p:to>
                                        <p:strVal val="visible"/>
                                      </p:to>
                                    </p:set>
                                  </p:childTnLst>
                                </p:cTn>
                              </p:par>
                              <p:par>
                                <p:cTn id="180" presetID="1" presetClass="entr" presetSubtype="0" fill="hold" grpId="0" nodeType="withEffect">
                                  <p:stCondLst>
                                    <p:cond delay="0"/>
                                  </p:stCondLst>
                                  <p:childTnLst>
                                    <p:set>
                                      <p:cBhvr>
                                        <p:cTn id="181" dur="1" fill="hold">
                                          <p:stCondLst>
                                            <p:cond delay="0"/>
                                          </p:stCondLst>
                                        </p:cTn>
                                        <p:tgtEl>
                                          <p:spTgt spid="102"/>
                                        </p:tgtEl>
                                        <p:attrNameLst>
                                          <p:attrName>style.visibility</p:attrName>
                                        </p:attrNameLst>
                                      </p:cBhvr>
                                      <p:to>
                                        <p:strVal val="visible"/>
                                      </p:to>
                                    </p:set>
                                  </p:childTnLst>
                                </p:cTn>
                              </p:par>
                              <p:par>
                                <p:cTn id="182" presetID="1" presetClass="entr" presetSubtype="0" fill="hold" grpId="0" nodeType="withEffect">
                                  <p:stCondLst>
                                    <p:cond delay="0"/>
                                  </p:stCondLst>
                                  <p:childTnLst>
                                    <p:set>
                                      <p:cBhvr>
                                        <p:cTn id="183" dur="1" fill="hold">
                                          <p:stCondLst>
                                            <p:cond delay="0"/>
                                          </p:stCondLst>
                                        </p:cTn>
                                        <p:tgtEl>
                                          <p:spTgt spid="103"/>
                                        </p:tgtEl>
                                        <p:attrNameLst>
                                          <p:attrName>style.visibility</p:attrName>
                                        </p:attrNameLst>
                                      </p:cBhvr>
                                      <p:to>
                                        <p:strVal val="visible"/>
                                      </p:to>
                                    </p:set>
                                  </p:childTnLst>
                                </p:cTn>
                              </p:par>
                              <p:par>
                                <p:cTn id="184" presetID="1" presetClass="entr" presetSubtype="0" fill="hold" nodeType="withEffect">
                                  <p:stCondLst>
                                    <p:cond delay="0"/>
                                  </p:stCondLst>
                                  <p:childTnLst>
                                    <p:set>
                                      <p:cBhvr>
                                        <p:cTn id="185" dur="1" fill="hold">
                                          <p:stCondLst>
                                            <p:cond delay="0"/>
                                          </p:stCondLst>
                                        </p:cTn>
                                        <p:tgtEl>
                                          <p:spTgt spid="104"/>
                                        </p:tgtEl>
                                        <p:attrNameLst>
                                          <p:attrName>style.visibility</p:attrName>
                                        </p:attrNameLst>
                                      </p:cBhvr>
                                      <p:to>
                                        <p:strVal val="visible"/>
                                      </p:to>
                                    </p:set>
                                  </p:childTnLst>
                                </p:cTn>
                              </p:par>
                              <p:par>
                                <p:cTn id="186" presetID="1" presetClass="entr" presetSubtype="0" fill="hold" nodeType="withEffect">
                                  <p:stCondLst>
                                    <p:cond delay="0"/>
                                  </p:stCondLst>
                                  <p:childTnLst>
                                    <p:set>
                                      <p:cBhvr>
                                        <p:cTn id="187" dur="1" fill="hold">
                                          <p:stCondLst>
                                            <p:cond delay="0"/>
                                          </p:stCondLst>
                                        </p:cTn>
                                        <p:tgtEl>
                                          <p:spTgt spid="107"/>
                                        </p:tgtEl>
                                        <p:attrNameLst>
                                          <p:attrName>style.visibility</p:attrName>
                                        </p:attrNameLst>
                                      </p:cBhvr>
                                      <p:to>
                                        <p:strVal val="visible"/>
                                      </p:to>
                                    </p:set>
                                  </p:childTnLst>
                                </p:cTn>
                              </p:par>
                            </p:childTnLst>
                          </p:cTn>
                        </p:par>
                      </p:childTnLst>
                    </p:cTn>
                  </p:par>
                  <p:par>
                    <p:cTn id="188" fill="hold">
                      <p:stCondLst>
                        <p:cond delay="indefinite"/>
                      </p:stCondLst>
                      <p:childTnLst>
                        <p:par>
                          <p:cTn id="189" fill="hold">
                            <p:stCondLst>
                              <p:cond delay="0"/>
                            </p:stCondLst>
                            <p:childTnLst>
                              <p:par>
                                <p:cTn id="190" presetID="1" presetClass="entr" presetSubtype="0" fill="hold" grpId="0" nodeType="clickEffect">
                                  <p:stCondLst>
                                    <p:cond delay="0"/>
                                  </p:stCondLst>
                                  <p:childTnLst>
                                    <p:set>
                                      <p:cBhvr>
                                        <p:cTn id="191" dur="1" fill="hold">
                                          <p:stCondLst>
                                            <p:cond delay="0"/>
                                          </p:stCondLst>
                                        </p:cTn>
                                        <p:tgtEl>
                                          <p:spTgt spid="113"/>
                                        </p:tgtEl>
                                        <p:attrNameLst>
                                          <p:attrName>style.visibility</p:attrName>
                                        </p:attrNameLst>
                                      </p:cBhvr>
                                      <p:to>
                                        <p:strVal val="visible"/>
                                      </p:to>
                                    </p:set>
                                  </p:childTnLst>
                                </p:cTn>
                              </p:par>
                              <p:par>
                                <p:cTn id="192" presetID="1" presetClass="entr" presetSubtype="0" fill="hold" grpId="0" nodeType="withEffect">
                                  <p:stCondLst>
                                    <p:cond delay="0"/>
                                  </p:stCondLst>
                                  <p:childTnLst>
                                    <p:set>
                                      <p:cBhvr>
                                        <p:cTn id="193" dur="1" fill="hold">
                                          <p:stCondLst>
                                            <p:cond delay="0"/>
                                          </p:stCondLst>
                                        </p:cTn>
                                        <p:tgtEl>
                                          <p:spTgt spid="115"/>
                                        </p:tgtEl>
                                        <p:attrNameLst>
                                          <p:attrName>style.visibility</p:attrName>
                                        </p:attrNameLst>
                                      </p:cBhvr>
                                      <p:to>
                                        <p:strVal val="visible"/>
                                      </p:to>
                                    </p:set>
                                  </p:childTnLst>
                                </p:cTn>
                              </p:par>
                            </p:childTnLst>
                          </p:cTn>
                        </p:par>
                      </p:childTnLst>
                    </p:cTn>
                  </p:par>
                  <p:par>
                    <p:cTn id="194" fill="hold">
                      <p:stCondLst>
                        <p:cond delay="indefinite"/>
                      </p:stCondLst>
                      <p:childTnLst>
                        <p:par>
                          <p:cTn id="195" fill="hold">
                            <p:stCondLst>
                              <p:cond delay="0"/>
                            </p:stCondLst>
                            <p:childTnLst>
                              <p:par>
                                <p:cTn id="196" presetID="1" presetClass="entr" presetSubtype="0" fill="hold" grpId="0" nodeType="clickEffect">
                                  <p:stCondLst>
                                    <p:cond delay="0"/>
                                  </p:stCondLst>
                                  <p:childTnLst>
                                    <p:set>
                                      <p:cBhvr>
                                        <p:cTn id="197" dur="1" fill="hold">
                                          <p:stCondLst>
                                            <p:cond delay="0"/>
                                          </p:stCondLst>
                                        </p:cTn>
                                        <p:tgtEl>
                                          <p:spTgt spid="114"/>
                                        </p:tgtEl>
                                        <p:attrNameLst>
                                          <p:attrName>style.visibility</p:attrName>
                                        </p:attrNameLst>
                                      </p:cBhvr>
                                      <p:to>
                                        <p:strVal val="visible"/>
                                      </p:to>
                                    </p:set>
                                  </p:childTnLst>
                                </p:cTn>
                              </p:par>
                            </p:childTnLst>
                          </p:cTn>
                        </p:par>
                      </p:childTnLst>
                    </p:cTn>
                  </p:par>
                  <p:par>
                    <p:cTn id="198" fill="hold">
                      <p:stCondLst>
                        <p:cond delay="indefinite"/>
                      </p:stCondLst>
                      <p:childTnLst>
                        <p:par>
                          <p:cTn id="199" fill="hold">
                            <p:stCondLst>
                              <p:cond delay="0"/>
                            </p:stCondLst>
                            <p:childTnLst>
                              <p:par>
                                <p:cTn id="200" presetID="1" presetClass="exit" presetSubtype="0" fill="hold" grpId="1" nodeType="clickEffect">
                                  <p:stCondLst>
                                    <p:cond delay="0"/>
                                  </p:stCondLst>
                                  <p:childTnLst>
                                    <p:set>
                                      <p:cBhvr>
                                        <p:cTn id="201" dur="1" fill="hold">
                                          <p:stCondLst>
                                            <p:cond delay="0"/>
                                          </p:stCondLst>
                                        </p:cTn>
                                        <p:tgtEl>
                                          <p:spTgt spid="13"/>
                                        </p:tgtEl>
                                        <p:attrNameLst>
                                          <p:attrName>style.visibility</p:attrName>
                                        </p:attrNameLst>
                                      </p:cBhvr>
                                      <p:to>
                                        <p:strVal val="hidden"/>
                                      </p:to>
                                    </p:set>
                                  </p:childTnLst>
                                </p:cTn>
                              </p:par>
                              <p:par>
                                <p:cTn id="202" presetID="1" presetClass="entr" presetSubtype="0" fill="hold" grpId="0" nodeType="withEffect">
                                  <p:stCondLst>
                                    <p:cond delay="0"/>
                                  </p:stCondLst>
                                  <p:childTnLst>
                                    <p:set>
                                      <p:cBhvr>
                                        <p:cTn id="203" dur="1" fill="hold">
                                          <p:stCondLst>
                                            <p:cond delay="0"/>
                                          </p:stCondLst>
                                        </p:cTn>
                                        <p:tgtEl>
                                          <p:spTgt spid="1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3" grpId="1" animBg="1"/>
      <p:bldP spid="4" grpId="0"/>
      <p:bldP spid="10" grpId="0"/>
      <p:bldP spid="11" grpId="0"/>
      <p:bldP spid="11" grpId="2"/>
      <p:bldP spid="11" grpId="3"/>
      <p:bldP spid="13" grpId="0"/>
      <p:bldP spid="13" grpId="1"/>
      <p:bldP spid="12" grpId="0" animBg="1"/>
      <p:bldP spid="12" grpId="1" animBg="1"/>
      <p:bldP spid="15" grpId="0" animBg="1"/>
      <p:bldP spid="15" grpId="1" animBg="1"/>
      <p:bldP spid="14" grpId="0" animBg="1"/>
      <p:bldP spid="14" grpId="1" animBg="1"/>
      <p:bldP spid="22" grpId="0" animBg="1"/>
      <p:bldP spid="22" grpId="1" animBg="1"/>
      <p:bldP spid="21" grpId="0"/>
      <p:bldP spid="21" grpId="1"/>
      <p:bldP spid="25" grpId="0"/>
      <p:bldP spid="25" grpId="1"/>
      <p:bldP spid="26" grpId="0" animBg="1"/>
      <p:bldP spid="26" grpId="1" animBg="1"/>
      <p:bldP spid="28" grpId="0"/>
      <p:bldP spid="28" grpId="1"/>
      <p:bldP spid="38" grpId="0"/>
      <p:bldP spid="38" grpId="1"/>
      <p:bldP spid="39" grpId="0"/>
      <p:bldP spid="39" grpId="1"/>
      <p:bldP spid="40" grpId="0"/>
      <p:bldP spid="40" grpId="1"/>
      <p:bldP spid="73" grpId="0" animBg="1"/>
      <p:bldP spid="73" grpId="1" animBg="1"/>
      <p:bldP spid="74" grpId="0"/>
      <p:bldP spid="75" grpId="0"/>
      <p:bldP spid="76" grpId="0" animBg="1"/>
      <p:bldP spid="76" grpId="1" animBg="1"/>
      <p:bldP spid="77" grpId="0" animBg="1"/>
      <p:bldP spid="79" grpId="0" animBg="1"/>
      <p:bldP spid="81" grpId="0"/>
      <p:bldP spid="82" grpId="0"/>
      <p:bldP spid="85" grpId="0" animBg="1"/>
      <p:bldP spid="87" grpId="0"/>
      <p:bldP spid="93" grpId="0"/>
      <p:bldP spid="94" grpId="0"/>
      <p:bldP spid="97" grpId="0"/>
      <p:bldP spid="98" grpId="0" animBg="1"/>
      <p:bldP spid="99" grpId="0" animBg="1"/>
      <p:bldP spid="100" grpId="0" animBg="1"/>
      <p:bldP spid="102" grpId="0"/>
      <p:bldP spid="103" grpId="0"/>
      <p:bldP spid="113" grpId="0" animBg="1"/>
      <p:bldP spid="114" grpId="0" animBg="1"/>
      <p:bldP spid="115" grpId="0"/>
      <p:bldP spid="1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上箭头 88"/>
          <p:cNvSpPr/>
          <p:nvPr/>
        </p:nvSpPr>
        <p:spPr>
          <a:xfrm flipV="1">
            <a:off x="7770345" y="3908993"/>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graphicFrame>
        <p:nvGraphicFramePr>
          <p:cNvPr id="2" name="表格 1"/>
          <p:cNvGraphicFramePr>
            <a:graphicFrameLocks noGrp="1"/>
          </p:cNvGraphicFramePr>
          <p:nvPr>
            <p:extLst>
              <p:ext uri="{D42A27DB-BD31-4B8C-83A1-F6EECF244321}">
                <p14:modId xmlns:p14="http://schemas.microsoft.com/office/powerpoint/2010/main" val="1277663147"/>
              </p:ext>
            </p:extLst>
          </p:nvPr>
        </p:nvGraphicFramePr>
        <p:xfrm>
          <a:off x="1782723" y="1930519"/>
          <a:ext cx="8127999" cy="977044"/>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1625190404"/>
                    </a:ext>
                  </a:extLst>
                </a:gridCol>
                <a:gridCol w="903111">
                  <a:extLst>
                    <a:ext uri="{9D8B030D-6E8A-4147-A177-3AD203B41FA5}">
                      <a16:colId xmlns:a16="http://schemas.microsoft.com/office/drawing/2014/main" val="2013540794"/>
                    </a:ext>
                  </a:extLst>
                </a:gridCol>
                <a:gridCol w="903111">
                  <a:extLst>
                    <a:ext uri="{9D8B030D-6E8A-4147-A177-3AD203B41FA5}">
                      <a16:colId xmlns:a16="http://schemas.microsoft.com/office/drawing/2014/main" val="1286824751"/>
                    </a:ext>
                  </a:extLst>
                </a:gridCol>
                <a:gridCol w="903111">
                  <a:extLst>
                    <a:ext uri="{9D8B030D-6E8A-4147-A177-3AD203B41FA5}">
                      <a16:colId xmlns:a16="http://schemas.microsoft.com/office/drawing/2014/main" val="3140705452"/>
                    </a:ext>
                  </a:extLst>
                </a:gridCol>
                <a:gridCol w="903111">
                  <a:extLst>
                    <a:ext uri="{9D8B030D-6E8A-4147-A177-3AD203B41FA5}">
                      <a16:colId xmlns:a16="http://schemas.microsoft.com/office/drawing/2014/main" val="2978582764"/>
                    </a:ext>
                  </a:extLst>
                </a:gridCol>
                <a:gridCol w="903111">
                  <a:extLst>
                    <a:ext uri="{9D8B030D-6E8A-4147-A177-3AD203B41FA5}">
                      <a16:colId xmlns:a16="http://schemas.microsoft.com/office/drawing/2014/main" val="515901684"/>
                    </a:ext>
                  </a:extLst>
                </a:gridCol>
                <a:gridCol w="903111">
                  <a:extLst>
                    <a:ext uri="{9D8B030D-6E8A-4147-A177-3AD203B41FA5}">
                      <a16:colId xmlns:a16="http://schemas.microsoft.com/office/drawing/2014/main" val="3004861988"/>
                    </a:ext>
                  </a:extLst>
                </a:gridCol>
                <a:gridCol w="903111">
                  <a:extLst>
                    <a:ext uri="{9D8B030D-6E8A-4147-A177-3AD203B41FA5}">
                      <a16:colId xmlns:a16="http://schemas.microsoft.com/office/drawing/2014/main" val="3781876726"/>
                    </a:ext>
                  </a:extLst>
                </a:gridCol>
                <a:gridCol w="903111">
                  <a:extLst>
                    <a:ext uri="{9D8B030D-6E8A-4147-A177-3AD203B41FA5}">
                      <a16:colId xmlns:a16="http://schemas.microsoft.com/office/drawing/2014/main" val="1471059006"/>
                    </a:ext>
                  </a:extLst>
                </a:gridCol>
              </a:tblGrid>
              <a:tr h="606204">
                <a:tc>
                  <a:txBody>
                    <a:bodyPr/>
                    <a:lstStyle/>
                    <a:p>
                      <a:pPr algn="ctr"/>
                      <a:r>
                        <a:rPr lang="en-US" altLang="zh-CN" dirty="0">
                          <a:solidFill>
                            <a:srgbClr val="FF0000"/>
                          </a:solidFill>
                        </a:rPr>
                        <a:t>Max</a:t>
                      </a:r>
                      <a:endParaRPr lang="zh-CN" altLang="en-US" dirty="0">
                        <a:solidFill>
                          <a:srgbClr val="FF0000"/>
                        </a:solidFill>
                      </a:endParaRPr>
                    </a:p>
                  </a:txBody>
                  <a:tcPr/>
                </a:tc>
                <a:tc>
                  <a:txBody>
                    <a:bodyPr/>
                    <a:lstStyle/>
                    <a:p>
                      <a:pPr algn="ctr"/>
                      <a:r>
                        <a:rPr lang="en-US" altLang="zh-CN" dirty="0"/>
                        <a:t>49</a:t>
                      </a:r>
                      <a:endParaRPr lang="zh-CN" altLang="en-US" dirty="0"/>
                    </a:p>
                  </a:txBody>
                  <a:tcPr/>
                </a:tc>
                <a:tc>
                  <a:txBody>
                    <a:bodyPr/>
                    <a:lstStyle/>
                    <a:p>
                      <a:pPr algn="ctr"/>
                      <a:r>
                        <a:rPr lang="en-US" altLang="zh-CN" dirty="0"/>
                        <a:t>38</a:t>
                      </a:r>
                      <a:endParaRPr lang="zh-CN" altLang="en-US" dirty="0"/>
                    </a:p>
                  </a:txBody>
                  <a:tcPr/>
                </a:tc>
                <a:tc>
                  <a:txBody>
                    <a:bodyPr/>
                    <a:lstStyle/>
                    <a:p>
                      <a:pPr algn="ctr"/>
                      <a:r>
                        <a:rPr lang="en-US" altLang="zh-CN" dirty="0"/>
                        <a:t>65</a:t>
                      </a:r>
                      <a:endParaRPr lang="zh-CN" altLang="en-US" dirty="0"/>
                    </a:p>
                  </a:txBody>
                  <a:tcPr/>
                </a:tc>
                <a:tc>
                  <a:txBody>
                    <a:bodyPr/>
                    <a:lstStyle/>
                    <a:p>
                      <a:pPr algn="ctr"/>
                      <a:r>
                        <a:rPr lang="en-US" altLang="zh-CN" dirty="0"/>
                        <a:t>97</a:t>
                      </a:r>
                      <a:endParaRPr lang="zh-CN" altLang="en-US" dirty="0"/>
                    </a:p>
                  </a:txBody>
                  <a:tcPr/>
                </a:tc>
                <a:tc>
                  <a:txBody>
                    <a:bodyPr/>
                    <a:lstStyle/>
                    <a:p>
                      <a:pPr algn="ctr"/>
                      <a:r>
                        <a:rPr lang="en-US" altLang="zh-CN" dirty="0"/>
                        <a:t>76</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27</a:t>
                      </a:r>
                      <a:endParaRPr lang="zh-CN" altLang="en-US" dirty="0"/>
                    </a:p>
                  </a:txBody>
                  <a:tcPr/>
                </a:tc>
                <a:tc>
                  <a:txBody>
                    <a:bodyPr/>
                    <a:lstStyle/>
                    <a:p>
                      <a:pPr algn="ctr"/>
                      <a:r>
                        <a:rPr lang="en-US" altLang="zh-CN" u="sng" dirty="0"/>
                        <a:t>49</a:t>
                      </a:r>
                      <a:endParaRPr lang="zh-CN" altLang="en-US" u="sng" dirty="0"/>
                    </a:p>
                  </a:txBody>
                  <a:tcPr/>
                </a:tc>
                <a:extLst>
                  <a:ext uri="{0D108BD9-81ED-4DB2-BD59-A6C34878D82A}">
                    <a16:rowId xmlns:a16="http://schemas.microsoft.com/office/drawing/2014/main" val="2111758352"/>
                  </a:ext>
                </a:extLst>
              </a:tr>
              <a:tr h="370840">
                <a:tc>
                  <a:txBody>
                    <a:bodyPr/>
                    <a:lstStyle/>
                    <a:p>
                      <a:pPr algn="ctr"/>
                      <a:endParaRPr lang="zh-CN" altLang="en-US" dirty="0"/>
                    </a:p>
                  </a:txBody>
                  <a:tcPr/>
                </a:tc>
                <a:tc>
                  <a:txBody>
                    <a:bodyPr/>
                    <a:lstStyle/>
                    <a:p>
                      <a:pPr algn="ctr"/>
                      <a:endParaRPr lang="zh-CN" altLang="en-US"/>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2140166374"/>
                  </a:ext>
                </a:extLst>
              </a:tr>
            </a:tbl>
          </a:graphicData>
        </a:graphic>
      </p:graphicFrame>
      <p:sp>
        <p:nvSpPr>
          <p:cNvPr id="4" name="文本框 3"/>
          <p:cNvSpPr txBox="1"/>
          <p:nvPr/>
        </p:nvSpPr>
        <p:spPr>
          <a:xfrm>
            <a:off x="2123767" y="1529671"/>
            <a:ext cx="7905136" cy="430887"/>
          </a:xfrm>
          <a:prstGeom prst="rect">
            <a:avLst/>
          </a:prstGeom>
          <a:noFill/>
        </p:spPr>
        <p:txBody>
          <a:bodyPr wrap="square" rtlCol="0">
            <a:spAutoFit/>
          </a:bodyPr>
          <a:lstStyle/>
          <a:p>
            <a:r>
              <a:rPr lang="en-US" altLang="zh-CN" sz="2200" b="1" dirty="0"/>
              <a:t>0           1          2            3          4           5           6           7           8 </a:t>
            </a:r>
            <a:endParaRPr lang="zh-CN" altLang="en-US" sz="2200" b="1" dirty="0"/>
          </a:p>
        </p:txBody>
      </p:sp>
      <p:sp>
        <p:nvSpPr>
          <p:cNvPr id="10" name="文本框 9"/>
          <p:cNvSpPr txBox="1"/>
          <p:nvPr/>
        </p:nvSpPr>
        <p:spPr>
          <a:xfrm>
            <a:off x="9945634" y="2029985"/>
            <a:ext cx="1243162" cy="830997"/>
          </a:xfrm>
          <a:prstGeom prst="rect">
            <a:avLst/>
          </a:prstGeom>
          <a:noFill/>
        </p:spPr>
        <p:txBody>
          <a:bodyPr wrap="square" rtlCol="0">
            <a:spAutoFit/>
          </a:bodyPr>
          <a:lstStyle/>
          <a:p>
            <a:r>
              <a:rPr lang="en-US" altLang="zh-CN" sz="2400" b="1" dirty="0">
                <a:solidFill>
                  <a:schemeClr val="accent1"/>
                </a:solidFill>
              </a:rPr>
              <a:t>key</a:t>
            </a:r>
          </a:p>
          <a:p>
            <a:r>
              <a:rPr lang="en-US" altLang="zh-CN" sz="2400" b="1" dirty="0">
                <a:solidFill>
                  <a:schemeClr val="accent3">
                    <a:lumMod val="50000"/>
                  </a:schemeClr>
                </a:solidFill>
              </a:rPr>
              <a:t>next</a:t>
            </a:r>
            <a:endParaRPr lang="zh-CN" altLang="en-US" sz="2400" b="1" dirty="0">
              <a:solidFill>
                <a:schemeClr val="accent3">
                  <a:lumMod val="50000"/>
                </a:schemeClr>
              </a:solidFill>
            </a:endParaRPr>
          </a:p>
        </p:txBody>
      </p:sp>
      <p:sp>
        <p:nvSpPr>
          <p:cNvPr id="13" name="文本框 12"/>
          <p:cNvSpPr txBox="1"/>
          <p:nvPr/>
        </p:nvSpPr>
        <p:spPr>
          <a:xfrm>
            <a:off x="3011306" y="2531372"/>
            <a:ext cx="324464" cy="430887"/>
          </a:xfrm>
          <a:prstGeom prst="rect">
            <a:avLst/>
          </a:prstGeom>
          <a:noFill/>
        </p:spPr>
        <p:txBody>
          <a:bodyPr wrap="square" rtlCol="0">
            <a:spAutoFit/>
          </a:bodyPr>
          <a:lstStyle/>
          <a:p>
            <a:r>
              <a:rPr lang="en-US" altLang="zh-CN" sz="2200" b="1" dirty="0">
                <a:solidFill>
                  <a:schemeClr val="accent3">
                    <a:lumMod val="50000"/>
                  </a:schemeClr>
                </a:solidFill>
              </a:rPr>
              <a:t>3</a:t>
            </a:r>
            <a:endParaRPr lang="zh-CN" altLang="en-US" sz="2200" b="1" dirty="0">
              <a:solidFill>
                <a:schemeClr val="accent3">
                  <a:lumMod val="50000"/>
                </a:schemeClr>
              </a:solidFill>
            </a:endParaRPr>
          </a:p>
        </p:txBody>
      </p:sp>
      <p:sp>
        <p:nvSpPr>
          <p:cNvPr id="74" name="文本框 73"/>
          <p:cNvSpPr txBox="1"/>
          <p:nvPr/>
        </p:nvSpPr>
        <p:spPr>
          <a:xfrm>
            <a:off x="3920034" y="2511628"/>
            <a:ext cx="324464" cy="430887"/>
          </a:xfrm>
          <a:prstGeom prst="rect">
            <a:avLst/>
          </a:prstGeom>
          <a:noFill/>
        </p:spPr>
        <p:txBody>
          <a:bodyPr wrap="square" rtlCol="0">
            <a:spAutoFit/>
          </a:bodyPr>
          <a:lstStyle/>
          <a:p>
            <a:r>
              <a:rPr lang="en-US" altLang="zh-CN" sz="2200" b="1" dirty="0">
                <a:solidFill>
                  <a:schemeClr val="accent3">
                    <a:lumMod val="50000"/>
                  </a:schemeClr>
                </a:solidFill>
              </a:rPr>
              <a:t>1</a:t>
            </a:r>
            <a:endParaRPr lang="zh-CN" altLang="en-US" sz="2200" b="1" dirty="0">
              <a:solidFill>
                <a:schemeClr val="accent3">
                  <a:lumMod val="50000"/>
                </a:schemeClr>
              </a:solidFill>
            </a:endParaRPr>
          </a:p>
        </p:txBody>
      </p:sp>
      <p:sp>
        <p:nvSpPr>
          <p:cNvPr id="75" name="文本框 74"/>
          <p:cNvSpPr txBox="1"/>
          <p:nvPr/>
        </p:nvSpPr>
        <p:spPr>
          <a:xfrm>
            <a:off x="2110389"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2</a:t>
            </a:r>
            <a:endParaRPr lang="zh-CN" altLang="en-US" sz="2200" b="1" dirty="0">
              <a:solidFill>
                <a:schemeClr val="accent3">
                  <a:lumMod val="50000"/>
                </a:schemeClr>
              </a:solidFill>
            </a:endParaRPr>
          </a:p>
        </p:txBody>
      </p:sp>
      <p:sp>
        <p:nvSpPr>
          <p:cNvPr id="77" name="流程图: 过程 76"/>
          <p:cNvSpPr/>
          <p:nvPr/>
        </p:nvSpPr>
        <p:spPr>
          <a:xfrm>
            <a:off x="2110389" y="432929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p:cNvCxnSpPr/>
          <p:nvPr/>
        </p:nvCxnSpPr>
        <p:spPr>
          <a:xfrm>
            <a:off x="3177189" y="432929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79" name="流程图: 过程 78"/>
          <p:cNvSpPr/>
          <p:nvPr/>
        </p:nvSpPr>
        <p:spPr>
          <a:xfrm>
            <a:off x="3882039" y="432929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0" name="直接连接符 79"/>
          <p:cNvCxnSpPr/>
          <p:nvPr/>
        </p:nvCxnSpPr>
        <p:spPr>
          <a:xfrm>
            <a:off x="4948839" y="432929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1" name="文本框 80"/>
          <p:cNvSpPr txBox="1"/>
          <p:nvPr/>
        </p:nvSpPr>
        <p:spPr>
          <a:xfrm>
            <a:off x="2244935" y="4523426"/>
            <a:ext cx="1162050" cy="430887"/>
          </a:xfrm>
          <a:prstGeom prst="rect">
            <a:avLst/>
          </a:prstGeom>
          <a:noFill/>
        </p:spPr>
        <p:txBody>
          <a:bodyPr wrap="square" rtlCol="0">
            <a:spAutoFit/>
          </a:bodyPr>
          <a:lstStyle/>
          <a:p>
            <a:r>
              <a:rPr lang="en-US" altLang="zh-CN" sz="2200" b="1" dirty="0">
                <a:solidFill>
                  <a:schemeClr val="accent1"/>
                </a:solidFill>
              </a:rPr>
              <a:t>MAX</a:t>
            </a:r>
            <a:endParaRPr lang="zh-CN" altLang="en-US" sz="2200" b="1" dirty="0">
              <a:solidFill>
                <a:schemeClr val="accent1"/>
              </a:solidFill>
            </a:endParaRPr>
          </a:p>
        </p:txBody>
      </p:sp>
      <p:sp>
        <p:nvSpPr>
          <p:cNvPr id="82" name="文本框 81"/>
          <p:cNvSpPr txBox="1"/>
          <p:nvPr/>
        </p:nvSpPr>
        <p:spPr>
          <a:xfrm>
            <a:off x="4223311" y="4523426"/>
            <a:ext cx="1162050" cy="461665"/>
          </a:xfrm>
          <a:prstGeom prst="rect">
            <a:avLst/>
          </a:prstGeom>
          <a:noFill/>
        </p:spPr>
        <p:txBody>
          <a:bodyPr wrap="square" rtlCol="0">
            <a:spAutoFit/>
          </a:bodyPr>
          <a:lstStyle/>
          <a:p>
            <a:r>
              <a:rPr lang="en-US" altLang="zh-CN" sz="2400" b="1" dirty="0">
                <a:solidFill>
                  <a:schemeClr val="accent1"/>
                </a:solidFill>
              </a:rPr>
              <a:t>38</a:t>
            </a:r>
            <a:endParaRPr lang="zh-CN" altLang="en-US" sz="2400" b="1" dirty="0">
              <a:solidFill>
                <a:schemeClr val="accent1"/>
              </a:solidFill>
            </a:endParaRPr>
          </a:p>
        </p:txBody>
      </p:sp>
      <p:cxnSp>
        <p:nvCxnSpPr>
          <p:cNvPr id="83" name="直接箭头连接符 82"/>
          <p:cNvCxnSpPr>
            <a:endCxn id="79" idx="1"/>
          </p:cNvCxnSpPr>
          <p:nvPr/>
        </p:nvCxnSpPr>
        <p:spPr>
          <a:xfrm flipV="1">
            <a:off x="3359772" y="473887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曲线连接符 83"/>
          <p:cNvCxnSpPr>
            <a:stCxn id="102" idx="3"/>
            <a:endCxn id="77" idx="1"/>
          </p:cNvCxnSpPr>
          <p:nvPr/>
        </p:nvCxnSpPr>
        <p:spPr>
          <a:xfrm flipH="1" flipV="1">
            <a:off x="2110389" y="4738870"/>
            <a:ext cx="6800852" cy="31670"/>
          </a:xfrm>
          <a:prstGeom prst="curvedConnector5">
            <a:avLst>
              <a:gd name="adj1" fmla="val -3361"/>
              <a:gd name="adj2" fmla="val 3618866"/>
              <a:gd name="adj3" fmla="val 103361"/>
            </a:avLst>
          </a:prstGeom>
          <a:ln w="285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5" name="流程图: 过程 84"/>
          <p:cNvSpPr/>
          <p:nvPr/>
        </p:nvSpPr>
        <p:spPr>
          <a:xfrm>
            <a:off x="5698954" y="4338820"/>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6" name="直接连接符 85"/>
          <p:cNvCxnSpPr/>
          <p:nvPr/>
        </p:nvCxnSpPr>
        <p:spPr>
          <a:xfrm>
            <a:off x="6765754" y="4338820"/>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7" name="文本框 86"/>
          <p:cNvSpPr txBox="1"/>
          <p:nvPr/>
        </p:nvSpPr>
        <p:spPr>
          <a:xfrm>
            <a:off x="5952954" y="4532951"/>
            <a:ext cx="1162050" cy="430887"/>
          </a:xfrm>
          <a:prstGeom prst="rect">
            <a:avLst/>
          </a:prstGeom>
          <a:noFill/>
        </p:spPr>
        <p:txBody>
          <a:bodyPr wrap="square" rtlCol="0">
            <a:spAutoFit/>
          </a:bodyPr>
          <a:lstStyle/>
          <a:p>
            <a:r>
              <a:rPr lang="en-US" altLang="zh-CN" sz="2200" b="1" dirty="0">
                <a:solidFill>
                  <a:schemeClr val="accent1"/>
                </a:solidFill>
              </a:rPr>
              <a:t>49</a:t>
            </a:r>
            <a:endParaRPr lang="zh-CN" altLang="en-US" sz="2200" b="1" dirty="0">
              <a:solidFill>
                <a:schemeClr val="accent1"/>
              </a:solidFill>
            </a:endParaRPr>
          </a:p>
        </p:txBody>
      </p:sp>
      <p:cxnSp>
        <p:nvCxnSpPr>
          <p:cNvPr id="88" name="直接箭头连接符 87"/>
          <p:cNvCxnSpPr/>
          <p:nvPr/>
        </p:nvCxnSpPr>
        <p:spPr>
          <a:xfrm flipV="1">
            <a:off x="5198129" y="477054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4" name="文本框 93"/>
          <p:cNvSpPr txBox="1"/>
          <p:nvPr/>
        </p:nvSpPr>
        <p:spPr>
          <a:xfrm>
            <a:off x="4345112" y="3892543"/>
            <a:ext cx="376136" cy="461665"/>
          </a:xfrm>
          <a:prstGeom prst="rect">
            <a:avLst/>
          </a:prstGeom>
          <a:noFill/>
        </p:spPr>
        <p:txBody>
          <a:bodyPr wrap="square" rtlCol="0">
            <a:spAutoFit/>
          </a:bodyPr>
          <a:lstStyle/>
          <a:p>
            <a:r>
              <a:rPr lang="en-US" altLang="zh-CN" sz="2400" b="1" dirty="0">
                <a:solidFill>
                  <a:schemeClr val="accent1"/>
                </a:solidFill>
              </a:rPr>
              <a:t>1</a:t>
            </a:r>
            <a:endParaRPr lang="zh-CN" altLang="en-US" sz="2400" b="1" dirty="0">
              <a:solidFill>
                <a:schemeClr val="accent1"/>
              </a:solidFill>
            </a:endParaRPr>
          </a:p>
        </p:txBody>
      </p:sp>
      <p:sp>
        <p:nvSpPr>
          <p:cNvPr id="97" name="文本框 96"/>
          <p:cNvSpPr txBox="1"/>
          <p:nvPr/>
        </p:nvSpPr>
        <p:spPr>
          <a:xfrm>
            <a:off x="6157843" y="3903322"/>
            <a:ext cx="376136" cy="461665"/>
          </a:xfrm>
          <a:prstGeom prst="rect">
            <a:avLst/>
          </a:prstGeom>
          <a:noFill/>
        </p:spPr>
        <p:txBody>
          <a:bodyPr wrap="square" rtlCol="0">
            <a:spAutoFit/>
          </a:bodyPr>
          <a:lstStyle/>
          <a:p>
            <a:r>
              <a:rPr lang="en-US" altLang="zh-CN" sz="2400" b="1" dirty="0">
                <a:solidFill>
                  <a:schemeClr val="accent1"/>
                </a:solidFill>
              </a:rPr>
              <a:t>2</a:t>
            </a:r>
            <a:endParaRPr lang="zh-CN" altLang="en-US" sz="2400" b="1" dirty="0">
              <a:solidFill>
                <a:schemeClr val="accent1"/>
              </a:solidFill>
            </a:endParaRPr>
          </a:p>
        </p:txBody>
      </p:sp>
      <p:sp>
        <p:nvSpPr>
          <p:cNvPr id="98" name="上箭头 97"/>
          <p:cNvSpPr/>
          <p:nvPr/>
        </p:nvSpPr>
        <p:spPr>
          <a:xfrm>
            <a:off x="5636837" y="2287029"/>
            <a:ext cx="491728" cy="305692"/>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上箭头 98"/>
          <p:cNvSpPr/>
          <p:nvPr/>
        </p:nvSpPr>
        <p:spPr>
          <a:xfrm flipV="1">
            <a:off x="4782851" y="1087828"/>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过程 99"/>
          <p:cNvSpPr/>
          <p:nvPr/>
        </p:nvSpPr>
        <p:spPr>
          <a:xfrm>
            <a:off x="7495191" y="436096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p:nvPr/>
        </p:nvCxnSpPr>
        <p:spPr>
          <a:xfrm>
            <a:off x="8561991" y="436096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7749191" y="4555096"/>
            <a:ext cx="1162050" cy="430887"/>
          </a:xfrm>
          <a:prstGeom prst="rect">
            <a:avLst/>
          </a:prstGeom>
          <a:noFill/>
        </p:spPr>
        <p:txBody>
          <a:bodyPr wrap="square" rtlCol="0">
            <a:spAutoFit/>
          </a:bodyPr>
          <a:lstStyle/>
          <a:p>
            <a:r>
              <a:rPr lang="en-US" altLang="zh-CN" sz="2200" b="1" dirty="0">
                <a:solidFill>
                  <a:schemeClr val="accent1"/>
                </a:solidFill>
              </a:rPr>
              <a:t>65</a:t>
            </a:r>
            <a:endParaRPr lang="zh-CN" altLang="en-US" sz="2200" b="1" dirty="0">
              <a:solidFill>
                <a:schemeClr val="accent1"/>
              </a:solidFill>
            </a:endParaRPr>
          </a:p>
        </p:txBody>
      </p:sp>
      <p:sp>
        <p:nvSpPr>
          <p:cNvPr id="103" name="文本框 102"/>
          <p:cNvSpPr txBox="1"/>
          <p:nvPr/>
        </p:nvSpPr>
        <p:spPr>
          <a:xfrm>
            <a:off x="7882683" y="3954669"/>
            <a:ext cx="376136" cy="461665"/>
          </a:xfrm>
          <a:prstGeom prst="rect">
            <a:avLst/>
          </a:prstGeom>
          <a:noFill/>
        </p:spPr>
        <p:txBody>
          <a:bodyPr wrap="square" rtlCol="0">
            <a:spAutoFit/>
          </a:bodyPr>
          <a:lstStyle/>
          <a:p>
            <a:r>
              <a:rPr lang="en-US" altLang="zh-CN" sz="2400" b="1" dirty="0">
                <a:solidFill>
                  <a:schemeClr val="accent1"/>
                </a:solidFill>
              </a:rPr>
              <a:t>3</a:t>
            </a:r>
            <a:endParaRPr lang="zh-CN" altLang="en-US" sz="2400" b="1" dirty="0">
              <a:solidFill>
                <a:schemeClr val="accent1"/>
              </a:solidFill>
            </a:endParaRPr>
          </a:p>
        </p:txBody>
      </p:sp>
      <p:sp>
        <p:nvSpPr>
          <p:cNvPr id="115" name="文本框 114"/>
          <p:cNvSpPr txBox="1"/>
          <p:nvPr/>
        </p:nvSpPr>
        <p:spPr>
          <a:xfrm>
            <a:off x="4820951"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0</a:t>
            </a:r>
            <a:endParaRPr lang="zh-CN" altLang="en-US" sz="2200" b="1" dirty="0">
              <a:solidFill>
                <a:schemeClr val="accent3">
                  <a:lumMod val="50000"/>
                </a:schemeClr>
              </a:solidFill>
            </a:endParaRPr>
          </a:p>
        </p:txBody>
      </p:sp>
      <p:cxnSp>
        <p:nvCxnSpPr>
          <p:cNvPr id="60" name="直接箭头连接符 59"/>
          <p:cNvCxnSpPr/>
          <p:nvPr/>
        </p:nvCxnSpPr>
        <p:spPr>
          <a:xfrm flipV="1">
            <a:off x="7017342" y="477054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2614064" y="3928024"/>
            <a:ext cx="376136" cy="461665"/>
          </a:xfrm>
          <a:prstGeom prst="rect">
            <a:avLst/>
          </a:prstGeom>
          <a:noFill/>
        </p:spPr>
        <p:txBody>
          <a:bodyPr wrap="square" rtlCol="0">
            <a:spAutoFit/>
          </a:bodyPr>
          <a:lstStyle/>
          <a:p>
            <a:r>
              <a:rPr lang="en-US" altLang="zh-CN" sz="2400" b="1" dirty="0">
                <a:solidFill>
                  <a:schemeClr val="accent1"/>
                </a:solidFill>
              </a:rPr>
              <a:t>0</a:t>
            </a:r>
            <a:endParaRPr lang="zh-CN" altLang="en-US" sz="2400" b="1" dirty="0">
              <a:solidFill>
                <a:schemeClr val="accent1"/>
              </a:solidFill>
            </a:endParaRPr>
          </a:p>
        </p:txBody>
      </p:sp>
      <p:sp>
        <p:nvSpPr>
          <p:cNvPr id="62" name="流程图: 过程 61"/>
          <p:cNvSpPr/>
          <p:nvPr/>
        </p:nvSpPr>
        <p:spPr>
          <a:xfrm>
            <a:off x="7882683" y="5763647"/>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8949483" y="5763647"/>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64" name="文本框 63"/>
          <p:cNvSpPr txBox="1"/>
          <p:nvPr/>
        </p:nvSpPr>
        <p:spPr>
          <a:xfrm>
            <a:off x="8136683" y="5957778"/>
            <a:ext cx="1162050" cy="430887"/>
          </a:xfrm>
          <a:prstGeom prst="rect">
            <a:avLst/>
          </a:prstGeom>
          <a:noFill/>
        </p:spPr>
        <p:txBody>
          <a:bodyPr wrap="square" rtlCol="0">
            <a:spAutoFit/>
          </a:bodyPr>
          <a:lstStyle/>
          <a:p>
            <a:r>
              <a:rPr lang="en-US" altLang="zh-CN" sz="2200" b="1" dirty="0">
                <a:solidFill>
                  <a:schemeClr val="accent1"/>
                </a:solidFill>
              </a:rPr>
              <a:t>97</a:t>
            </a:r>
            <a:endParaRPr lang="zh-CN" altLang="en-US" sz="2200" b="1" dirty="0">
              <a:solidFill>
                <a:schemeClr val="accent1"/>
              </a:solidFill>
            </a:endParaRPr>
          </a:p>
        </p:txBody>
      </p:sp>
      <p:sp>
        <p:nvSpPr>
          <p:cNvPr id="65" name="文本框 64"/>
          <p:cNvSpPr txBox="1"/>
          <p:nvPr/>
        </p:nvSpPr>
        <p:spPr>
          <a:xfrm>
            <a:off x="8270175" y="5357351"/>
            <a:ext cx="376136" cy="461665"/>
          </a:xfrm>
          <a:prstGeom prst="rect">
            <a:avLst/>
          </a:prstGeom>
          <a:noFill/>
        </p:spPr>
        <p:txBody>
          <a:bodyPr wrap="square" rtlCol="0">
            <a:spAutoFit/>
          </a:bodyPr>
          <a:lstStyle/>
          <a:p>
            <a:r>
              <a:rPr lang="en-US" altLang="zh-CN" sz="2400" b="1" dirty="0">
                <a:solidFill>
                  <a:schemeClr val="accent1"/>
                </a:solidFill>
              </a:rPr>
              <a:t>4</a:t>
            </a:r>
            <a:endParaRPr lang="zh-CN" altLang="en-US" sz="2400" b="1" dirty="0">
              <a:solidFill>
                <a:schemeClr val="accent1"/>
              </a:solidFill>
            </a:endParaRPr>
          </a:p>
        </p:txBody>
      </p:sp>
      <p:cxnSp>
        <p:nvCxnSpPr>
          <p:cNvPr id="66" name="直接箭头连接符 65"/>
          <p:cNvCxnSpPr/>
          <p:nvPr/>
        </p:nvCxnSpPr>
        <p:spPr>
          <a:xfrm flipH="1">
            <a:off x="8763255" y="5006827"/>
            <a:ext cx="30370" cy="756819"/>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9" name="曲线连接符 68"/>
          <p:cNvCxnSpPr>
            <a:stCxn id="64" idx="3"/>
            <a:endCxn id="77" idx="1"/>
          </p:cNvCxnSpPr>
          <p:nvPr/>
        </p:nvCxnSpPr>
        <p:spPr>
          <a:xfrm flipH="1" flipV="1">
            <a:off x="2110389" y="4738870"/>
            <a:ext cx="7188344" cy="1434352"/>
          </a:xfrm>
          <a:prstGeom prst="curvedConnector5">
            <a:avLst>
              <a:gd name="adj1" fmla="val -6890"/>
              <a:gd name="adj2" fmla="val 199951"/>
              <a:gd name="adj3" fmla="val 103180"/>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0" name="文本框 89"/>
          <p:cNvSpPr txBox="1"/>
          <p:nvPr/>
        </p:nvSpPr>
        <p:spPr>
          <a:xfrm>
            <a:off x="5720469"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0</a:t>
            </a:r>
            <a:endParaRPr lang="zh-CN" altLang="en-US" sz="2200" b="1" dirty="0">
              <a:solidFill>
                <a:schemeClr val="accent3">
                  <a:lumMod val="50000"/>
                </a:schemeClr>
              </a:solidFill>
            </a:endParaRPr>
          </a:p>
        </p:txBody>
      </p:sp>
      <p:sp>
        <p:nvSpPr>
          <p:cNvPr id="91" name="文本框 90"/>
          <p:cNvSpPr txBox="1"/>
          <p:nvPr/>
        </p:nvSpPr>
        <p:spPr>
          <a:xfrm>
            <a:off x="4843172" y="2494151"/>
            <a:ext cx="324464" cy="430887"/>
          </a:xfrm>
          <a:prstGeom prst="rect">
            <a:avLst/>
          </a:prstGeom>
          <a:noFill/>
        </p:spPr>
        <p:txBody>
          <a:bodyPr wrap="square" rtlCol="0">
            <a:spAutoFit/>
          </a:bodyPr>
          <a:lstStyle/>
          <a:p>
            <a:r>
              <a:rPr lang="en-US" altLang="zh-CN" sz="2200" b="1" dirty="0">
                <a:solidFill>
                  <a:schemeClr val="accent3">
                    <a:lumMod val="50000"/>
                  </a:schemeClr>
                </a:solidFill>
              </a:rPr>
              <a:t>4</a:t>
            </a:r>
            <a:endParaRPr lang="zh-CN" altLang="en-US" sz="2200" b="1" dirty="0">
              <a:solidFill>
                <a:schemeClr val="accent3">
                  <a:lumMod val="50000"/>
                </a:schemeClr>
              </a:solidFill>
            </a:endParaRPr>
          </a:p>
        </p:txBody>
      </p:sp>
    </p:spTree>
    <p:extLst>
      <p:ext uri="{BB962C8B-B14F-4D97-AF65-F5344CB8AC3E}">
        <p14:creationId xmlns:p14="http://schemas.microsoft.com/office/powerpoint/2010/main" val="19122721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15"/>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9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98" grpId="0" animBg="1"/>
      <p:bldP spid="99" grpId="0" animBg="1"/>
      <p:bldP spid="115" grpId="0"/>
      <p:bldP spid="62" grpId="0" animBg="1"/>
      <p:bldP spid="64" grpId="0"/>
      <p:bldP spid="65" grpId="0"/>
      <p:bldP spid="90" grpId="0"/>
      <p:bldP spid="9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a:stretch>
            <a:fillRect/>
          </a:stretch>
        </p:blipFill>
        <p:spPr>
          <a:xfrm>
            <a:off x="6094730" y="0"/>
            <a:ext cx="6195060" cy="6987540"/>
          </a:xfrm>
          <a:prstGeom prst="rect">
            <a:avLst/>
          </a:prstGeom>
        </p:spPr>
      </p:pic>
      <p:sp>
        <p:nvSpPr>
          <p:cNvPr id="43" name="矩形 42"/>
          <p:cNvSpPr/>
          <p:nvPr/>
        </p:nvSpPr>
        <p:spPr>
          <a:xfrm>
            <a:off x="6062739" y="0"/>
            <a:ext cx="6115291" cy="6858000"/>
          </a:xfrm>
          <a:prstGeom prst="rect">
            <a:avLst/>
          </a:prstGeom>
          <a:solidFill>
            <a:srgbClr val="202A36">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5949715" y="1644239"/>
            <a:ext cx="2821578" cy="458423"/>
            <a:chOff x="5969725" y="1801451"/>
            <a:chExt cx="2821578" cy="458423"/>
          </a:xfrm>
          <a:solidFill>
            <a:srgbClr val="FCB00F"/>
          </a:solidFill>
        </p:grpSpPr>
        <p:sp>
          <p:nvSpPr>
            <p:cNvPr id="2" name="矩形 1"/>
            <p:cNvSpPr/>
            <p:nvPr/>
          </p:nvSpPr>
          <p:spPr>
            <a:xfrm>
              <a:off x="5969726" y="1801451"/>
              <a:ext cx="2821577" cy="4584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5969725" y="1801451"/>
              <a:ext cx="93115" cy="4584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5949715" y="2241175"/>
            <a:ext cx="2821578" cy="459854"/>
            <a:chOff x="5969725" y="2398387"/>
            <a:chExt cx="2821578" cy="459854"/>
          </a:xfrm>
        </p:grpSpPr>
        <p:sp>
          <p:nvSpPr>
            <p:cNvPr id="24" name="矩形 23"/>
            <p:cNvSpPr/>
            <p:nvPr/>
          </p:nvSpPr>
          <p:spPr>
            <a:xfrm>
              <a:off x="5969726" y="2398387"/>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969725" y="239981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5949715" y="2814802"/>
            <a:ext cx="2821578" cy="466057"/>
            <a:chOff x="5969725" y="2972014"/>
            <a:chExt cx="2821578" cy="466057"/>
          </a:xfrm>
        </p:grpSpPr>
        <p:sp>
          <p:nvSpPr>
            <p:cNvPr id="25" name="矩形 24"/>
            <p:cNvSpPr/>
            <p:nvPr/>
          </p:nvSpPr>
          <p:spPr>
            <a:xfrm>
              <a:off x="5969726" y="2979648"/>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969725" y="2972014"/>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5949715" y="3402266"/>
            <a:ext cx="2821578" cy="459854"/>
            <a:chOff x="5969725" y="3559478"/>
            <a:chExt cx="2821578" cy="459854"/>
          </a:xfrm>
        </p:grpSpPr>
        <p:sp>
          <p:nvSpPr>
            <p:cNvPr id="26" name="矩形 25"/>
            <p:cNvSpPr/>
            <p:nvPr/>
          </p:nvSpPr>
          <p:spPr>
            <a:xfrm>
              <a:off x="5969726" y="3560909"/>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5969725" y="355947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5949715" y="3977323"/>
            <a:ext cx="2821578" cy="458424"/>
            <a:chOff x="5969725" y="4134535"/>
            <a:chExt cx="2821578" cy="458424"/>
          </a:xfrm>
        </p:grpSpPr>
        <p:sp>
          <p:nvSpPr>
            <p:cNvPr id="27" name="矩形 26"/>
            <p:cNvSpPr/>
            <p:nvPr/>
          </p:nvSpPr>
          <p:spPr>
            <a:xfrm>
              <a:off x="5969726" y="4134536"/>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5969725" y="4134535"/>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1911327" y="4604041"/>
            <a:ext cx="2262158" cy="923330"/>
          </a:xfrm>
          <a:prstGeom prst="rect">
            <a:avLst/>
          </a:prstGeom>
          <a:noFill/>
        </p:spPr>
        <p:txBody>
          <a:bodyPr wrap="none" rtlCol="0">
            <a:spAutoFit/>
          </a:bodyPr>
          <a:lstStyle/>
          <a:p>
            <a:pPr algn="ctr"/>
            <a:r>
              <a:rPr lang="zh-CN" altLang="en-US" sz="5400" b="1" dirty="0">
                <a:solidFill>
                  <a:srgbClr val="202A36"/>
                </a:solidFill>
                <a:latin typeface="微软雅黑" panose="020B0503020204020204" pitchFamily="34" charset="-122"/>
                <a:ea typeface="微软雅黑" panose="020B0503020204020204" pitchFamily="34" charset="-122"/>
              </a:rPr>
              <a:t>内排序</a:t>
            </a:r>
          </a:p>
        </p:txBody>
      </p:sp>
      <p:sp>
        <p:nvSpPr>
          <p:cNvPr id="8" name="椭圆 7"/>
          <p:cNvSpPr/>
          <p:nvPr/>
        </p:nvSpPr>
        <p:spPr>
          <a:xfrm>
            <a:off x="1838237" y="1937346"/>
            <a:ext cx="2448272" cy="2448272"/>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a:spLocks noChangeAspect="1"/>
          </p:cNvSpPr>
          <p:nvPr/>
        </p:nvSpPr>
        <p:spPr>
          <a:xfrm>
            <a:off x="3043274" y="1801451"/>
            <a:ext cx="72000" cy="72000"/>
          </a:xfrm>
          <a:prstGeom prst="ellipse">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941993" y="2041102"/>
            <a:ext cx="2240761" cy="2240761"/>
          </a:xfrm>
          <a:prstGeom prst="ellipse">
            <a:avLst/>
          </a:prstGeom>
          <a:noFill/>
          <a:ln w="31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6135947" y="1680239"/>
            <a:ext cx="1107996" cy="2710962"/>
            <a:chOff x="6155957" y="1837451"/>
            <a:chExt cx="1107996" cy="2710962"/>
          </a:xfrm>
        </p:grpSpPr>
        <p:sp>
          <p:nvSpPr>
            <p:cNvPr id="3" name="矩形 2"/>
            <p:cNvSpPr/>
            <p:nvPr/>
          </p:nvSpPr>
          <p:spPr>
            <a:xfrm>
              <a:off x="6155957" y="1837451"/>
              <a:ext cx="1107996" cy="369332"/>
            </a:xfrm>
            <a:prstGeom prst="rect">
              <a:avLst/>
            </a:prstGeom>
          </p:spPr>
          <p:txBody>
            <a:bodyPr wrap="none">
              <a:spAutoFit/>
            </a:bodyPr>
            <a:lstStyle/>
            <a:p>
              <a:r>
                <a:rPr lang="zh-CN" altLang="en-US" b="1" dirty="0">
                  <a:solidFill>
                    <a:srgbClr val="202A36"/>
                  </a:solidFill>
                  <a:latin typeface="微软雅黑" panose="020B0503020204020204" pitchFamily="34" charset="-122"/>
                  <a:ea typeface="微软雅黑" panose="020B0503020204020204" pitchFamily="34" charset="-122"/>
                </a:rPr>
                <a:t>基本概念</a:t>
              </a:r>
            </a:p>
          </p:txBody>
        </p:sp>
        <p:sp>
          <p:nvSpPr>
            <p:cNvPr id="29" name="矩形 28"/>
            <p:cNvSpPr/>
            <p:nvPr/>
          </p:nvSpPr>
          <p:spPr>
            <a:xfrm>
              <a:off x="6155957" y="2442932"/>
              <a:ext cx="1107996" cy="369332"/>
            </a:xfrm>
            <a:prstGeom prst="rect">
              <a:avLst/>
            </a:prstGeom>
          </p:spPr>
          <p:txBody>
            <a:bodyPr wrap="none">
              <a:spAutoFit/>
            </a:bodyPr>
            <a:lstStyle/>
            <a:p>
              <a:r>
                <a:rPr lang="zh-CN" altLang="en-US" b="1" dirty="0">
                  <a:solidFill>
                    <a:srgbClr val="202A36"/>
                  </a:solidFill>
                  <a:latin typeface="微软雅黑" panose="020B0503020204020204" pitchFamily="34" charset="-122"/>
                  <a:ea typeface="微软雅黑" panose="020B0503020204020204" pitchFamily="34" charset="-122"/>
                </a:rPr>
                <a:t>插入排序</a:t>
              </a:r>
            </a:p>
          </p:txBody>
        </p:sp>
        <p:sp>
          <p:nvSpPr>
            <p:cNvPr id="30" name="矩形 29"/>
            <p:cNvSpPr/>
            <p:nvPr/>
          </p:nvSpPr>
          <p:spPr>
            <a:xfrm>
              <a:off x="6155957" y="3024193"/>
              <a:ext cx="1107996" cy="369332"/>
            </a:xfrm>
            <a:prstGeom prst="rect">
              <a:avLst/>
            </a:prstGeom>
          </p:spPr>
          <p:txBody>
            <a:bodyPr wrap="none">
              <a:spAutoFit/>
            </a:bodyPr>
            <a:lstStyle/>
            <a:p>
              <a:r>
                <a:rPr lang="zh-CN" altLang="en-US" b="1" dirty="0">
                  <a:solidFill>
                    <a:srgbClr val="202A36"/>
                  </a:solidFill>
                  <a:latin typeface="微软雅黑" panose="020B0503020204020204" pitchFamily="34" charset="-122"/>
                  <a:ea typeface="微软雅黑" panose="020B0503020204020204" pitchFamily="34" charset="-122"/>
                </a:rPr>
                <a:t>交换排序</a:t>
              </a:r>
            </a:p>
          </p:txBody>
        </p:sp>
        <p:sp>
          <p:nvSpPr>
            <p:cNvPr id="31" name="矩形 30"/>
            <p:cNvSpPr/>
            <p:nvPr/>
          </p:nvSpPr>
          <p:spPr>
            <a:xfrm>
              <a:off x="6155957" y="3605454"/>
              <a:ext cx="1107996" cy="369332"/>
            </a:xfrm>
            <a:prstGeom prst="rect">
              <a:avLst/>
            </a:prstGeom>
          </p:spPr>
          <p:txBody>
            <a:bodyPr wrap="none">
              <a:spAutoFit/>
            </a:bodyPr>
            <a:lstStyle/>
            <a:p>
              <a:r>
                <a:rPr lang="zh-CN" altLang="en-US" b="1" dirty="0">
                  <a:solidFill>
                    <a:srgbClr val="202A36"/>
                  </a:solidFill>
                  <a:latin typeface="微软雅黑" panose="020B0503020204020204" pitchFamily="34" charset="-122"/>
                  <a:ea typeface="微软雅黑" panose="020B0503020204020204" pitchFamily="34" charset="-122"/>
                </a:rPr>
                <a:t>选择排序</a:t>
              </a:r>
            </a:p>
          </p:txBody>
        </p:sp>
        <p:sp>
          <p:nvSpPr>
            <p:cNvPr id="32" name="矩形 31"/>
            <p:cNvSpPr/>
            <p:nvPr/>
          </p:nvSpPr>
          <p:spPr>
            <a:xfrm>
              <a:off x="6155957" y="4179081"/>
              <a:ext cx="1107996" cy="369332"/>
            </a:xfrm>
            <a:prstGeom prst="rect">
              <a:avLst/>
            </a:prstGeom>
          </p:spPr>
          <p:txBody>
            <a:bodyPr wrap="none">
              <a:spAutoFit/>
            </a:bodyPr>
            <a:lstStyle/>
            <a:p>
              <a:r>
                <a:rPr lang="zh-CN" altLang="en-US" b="1" dirty="0">
                  <a:solidFill>
                    <a:srgbClr val="202A36"/>
                  </a:solidFill>
                  <a:latin typeface="微软雅黑" panose="020B0503020204020204" pitchFamily="34" charset="-122"/>
                  <a:ea typeface="微软雅黑" panose="020B0503020204020204" pitchFamily="34" charset="-122"/>
                </a:rPr>
                <a:t>归并排序</a:t>
              </a:r>
            </a:p>
          </p:txBody>
        </p:sp>
      </p:grpSp>
      <p:sp>
        <p:nvSpPr>
          <p:cNvPr id="21" name="标题 4"/>
          <p:cNvSpPr txBox="1"/>
          <p:nvPr/>
        </p:nvSpPr>
        <p:spPr>
          <a:xfrm>
            <a:off x="1891142" y="3652055"/>
            <a:ext cx="2376264"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a:solidFill>
                  <a:srgbClr val="FCB00F"/>
                </a:solidFill>
                <a:latin typeface="微软雅黑" panose="020B0503020204020204" pitchFamily="34" charset="-122"/>
                <a:ea typeface="微软雅黑" panose="020B0503020204020204" pitchFamily="34" charset="-122"/>
              </a:rPr>
              <a:t>第十章</a:t>
            </a:r>
          </a:p>
        </p:txBody>
      </p:sp>
      <p:sp>
        <p:nvSpPr>
          <p:cNvPr id="28" name="Freeform 12"/>
          <p:cNvSpPr>
            <a:spLocks noEditPoints="1"/>
          </p:cNvSpPr>
          <p:nvPr/>
        </p:nvSpPr>
        <p:spPr bwMode="auto">
          <a:xfrm>
            <a:off x="2535588" y="2363280"/>
            <a:ext cx="1015372" cy="1085242"/>
          </a:xfrm>
          <a:custGeom>
            <a:avLst/>
            <a:gdLst>
              <a:gd name="T0" fmla="*/ 127 w 358"/>
              <a:gd name="T1" fmla="*/ 292 h 382"/>
              <a:gd name="T2" fmla="*/ 322 w 358"/>
              <a:gd name="T3" fmla="*/ 63 h 382"/>
              <a:gd name="T4" fmla="*/ 333 w 358"/>
              <a:gd name="T5" fmla="*/ 113 h 382"/>
              <a:gd name="T6" fmla="*/ 336 w 358"/>
              <a:gd name="T7" fmla="*/ 178 h 382"/>
              <a:gd name="T8" fmla="*/ 338 w 358"/>
              <a:gd name="T9" fmla="*/ 245 h 382"/>
              <a:gd name="T10" fmla="*/ 321 w 358"/>
              <a:gd name="T11" fmla="*/ 314 h 382"/>
              <a:gd name="T12" fmla="*/ 271 w 358"/>
              <a:gd name="T13" fmla="*/ 382 h 382"/>
              <a:gd name="T14" fmla="*/ 172 w 358"/>
              <a:gd name="T15" fmla="*/ 226 h 382"/>
              <a:gd name="T16" fmla="*/ 123 w 358"/>
              <a:gd name="T17" fmla="*/ 197 h 382"/>
              <a:gd name="T18" fmla="*/ 125 w 358"/>
              <a:gd name="T19" fmla="*/ 208 h 382"/>
              <a:gd name="T20" fmla="*/ 174 w 358"/>
              <a:gd name="T21" fmla="*/ 236 h 382"/>
              <a:gd name="T22" fmla="*/ 172 w 358"/>
              <a:gd name="T23" fmla="*/ 226 h 382"/>
              <a:gd name="T24" fmla="*/ 288 w 358"/>
              <a:gd name="T25" fmla="*/ 136 h 382"/>
              <a:gd name="T26" fmla="*/ 263 w 358"/>
              <a:gd name="T27" fmla="*/ 125 h 382"/>
              <a:gd name="T28" fmla="*/ 171 w 358"/>
              <a:gd name="T29" fmla="*/ 70 h 382"/>
              <a:gd name="T30" fmla="*/ 148 w 358"/>
              <a:gd name="T31" fmla="*/ 54 h 382"/>
              <a:gd name="T32" fmla="*/ 171 w 358"/>
              <a:gd name="T33" fmla="*/ 70 h 382"/>
              <a:gd name="T34" fmla="*/ 204 w 358"/>
              <a:gd name="T35" fmla="*/ 39 h 382"/>
              <a:gd name="T36" fmla="*/ 193 w 358"/>
              <a:gd name="T37" fmla="*/ 64 h 382"/>
              <a:gd name="T38" fmla="*/ 258 w 358"/>
              <a:gd name="T39" fmla="*/ 103 h 382"/>
              <a:gd name="T40" fmla="*/ 274 w 358"/>
              <a:gd name="T41" fmla="*/ 80 h 382"/>
              <a:gd name="T42" fmla="*/ 258 w 358"/>
              <a:gd name="T43" fmla="*/ 103 h 382"/>
              <a:gd name="T44" fmla="*/ 249 w 358"/>
              <a:gd name="T45" fmla="*/ 55 h 382"/>
              <a:gd name="T46" fmla="*/ 226 w 358"/>
              <a:gd name="T47" fmla="*/ 71 h 382"/>
              <a:gd name="T48" fmla="*/ 182 w 358"/>
              <a:gd name="T49" fmla="*/ 209 h 382"/>
              <a:gd name="T50" fmla="*/ 133 w 358"/>
              <a:gd name="T51" fmla="*/ 180 h 382"/>
              <a:gd name="T52" fmla="*/ 135 w 358"/>
              <a:gd name="T53" fmla="*/ 190 h 382"/>
              <a:gd name="T54" fmla="*/ 184 w 358"/>
              <a:gd name="T55" fmla="*/ 219 h 382"/>
              <a:gd name="T56" fmla="*/ 182 w 358"/>
              <a:gd name="T57" fmla="*/ 209 h 382"/>
              <a:gd name="T58" fmla="*/ 157 w 358"/>
              <a:gd name="T59" fmla="*/ 104 h 382"/>
              <a:gd name="T60" fmla="*/ 186 w 358"/>
              <a:gd name="T61" fmla="*/ 195 h 382"/>
              <a:gd name="T62" fmla="*/ 222 w 358"/>
              <a:gd name="T63" fmla="*/ 90 h 382"/>
              <a:gd name="T64" fmla="*/ 136 w 358"/>
              <a:gd name="T65" fmla="*/ 238 h 382"/>
              <a:gd name="T66" fmla="*/ 129 w 358"/>
              <a:gd name="T67" fmla="*/ 21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8" h="382">
                <a:moveTo>
                  <a:pt x="131" y="382"/>
                </a:moveTo>
                <a:cubicBezTo>
                  <a:pt x="135" y="352"/>
                  <a:pt x="135" y="320"/>
                  <a:pt x="127" y="292"/>
                </a:cubicBezTo>
                <a:cubicBezTo>
                  <a:pt x="0" y="220"/>
                  <a:pt x="33" y="56"/>
                  <a:pt x="140" y="23"/>
                </a:cubicBezTo>
                <a:cubicBezTo>
                  <a:pt x="196" y="0"/>
                  <a:pt x="272" y="14"/>
                  <a:pt x="322" y="63"/>
                </a:cubicBezTo>
                <a:cubicBezTo>
                  <a:pt x="358" y="99"/>
                  <a:pt x="340" y="109"/>
                  <a:pt x="340" y="109"/>
                </a:cubicBezTo>
                <a:cubicBezTo>
                  <a:pt x="333" y="113"/>
                  <a:pt x="333" y="113"/>
                  <a:pt x="333" y="113"/>
                </a:cubicBezTo>
                <a:cubicBezTo>
                  <a:pt x="337" y="130"/>
                  <a:pt x="345" y="162"/>
                  <a:pt x="344" y="166"/>
                </a:cubicBezTo>
                <a:cubicBezTo>
                  <a:pt x="342" y="172"/>
                  <a:pt x="336" y="178"/>
                  <a:pt x="336" y="178"/>
                </a:cubicBezTo>
                <a:cubicBezTo>
                  <a:pt x="354" y="239"/>
                  <a:pt x="354" y="239"/>
                  <a:pt x="354" y="239"/>
                </a:cubicBezTo>
                <a:cubicBezTo>
                  <a:pt x="338" y="245"/>
                  <a:pt x="338" y="245"/>
                  <a:pt x="338" y="245"/>
                </a:cubicBezTo>
                <a:cubicBezTo>
                  <a:pt x="341" y="265"/>
                  <a:pt x="343" y="281"/>
                  <a:pt x="341" y="300"/>
                </a:cubicBezTo>
                <a:cubicBezTo>
                  <a:pt x="341" y="304"/>
                  <a:pt x="330" y="313"/>
                  <a:pt x="321" y="314"/>
                </a:cubicBezTo>
                <a:cubicBezTo>
                  <a:pt x="267" y="317"/>
                  <a:pt x="267" y="317"/>
                  <a:pt x="267" y="317"/>
                </a:cubicBezTo>
                <a:cubicBezTo>
                  <a:pt x="271" y="382"/>
                  <a:pt x="271" y="382"/>
                  <a:pt x="271" y="382"/>
                </a:cubicBezTo>
                <a:cubicBezTo>
                  <a:pt x="131" y="382"/>
                  <a:pt x="131" y="382"/>
                  <a:pt x="131" y="382"/>
                </a:cubicBezTo>
                <a:close/>
                <a:moveTo>
                  <a:pt x="172" y="226"/>
                </a:moveTo>
                <a:cubicBezTo>
                  <a:pt x="132" y="196"/>
                  <a:pt x="132" y="196"/>
                  <a:pt x="132" y="196"/>
                </a:cubicBezTo>
                <a:cubicBezTo>
                  <a:pt x="129" y="193"/>
                  <a:pt x="125" y="194"/>
                  <a:pt x="123" y="197"/>
                </a:cubicBezTo>
                <a:cubicBezTo>
                  <a:pt x="123" y="197"/>
                  <a:pt x="123" y="197"/>
                  <a:pt x="123" y="197"/>
                </a:cubicBezTo>
                <a:cubicBezTo>
                  <a:pt x="121" y="201"/>
                  <a:pt x="122" y="205"/>
                  <a:pt x="125" y="208"/>
                </a:cubicBezTo>
                <a:cubicBezTo>
                  <a:pt x="165" y="238"/>
                  <a:pt x="165" y="238"/>
                  <a:pt x="165" y="238"/>
                </a:cubicBezTo>
                <a:cubicBezTo>
                  <a:pt x="168" y="240"/>
                  <a:pt x="172" y="239"/>
                  <a:pt x="174" y="236"/>
                </a:cubicBezTo>
                <a:cubicBezTo>
                  <a:pt x="174" y="236"/>
                  <a:pt x="174" y="236"/>
                  <a:pt x="174" y="236"/>
                </a:cubicBezTo>
                <a:cubicBezTo>
                  <a:pt x="176" y="233"/>
                  <a:pt x="175" y="228"/>
                  <a:pt x="172" y="226"/>
                </a:cubicBezTo>
                <a:close/>
                <a:moveTo>
                  <a:pt x="263" y="136"/>
                </a:moveTo>
                <a:cubicBezTo>
                  <a:pt x="288" y="136"/>
                  <a:pt x="288" y="136"/>
                  <a:pt x="288" y="136"/>
                </a:cubicBezTo>
                <a:cubicBezTo>
                  <a:pt x="288" y="125"/>
                  <a:pt x="288" y="125"/>
                  <a:pt x="288" y="125"/>
                </a:cubicBezTo>
                <a:cubicBezTo>
                  <a:pt x="263" y="125"/>
                  <a:pt x="263" y="125"/>
                  <a:pt x="263" y="125"/>
                </a:cubicBezTo>
                <a:cubicBezTo>
                  <a:pt x="263" y="136"/>
                  <a:pt x="263" y="136"/>
                  <a:pt x="263" y="136"/>
                </a:cubicBezTo>
                <a:close/>
                <a:moveTo>
                  <a:pt x="171" y="70"/>
                </a:moveTo>
                <a:cubicBezTo>
                  <a:pt x="158" y="48"/>
                  <a:pt x="158" y="48"/>
                  <a:pt x="158" y="48"/>
                </a:cubicBezTo>
                <a:cubicBezTo>
                  <a:pt x="148" y="54"/>
                  <a:pt x="148" y="54"/>
                  <a:pt x="148" y="54"/>
                </a:cubicBezTo>
                <a:cubicBezTo>
                  <a:pt x="161" y="76"/>
                  <a:pt x="161" y="76"/>
                  <a:pt x="161" y="76"/>
                </a:cubicBezTo>
                <a:cubicBezTo>
                  <a:pt x="171" y="70"/>
                  <a:pt x="171" y="70"/>
                  <a:pt x="171" y="70"/>
                </a:cubicBezTo>
                <a:close/>
                <a:moveTo>
                  <a:pt x="204" y="64"/>
                </a:moveTo>
                <a:cubicBezTo>
                  <a:pt x="204" y="39"/>
                  <a:pt x="204" y="39"/>
                  <a:pt x="204" y="39"/>
                </a:cubicBezTo>
                <a:cubicBezTo>
                  <a:pt x="193" y="39"/>
                  <a:pt x="193" y="39"/>
                  <a:pt x="193" y="39"/>
                </a:cubicBezTo>
                <a:cubicBezTo>
                  <a:pt x="193" y="64"/>
                  <a:pt x="193" y="64"/>
                  <a:pt x="193" y="64"/>
                </a:cubicBezTo>
                <a:cubicBezTo>
                  <a:pt x="204" y="64"/>
                  <a:pt x="204" y="64"/>
                  <a:pt x="204" y="64"/>
                </a:cubicBezTo>
                <a:close/>
                <a:moveTo>
                  <a:pt x="258" y="103"/>
                </a:moveTo>
                <a:cubicBezTo>
                  <a:pt x="279" y="90"/>
                  <a:pt x="279" y="90"/>
                  <a:pt x="279" y="90"/>
                </a:cubicBezTo>
                <a:cubicBezTo>
                  <a:pt x="274" y="80"/>
                  <a:pt x="274" y="80"/>
                  <a:pt x="274" y="80"/>
                </a:cubicBezTo>
                <a:cubicBezTo>
                  <a:pt x="252" y="93"/>
                  <a:pt x="252" y="93"/>
                  <a:pt x="252" y="93"/>
                </a:cubicBezTo>
                <a:cubicBezTo>
                  <a:pt x="258" y="103"/>
                  <a:pt x="258" y="103"/>
                  <a:pt x="258" y="103"/>
                </a:cubicBezTo>
                <a:close/>
                <a:moveTo>
                  <a:pt x="236" y="76"/>
                </a:moveTo>
                <a:cubicBezTo>
                  <a:pt x="249" y="55"/>
                  <a:pt x="249" y="55"/>
                  <a:pt x="249" y="55"/>
                </a:cubicBezTo>
                <a:cubicBezTo>
                  <a:pt x="239" y="49"/>
                  <a:pt x="239" y="49"/>
                  <a:pt x="239" y="49"/>
                </a:cubicBezTo>
                <a:cubicBezTo>
                  <a:pt x="226" y="71"/>
                  <a:pt x="226" y="71"/>
                  <a:pt x="226" y="71"/>
                </a:cubicBezTo>
                <a:cubicBezTo>
                  <a:pt x="236" y="76"/>
                  <a:pt x="236" y="76"/>
                  <a:pt x="236" y="76"/>
                </a:cubicBezTo>
                <a:close/>
                <a:moveTo>
                  <a:pt x="182" y="209"/>
                </a:moveTo>
                <a:cubicBezTo>
                  <a:pt x="142" y="178"/>
                  <a:pt x="142" y="178"/>
                  <a:pt x="142" y="178"/>
                </a:cubicBezTo>
                <a:cubicBezTo>
                  <a:pt x="139" y="176"/>
                  <a:pt x="135" y="177"/>
                  <a:pt x="133" y="180"/>
                </a:cubicBezTo>
                <a:cubicBezTo>
                  <a:pt x="133" y="180"/>
                  <a:pt x="133" y="180"/>
                  <a:pt x="133" y="180"/>
                </a:cubicBezTo>
                <a:cubicBezTo>
                  <a:pt x="131" y="183"/>
                  <a:pt x="132" y="188"/>
                  <a:pt x="135" y="190"/>
                </a:cubicBezTo>
                <a:cubicBezTo>
                  <a:pt x="175" y="221"/>
                  <a:pt x="175" y="221"/>
                  <a:pt x="175" y="221"/>
                </a:cubicBezTo>
                <a:cubicBezTo>
                  <a:pt x="178" y="223"/>
                  <a:pt x="182" y="222"/>
                  <a:pt x="184" y="219"/>
                </a:cubicBezTo>
                <a:cubicBezTo>
                  <a:pt x="184" y="219"/>
                  <a:pt x="184" y="219"/>
                  <a:pt x="184" y="219"/>
                </a:cubicBezTo>
                <a:cubicBezTo>
                  <a:pt x="186" y="216"/>
                  <a:pt x="185" y="211"/>
                  <a:pt x="182" y="209"/>
                </a:cubicBezTo>
                <a:close/>
                <a:moveTo>
                  <a:pt x="222" y="90"/>
                </a:moveTo>
                <a:cubicBezTo>
                  <a:pt x="198" y="76"/>
                  <a:pt x="169" y="83"/>
                  <a:pt x="157" y="104"/>
                </a:cubicBezTo>
                <a:cubicBezTo>
                  <a:pt x="144" y="126"/>
                  <a:pt x="160" y="151"/>
                  <a:pt x="149" y="174"/>
                </a:cubicBezTo>
                <a:cubicBezTo>
                  <a:pt x="186" y="195"/>
                  <a:pt x="186" y="195"/>
                  <a:pt x="186" y="195"/>
                </a:cubicBezTo>
                <a:cubicBezTo>
                  <a:pt x="200" y="174"/>
                  <a:pt x="229" y="176"/>
                  <a:pt x="242" y="154"/>
                </a:cubicBezTo>
                <a:cubicBezTo>
                  <a:pt x="255" y="132"/>
                  <a:pt x="245" y="104"/>
                  <a:pt x="222" y="90"/>
                </a:cubicBezTo>
                <a:close/>
                <a:moveTo>
                  <a:pt x="129" y="216"/>
                </a:moveTo>
                <a:cubicBezTo>
                  <a:pt x="125" y="224"/>
                  <a:pt x="128" y="233"/>
                  <a:pt x="136" y="238"/>
                </a:cubicBezTo>
                <a:cubicBezTo>
                  <a:pt x="142" y="241"/>
                  <a:pt x="150" y="240"/>
                  <a:pt x="155" y="236"/>
                </a:cubicBezTo>
                <a:lnTo>
                  <a:pt x="129" y="216"/>
                </a:lnTo>
                <a:close/>
              </a:path>
            </a:pathLst>
          </a:custGeom>
          <a:solidFill>
            <a:srgbClr val="FCB00F"/>
          </a:solidFill>
          <a:ln>
            <a:noFill/>
          </a:ln>
        </p:spPr>
        <p:txBody>
          <a:bodyPr vert="horz" wrap="square" lIns="91440" tIns="45720" rIns="91440" bIns="45720" numCol="1" anchor="t" anchorCtr="0" compatLnSpc="1"/>
          <a:lstStyle/>
          <a:p>
            <a:endParaRPr lang="zh-CN" altLang="en-US"/>
          </a:p>
        </p:txBody>
      </p:sp>
      <p:grpSp>
        <p:nvGrpSpPr>
          <p:cNvPr id="46" name="组合 45"/>
          <p:cNvGrpSpPr/>
          <p:nvPr/>
        </p:nvGrpSpPr>
        <p:grpSpPr>
          <a:xfrm>
            <a:off x="5947515" y="4565503"/>
            <a:ext cx="2821578" cy="459854"/>
            <a:chOff x="5969725" y="2398387"/>
            <a:chExt cx="2821578" cy="459854"/>
          </a:xfrm>
        </p:grpSpPr>
        <p:sp>
          <p:nvSpPr>
            <p:cNvPr id="47" name="矩形 46"/>
            <p:cNvSpPr/>
            <p:nvPr/>
          </p:nvSpPr>
          <p:spPr>
            <a:xfrm>
              <a:off x="5969726" y="2398387"/>
              <a:ext cx="2821577" cy="458423"/>
            </a:xfrm>
            <a:prstGeom prst="rect">
              <a:avLst/>
            </a:prstGeom>
            <a:solidFill>
              <a:srgbClr val="FCB0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5969725" y="2399818"/>
              <a:ext cx="93115" cy="458423"/>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矩形 54"/>
          <p:cNvSpPr/>
          <p:nvPr/>
        </p:nvSpPr>
        <p:spPr>
          <a:xfrm>
            <a:off x="6144384" y="4637573"/>
            <a:ext cx="1107996" cy="369332"/>
          </a:xfrm>
          <a:prstGeom prst="rect">
            <a:avLst/>
          </a:prstGeom>
        </p:spPr>
        <p:txBody>
          <a:bodyPr wrap="none">
            <a:spAutoFit/>
          </a:bodyPr>
          <a:lstStyle/>
          <a:p>
            <a:r>
              <a:rPr lang="zh-CN" altLang="en-US" b="1" dirty="0">
                <a:solidFill>
                  <a:srgbClr val="202A36"/>
                </a:solidFill>
                <a:latin typeface="微软雅黑" panose="020B0503020204020204" pitchFamily="34" charset="-122"/>
                <a:ea typeface="微软雅黑" panose="020B0503020204020204" pitchFamily="34" charset="-122"/>
              </a:rPr>
              <a:t>基数排序</a:t>
            </a:r>
          </a:p>
        </p:txBody>
      </p:sp>
    </p:spTree>
    <p:extLst>
      <p:ext uri="{BB962C8B-B14F-4D97-AF65-F5344CB8AC3E}">
        <p14:creationId xmlns:p14="http://schemas.microsoft.com/office/powerpoint/2010/main" val="2586531388"/>
      </p:ext>
    </p:extLst>
  </p:cSld>
  <p:clrMapOvr>
    <a:masterClrMapping/>
  </p:clrMapOvr>
  <mc:AlternateContent xmlns:mc="http://schemas.openxmlformats.org/markup-compatibility/2006" xmlns:p14="http://schemas.microsoft.com/office/powerpoint/2010/main">
    <mc:Choice Requires="p14">
      <p:transition spd="slow" p14:dur="1600" advTm="5000">
        <p:blinds dir="vert"/>
      </p:transition>
    </mc:Choice>
    <mc:Fallback xmlns="">
      <p:transition spd="slow" advTm="5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Effect transition="in" filter="fade">
                                      <p:cBhvr>
                                        <p:cTn id="15" dur="500"/>
                                        <p:tgtEl>
                                          <p:spTgt spid="20"/>
                                        </p:tgtEl>
                                      </p:cBhvr>
                                    </p:animEffect>
                                  </p:childTnLst>
                                </p:cTn>
                              </p:par>
                            </p:childTnLst>
                          </p:cTn>
                        </p:par>
                        <p:par>
                          <p:cTn id="16" fill="hold">
                            <p:stCondLst>
                              <p:cond delay="1000"/>
                            </p:stCondLst>
                            <p:childTnLst>
                              <p:par>
                                <p:cTn id="17" presetID="9"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par>
                          <p:cTn id="20" fill="hold">
                            <p:stCondLst>
                              <p:cond delay="1500"/>
                            </p:stCondLst>
                            <p:childTnLst>
                              <p:par>
                                <p:cTn id="21" presetID="22" presetClass="entr" presetSubtype="1" fill="hold" grpId="0" nodeType="after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wipe(up)">
                                      <p:cBhvr>
                                        <p:cTn id="23" dur="500"/>
                                        <p:tgtEl>
                                          <p:spTgt spid="43"/>
                                        </p:tgtEl>
                                      </p:cBhvr>
                                    </p:animEffect>
                                  </p:childTnLst>
                                </p:cTn>
                              </p:par>
                            </p:childTnLst>
                          </p:cTn>
                        </p:par>
                        <p:par>
                          <p:cTn id="24" fill="hold">
                            <p:stCondLst>
                              <p:cond delay="2000"/>
                            </p:stCondLst>
                            <p:childTnLst>
                              <p:par>
                                <p:cTn id="25" presetID="2" presetClass="entr" presetSubtype="2"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1+#ppt_w/2"/>
                                          </p:val>
                                        </p:tav>
                                        <p:tav tm="100000">
                                          <p:val>
                                            <p:strVal val="#ppt_x"/>
                                          </p:val>
                                        </p:tav>
                                      </p:tavLst>
                                    </p:anim>
                                    <p:anim calcmode="lin" valueType="num">
                                      <p:cBhvr additive="base">
                                        <p:cTn id="28" dur="500" fill="hold"/>
                                        <p:tgtEl>
                                          <p:spTgt spid="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2"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additive="base">
                                        <p:cTn id="32" dur="500" fill="hold"/>
                                        <p:tgtEl>
                                          <p:spTgt spid="5"/>
                                        </p:tgtEl>
                                        <p:attrNameLst>
                                          <p:attrName>ppt_x</p:attrName>
                                        </p:attrNameLst>
                                      </p:cBhvr>
                                      <p:tavLst>
                                        <p:tav tm="0">
                                          <p:val>
                                            <p:strVal val="1+#ppt_w/2"/>
                                          </p:val>
                                        </p:tav>
                                        <p:tav tm="100000">
                                          <p:val>
                                            <p:strVal val="#ppt_x"/>
                                          </p:val>
                                        </p:tav>
                                      </p:tavLst>
                                    </p:anim>
                                    <p:anim calcmode="lin" valueType="num">
                                      <p:cBhvr additive="base">
                                        <p:cTn id="33" dur="500" fill="hold"/>
                                        <p:tgtEl>
                                          <p:spTgt spid="5"/>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2" fill="hold" nodeType="after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1+#ppt_w/2"/>
                                          </p:val>
                                        </p:tav>
                                        <p:tav tm="100000">
                                          <p:val>
                                            <p:strVal val="#ppt_x"/>
                                          </p:val>
                                        </p:tav>
                                      </p:tavLst>
                                    </p:anim>
                                    <p:anim calcmode="lin" valueType="num">
                                      <p:cBhvr additive="base">
                                        <p:cTn id="38" dur="500" fill="hold"/>
                                        <p:tgtEl>
                                          <p:spTgt spid="7"/>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2" fill="hold" nodeType="afterEffect">
                                  <p:stCondLst>
                                    <p:cond delay="0"/>
                                  </p:stCondLst>
                                  <p:childTnLst>
                                    <p:set>
                                      <p:cBhvr>
                                        <p:cTn id="41" dur="1" fill="hold">
                                          <p:stCondLst>
                                            <p:cond delay="0"/>
                                          </p:stCondLst>
                                        </p:cTn>
                                        <p:tgtEl>
                                          <p:spTgt spid="23"/>
                                        </p:tgtEl>
                                        <p:attrNameLst>
                                          <p:attrName>style.visibility</p:attrName>
                                        </p:attrNameLst>
                                      </p:cBhvr>
                                      <p:to>
                                        <p:strVal val="visible"/>
                                      </p:to>
                                    </p:set>
                                    <p:anim calcmode="lin" valueType="num">
                                      <p:cBhvr additive="base">
                                        <p:cTn id="42" dur="500" fill="hold"/>
                                        <p:tgtEl>
                                          <p:spTgt spid="23"/>
                                        </p:tgtEl>
                                        <p:attrNameLst>
                                          <p:attrName>ppt_x</p:attrName>
                                        </p:attrNameLst>
                                      </p:cBhvr>
                                      <p:tavLst>
                                        <p:tav tm="0">
                                          <p:val>
                                            <p:strVal val="1+#ppt_w/2"/>
                                          </p:val>
                                        </p:tav>
                                        <p:tav tm="100000">
                                          <p:val>
                                            <p:strVal val="#ppt_x"/>
                                          </p:val>
                                        </p:tav>
                                      </p:tavLst>
                                    </p:anim>
                                    <p:anim calcmode="lin" valueType="num">
                                      <p:cBhvr additive="base">
                                        <p:cTn id="43" dur="500" fill="hold"/>
                                        <p:tgtEl>
                                          <p:spTgt spid="23"/>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2" fill="hold" nodeType="afterEffect">
                                  <p:stCondLst>
                                    <p:cond delay="0"/>
                                  </p:stCondLst>
                                  <p:childTnLst>
                                    <p:set>
                                      <p:cBhvr>
                                        <p:cTn id="46" dur="1" fill="hold">
                                          <p:stCondLst>
                                            <p:cond delay="0"/>
                                          </p:stCondLst>
                                        </p:cTn>
                                        <p:tgtEl>
                                          <p:spTgt spid="41"/>
                                        </p:tgtEl>
                                        <p:attrNameLst>
                                          <p:attrName>style.visibility</p:attrName>
                                        </p:attrNameLst>
                                      </p:cBhvr>
                                      <p:to>
                                        <p:strVal val="visible"/>
                                      </p:to>
                                    </p:set>
                                    <p:anim calcmode="lin" valueType="num">
                                      <p:cBhvr additive="base">
                                        <p:cTn id="47" dur="500" fill="hold"/>
                                        <p:tgtEl>
                                          <p:spTgt spid="41"/>
                                        </p:tgtEl>
                                        <p:attrNameLst>
                                          <p:attrName>ppt_x</p:attrName>
                                        </p:attrNameLst>
                                      </p:cBhvr>
                                      <p:tavLst>
                                        <p:tav tm="0">
                                          <p:val>
                                            <p:strVal val="1+#ppt_w/2"/>
                                          </p:val>
                                        </p:tav>
                                        <p:tav tm="100000">
                                          <p:val>
                                            <p:strVal val="#ppt_x"/>
                                          </p:val>
                                        </p:tav>
                                      </p:tavLst>
                                    </p:anim>
                                    <p:anim calcmode="lin" valueType="num">
                                      <p:cBhvr additive="base">
                                        <p:cTn id="48" dur="500" fill="hold"/>
                                        <p:tgtEl>
                                          <p:spTgt spid="41"/>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 presetClass="entr" presetSubtype="2" fill="hold" nodeType="afterEffect">
                                  <p:stCondLst>
                                    <p:cond delay="0"/>
                                  </p:stCondLst>
                                  <p:childTnLst>
                                    <p:set>
                                      <p:cBhvr>
                                        <p:cTn id="51" dur="1" fill="hold">
                                          <p:stCondLst>
                                            <p:cond delay="0"/>
                                          </p:stCondLst>
                                        </p:cTn>
                                        <p:tgtEl>
                                          <p:spTgt spid="46"/>
                                        </p:tgtEl>
                                        <p:attrNameLst>
                                          <p:attrName>style.visibility</p:attrName>
                                        </p:attrNameLst>
                                      </p:cBhvr>
                                      <p:to>
                                        <p:strVal val="visible"/>
                                      </p:to>
                                    </p:set>
                                    <p:anim calcmode="lin" valueType="num">
                                      <p:cBhvr additive="base">
                                        <p:cTn id="52" dur="500" fill="hold"/>
                                        <p:tgtEl>
                                          <p:spTgt spid="46"/>
                                        </p:tgtEl>
                                        <p:attrNameLst>
                                          <p:attrName>ppt_x</p:attrName>
                                        </p:attrNameLst>
                                      </p:cBhvr>
                                      <p:tavLst>
                                        <p:tav tm="0">
                                          <p:val>
                                            <p:strVal val="1+#ppt_w/2"/>
                                          </p:val>
                                        </p:tav>
                                        <p:tav tm="100000">
                                          <p:val>
                                            <p:strVal val="#ppt_x"/>
                                          </p:val>
                                        </p:tav>
                                      </p:tavLst>
                                    </p:anim>
                                    <p:anim calcmode="lin" valueType="num">
                                      <p:cBhvr additive="base">
                                        <p:cTn id="53" dur="500" fill="hold"/>
                                        <p:tgtEl>
                                          <p:spTgt spid="46"/>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47" presetClass="entr" presetSubtype="0" fill="hold" nodeType="afterEffect">
                                  <p:stCondLst>
                                    <p:cond delay="0"/>
                                  </p:stCondLst>
                                  <p:childTnLst>
                                    <p:set>
                                      <p:cBhvr>
                                        <p:cTn id="56" dur="1" fill="hold">
                                          <p:stCondLst>
                                            <p:cond delay="0"/>
                                          </p:stCondLst>
                                        </p:cTn>
                                        <p:tgtEl>
                                          <p:spTgt spid="42"/>
                                        </p:tgtEl>
                                        <p:attrNameLst>
                                          <p:attrName>style.visibility</p:attrName>
                                        </p:attrNameLst>
                                      </p:cBhvr>
                                      <p:to>
                                        <p:strVal val="visible"/>
                                      </p:to>
                                    </p:set>
                                    <p:animEffect transition="in" filter="fade">
                                      <p:cBhvr>
                                        <p:cTn id="57" dur="1000"/>
                                        <p:tgtEl>
                                          <p:spTgt spid="42"/>
                                        </p:tgtEl>
                                      </p:cBhvr>
                                    </p:animEffect>
                                    <p:anim calcmode="lin" valueType="num">
                                      <p:cBhvr>
                                        <p:cTn id="58" dur="1000" fill="hold"/>
                                        <p:tgtEl>
                                          <p:spTgt spid="42"/>
                                        </p:tgtEl>
                                        <p:attrNameLst>
                                          <p:attrName>ppt_x</p:attrName>
                                        </p:attrNameLst>
                                      </p:cBhvr>
                                      <p:tavLst>
                                        <p:tav tm="0">
                                          <p:val>
                                            <p:strVal val="#ppt_x"/>
                                          </p:val>
                                        </p:tav>
                                        <p:tav tm="100000">
                                          <p:val>
                                            <p:strVal val="#ppt_x"/>
                                          </p:val>
                                        </p:tav>
                                      </p:tavLst>
                                    </p:anim>
                                    <p:anim calcmode="lin" valueType="num">
                                      <p:cBhvr>
                                        <p:cTn id="59" dur="1000" fill="hold"/>
                                        <p:tgtEl>
                                          <p:spTgt spid="42"/>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55"/>
                                        </p:tgtEl>
                                        <p:attrNameLst>
                                          <p:attrName>style.visibility</p:attrName>
                                        </p:attrNameLst>
                                      </p:cBhvr>
                                      <p:to>
                                        <p:strVal val="visible"/>
                                      </p:to>
                                    </p:set>
                                    <p:animEffect transition="in" filter="fade">
                                      <p:cBhvr>
                                        <p:cTn id="62" dur="1000"/>
                                        <p:tgtEl>
                                          <p:spTgt spid="55"/>
                                        </p:tgtEl>
                                      </p:cBhvr>
                                    </p:animEffect>
                                    <p:anim calcmode="lin" valueType="num">
                                      <p:cBhvr>
                                        <p:cTn id="63" dur="1000" fill="hold"/>
                                        <p:tgtEl>
                                          <p:spTgt spid="55"/>
                                        </p:tgtEl>
                                        <p:attrNameLst>
                                          <p:attrName>ppt_x</p:attrName>
                                        </p:attrNameLst>
                                      </p:cBhvr>
                                      <p:tavLst>
                                        <p:tav tm="0">
                                          <p:val>
                                            <p:strVal val="#ppt_x"/>
                                          </p:val>
                                        </p:tav>
                                        <p:tav tm="100000">
                                          <p:val>
                                            <p:strVal val="#ppt_x"/>
                                          </p:val>
                                        </p:tav>
                                      </p:tavLst>
                                    </p:anim>
                                    <p:anim calcmode="lin" valueType="num">
                                      <p:cBhvr>
                                        <p:cTn id="64" dur="1000" fill="hold"/>
                                        <p:tgtEl>
                                          <p:spTgt spid="55"/>
                                        </p:tgtEl>
                                        <p:attrNameLst>
                                          <p:attrName>ppt_y</p:attrName>
                                        </p:attrNameLst>
                                      </p:cBhvr>
                                      <p:tavLst>
                                        <p:tav tm="0">
                                          <p:val>
                                            <p:strVal val="#ppt_y+.1"/>
                                          </p:val>
                                        </p:tav>
                                        <p:tav tm="100000">
                                          <p:val>
                                            <p:strVal val="#ppt_y"/>
                                          </p:val>
                                        </p:tav>
                                      </p:tavLst>
                                    </p:anim>
                                  </p:childTnLst>
                                </p:cTn>
                              </p:par>
                            </p:childTnLst>
                          </p:cTn>
                        </p:par>
                        <p:par>
                          <p:cTn id="65" fill="hold">
                            <p:stCondLst>
                              <p:cond delay="6000"/>
                            </p:stCondLst>
                            <p:childTnLst>
                              <p:par>
                                <p:cTn id="66" presetID="10" presetClass="entr" presetSubtype="0" fill="hold" grpId="1" nodeType="afterEffect">
                                  <p:stCondLst>
                                    <p:cond delay="0"/>
                                  </p:stCondLst>
                                  <p:childTnLst>
                                    <p:set>
                                      <p:cBhvr>
                                        <p:cTn id="67" dur="1" fill="hold">
                                          <p:stCondLst>
                                            <p:cond delay="0"/>
                                          </p:stCondLst>
                                        </p:cTn>
                                        <p:tgtEl>
                                          <p:spTgt spid="9"/>
                                        </p:tgtEl>
                                        <p:attrNameLst>
                                          <p:attrName>style.visibility</p:attrName>
                                        </p:attrNameLst>
                                      </p:cBhvr>
                                      <p:to>
                                        <p:strVal val="visible"/>
                                      </p:to>
                                    </p:set>
                                    <p:animEffect transition="in" filter="fade">
                                      <p:cBhvr>
                                        <p:cTn id="68" dur="500"/>
                                        <p:tgtEl>
                                          <p:spTgt spid="9"/>
                                        </p:tgtEl>
                                      </p:cBhvr>
                                    </p:animEffect>
                                  </p:childTnLst>
                                </p:cTn>
                              </p:par>
                              <p:par>
                                <p:cTn id="69" presetID="10" presetClass="entr" presetSubtype="0" fill="hold" grpId="1" nodeType="withEffect">
                                  <p:stCondLst>
                                    <p:cond delay="0"/>
                                  </p:stCondLst>
                                  <p:childTnLst>
                                    <p:set>
                                      <p:cBhvr>
                                        <p:cTn id="70" dur="1" fill="hold">
                                          <p:stCondLst>
                                            <p:cond delay="0"/>
                                          </p:stCondLst>
                                        </p:cTn>
                                        <p:tgtEl>
                                          <p:spTgt spid="10"/>
                                        </p:tgtEl>
                                        <p:attrNameLst>
                                          <p:attrName>style.visibility</p:attrName>
                                        </p:attrNameLst>
                                      </p:cBhvr>
                                      <p:to>
                                        <p:strVal val="visible"/>
                                      </p:to>
                                    </p:set>
                                    <p:animEffect transition="in" filter="fade">
                                      <p:cBhvr>
                                        <p:cTn id="71" dur="500"/>
                                        <p:tgtEl>
                                          <p:spTgt spid="10"/>
                                        </p:tgtEl>
                                      </p:cBhvr>
                                    </p:animEffect>
                                  </p:childTnLst>
                                </p:cTn>
                              </p:par>
                              <p:par>
                                <p:cTn id="72" presetID="10" presetClass="entr" presetSubtype="0" fill="hold" grpId="1" nodeType="withEffect">
                                  <p:stCondLst>
                                    <p:cond delay="0"/>
                                  </p:stCondLst>
                                  <p:childTnLst>
                                    <p:set>
                                      <p:cBhvr>
                                        <p:cTn id="73" dur="1" fill="hold">
                                          <p:stCondLst>
                                            <p:cond delay="0"/>
                                          </p:stCondLst>
                                        </p:cTn>
                                        <p:tgtEl>
                                          <p:spTgt spid="11"/>
                                        </p:tgtEl>
                                        <p:attrNameLst>
                                          <p:attrName>style.visibility</p:attrName>
                                        </p:attrNameLst>
                                      </p:cBhvr>
                                      <p:to>
                                        <p:strVal val="visible"/>
                                      </p:to>
                                    </p:set>
                                    <p:animEffect transition="in" filter="fade">
                                      <p:cBhvr>
                                        <p:cTn id="74" dur="500"/>
                                        <p:tgtEl>
                                          <p:spTgt spid="11"/>
                                        </p:tgtEl>
                                      </p:cBhvr>
                                    </p:animEffect>
                                  </p:childTnLst>
                                </p:cTn>
                              </p:par>
                              <p:par>
                                <p:cTn id="75" presetID="10" presetClass="entr" presetSubtype="0" fill="hold" grpId="1" nodeType="withEffect">
                                  <p:stCondLst>
                                    <p:cond delay="0"/>
                                  </p:stCondLst>
                                  <p:childTnLst>
                                    <p:set>
                                      <p:cBhvr>
                                        <p:cTn id="76" dur="1" fill="hold">
                                          <p:stCondLst>
                                            <p:cond delay="0"/>
                                          </p:stCondLst>
                                        </p:cTn>
                                        <p:tgtEl>
                                          <p:spTgt spid="12"/>
                                        </p:tgtEl>
                                        <p:attrNameLst>
                                          <p:attrName>style.visibility</p:attrName>
                                        </p:attrNameLst>
                                      </p:cBhvr>
                                      <p:to>
                                        <p:strVal val="visible"/>
                                      </p:to>
                                    </p:set>
                                    <p:animEffect transition="in" filter="fade">
                                      <p:cBhvr>
                                        <p:cTn id="77" dur="500"/>
                                        <p:tgtEl>
                                          <p:spTgt spid="12"/>
                                        </p:tgtEl>
                                      </p:cBhvr>
                                    </p:animEffect>
                                  </p:childTnLst>
                                </p:cTn>
                              </p:par>
                              <p:par>
                                <p:cTn id="78" presetID="10" presetClass="entr" presetSubtype="0" fill="hold" grpId="1" nodeType="withEffect">
                                  <p:stCondLst>
                                    <p:cond delay="0"/>
                                  </p:stCondLst>
                                  <p:childTnLst>
                                    <p:set>
                                      <p:cBhvr>
                                        <p:cTn id="79" dur="1" fill="hold">
                                          <p:stCondLst>
                                            <p:cond delay="0"/>
                                          </p:stCondLst>
                                        </p:cTn>
                                        <p:tgtEl>
                                          <p:spTgt spid="13"/>
                                        </p:tgtEl>
                                        <p:attrNameLst>
                                          <p:attrName>style.visibility</p:attrName>
                                        </p:attrNameLst>
                                      </p:cBhvr>
                                      <p:to>
                                        <p:strVal val="visible"/>
                                      </p:to>
                                    </p:set>
                                    <p:animEffect transition="in" filter="fade">
                                      <p:cBhvr>
                                        <p:cTn id="80" dur="500"/>
                                        <p:tgtEl>
                                          <p:spTgt spid="13"/>
                                        </p:tgtEl>
                                      </p:cBhvr>
                                    </p:animEffect>
                                  </p:childTnLst>
                                </p:cTn>
                              </p:par>
                              <p:par>
                                <p:cTn id="81" presetID="10" presetClass="entr" presetSubtype="0" fill="hold" grpId="1" nodeType="withEffect">
                                  <p:stCondLst>
                                    <p:cond delay="0"/>
                                  </p:stCondLst>
                                  <p:childTnLst>
                                    <p:set>
                                      <p:cBhvr>
                                        <p:cTn id="82" dur="1" fill="hold">
                                          <p:stCondLst>
                                            <p:cond delay="0"/>
                                          </p:stCondLst>
                                        </p:cTn>
                                        <p:tgtEl>
                                          <p:spTgt spid="14"/>
                                        </p:tgtEl>
                                        <p:attrNameLst>
                                          <p:attrName>style.visibility</p:attrName>
                                        </p:attrNameLst>
                                      </p:cBhvr>
                                      <p:to>
                                        <p:strVal val="visible"/>
                                      </p:to>
                                    </p:set>
                                    <p:animEffect transition="in" filter="fade">
                                      <p:cBhvr>
                                        <p:cTn id="83" dur="500"/>
                                        <p:tgtEl>
                                          <p:spTgt spid="14"/>
                                        </p:tgtEl>
                                      </p:cBhvr>
                                    </p:animEffect>
                                  </p:childTnLst>
                                </p:cTn>
                              </p:par>
                              <p:par>
                                <p:cTn id="84" presetID="10" presetClass="entr" presetSubtype="0" fill="hold" grpId="1" nodeType="withEffect">
                                  <p:stCondLst>
                                    <p:cond delay="0"/>
                                  </p:stCondLst>
                                  <p:childTnLst>
                                    <p:set>
                                      <p:cBhvr>
                                        <p:cTn id="85" dur="1" fill="hold">
                                          <p:stCondLst>
                                            <p:cond delay="0"/>
                                          </p:stCondLst>
                                        </p:cTn>
                                        <p:tgtEl>
                                          <p:spTgt spid="15"/>
                                        </p:tgtEl>
                                        <p:attrNameLst>
                                          <p:attrName>style.visibility</p:attrName>
                                        </p:attrNameLst>
                                      </p:cBhvr>
                                      <p:to>
                                        <p:strVal val="visible"/>
                                      </p:to>
                                    </p:set>
                                    <p:animEffect transition="in" filter="fade">
                                      <p:cBhvr>
                                        <p:cTn id="86" dur="500"/>
                                        <p:tgtEl>
                                          <p:spTgt spid="15"/>
                                        </p:tgtEl>
                                      </p:cBhvr>
                                    </p:animEffect>
                                  </p:childTnLst>
                                </p:cTn>
                              </p:par>
                              <p:par>
                                <p:cTn id="87" presetID="10" presetClass="entr" presetSubtype="0" fill="hold" grpId="1" nodeType="withEffect">
                                  <p:stCondLst>
                                    <p:cond delay="0"/>
                                  </p:stCondLst>
                                  <p:childTnLst>
                                    <p:set>
                                      <p:cBhvr>
                                        <p:cTn id="88" dur="1" fill="hold">
                                          <p:stCondLst>
                                            <p:cond delay="0"/>
                                          </p:stCondLst>
                                        </p:cTn>
                                        <p:tgtEl>
                                          <p:spTgt spid="16"/>
                                        </p:tgtEl>
                                        <p:attrNameLst>
                                          <p:attrName>style.visibility</p:attrName>
                                        </p:attrNameLst>
                                      </p:cBhvr>
                                      <p:to>
                                        <p:strVal val="visible"/>
                                      </p:to>
                                    </p:set>
                                    <p:animEffect transition="in" filter="fade">
                                      <p:cBhvr>
                                        <p:cTn id="89" dur="500"/>
                                        <p:tgtEl>
                                          <p:spTgt spid="16"/>
                                        </p:tgtEl>
                                      </p:cBhvr>
                                    </p:animEffect>
                                  </p:childTnLst>
                                </p:cTn>
                              </p:par>
                              <p:par>
                                <p:cTn id="90" presetID="10" presetClass="entr" presetSubtype="0" fill="hold" grpId="1" nodeType="withEffect">
                                  <p:stCondLst>
                                    <p:cond delay="0"/>
                                  </p:stCondLst>
                                  <p:childTnLst>
                                    <p:set>
                                      <p:cBhvr>
                                        <p:cTn id="91" dur="1" fill="hold">
                                          <p:stCondLst>
                                            <p:cond delay="0"/>
                                          </p:stCondLst>
                                        </p:cTn>
                                        <p:tgtEl>
                                          <p:spTgt spid="17"/>
                                        </p:tgtEl>
                                        <p:attrNameLst>
                                          <p:attrName>style.visibility</p:attrName>
                                        </p:attrNameLst>
                                      </p:cBhvr>
                                      <p:to>
                                        <p:strVal val="visible"/>
                                      </p:to>
                                    </p:set>
                                    <p:animEffect transition="in" filter="fade">
                                      <p:cBhvr>
                                        <p:cTn id="92" dur="500"/>
                                        <p:tgtEl>
                                          <p:spTgt spid="17"/>
                                        </p:tgtEl>
                                      </p:cBhvr>
                                    </p:animEffect>
                                  </p:childTnLst>
                                </p:cTn>
                              </p:par>
                              <p:par>
                                <p:cTn id="93" presetID="10" presetClass="entr" presetSubtype="0" fill="hold" grpId="1" nodeType="withEffect">
                                  <p:stCondLst>
                                    <p:cond delay="0"/>
                                  </p:stCondLst>
                                  <p:childTnLst>
                                    <p:set>
                                      <p:cBhvr>
                                        <p:cTn id="94" dur="1" fill="hold">
                                          <p:stCondLst>
                                            <p:cond delay="0"/>
                                          </p:stCondLst>
                                        </p:cTn>
                                        <p:tgtEl>
                                          <p:spTgt spid="18"/>
                                        </p:tgtEl>
                                        <p:attrNameLst>
                                          <p:attrName>style.visibility</p:attrName>
                                        </p:attrNameLst>
                                      </p:cBhvr>
                                      <p:to>
                                        <p:strVal val="visible"/>
                                      </p:to>
                                    </p:set>
                                    <p:animEffect transition="in" filter="fade">
                                      <p:cBhvr>
                                        <p:cTn id="95" dur="500"/>
                                        <p:tgtEl>
                                          <p:spTgt spid="18"/>
                                        </p:tgtEl>
                                      </p:cBhvr>
                                    </p:animEffect>
                                  </p:childTnLst>
                                </p:cTn>
                              </p:par>
                            </p:childTnLst>
                          </p:cTn>
                        </p:par>
                        <p:par>
                          <p:cTn id="96" fill="hold">
                            <p:stCondLst>
                              <p:cond delay="6500"/>
                            </p:stCondLst>
                            <p:childTnLst>
                              <p:par>
                                <p:cTn id="97" presetID="1" presetClass="path" presetSubtype="0" repeatCount="3000" accel="50000" decel="50000" fill="remove" grpId="0" nodeType="afterEffect">
                                  <p:stCondLst>
                                    <p:cond delay="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98" dur="2000" fill="hold"/>
                                        <p:tgtEl>
                                          <p:spTgt spid="9"/>
                                        </p:tgtEl>
                                        <p:attrNameLst>
                                          <p:attrName>ppt_x</p:attrName>
                                          <p:attrName>ppt_y</p:attrName>
                                        </p:attrNameLst>
                                      </p:cBhvr>
                                      <p:rCtr x="17" y="18981"/>
                                    </p:animMotion>
                                  </p:childTnLst>
                                </p:cTn>
                              </p:par>
                              <p:par>
                                <p:cTn id="99" presetID="1" presetClass="path" presetSubtype="0" repeatCount="3000" accel="50000" decel="50000" fill="remove" grpId="0" nodeType="withEffect">
                                  <p:stCondLst>
                                    <p:cond delay="1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0" dur="2000" fill="hold"/>
                                        <p:tgtEl>
                                          <p:spTgt spid="10"/>
                                        </p:tgtEl>
                                        <p:attrNameLst>
                                          <p:attrName>ppt_x</p:attrName>
                                          <p:attrName>ppt_y</p:attrName>
                                        </p:attrNameLst>
                                      </p:cBhvr>
                                      <p:rCtr x="17" y="18981"/>
                                    </p:animMotion>
                                  </p:childTnLst>
                                </p:cTn>
                              </p:par>
                              <p:par>
                                <p:cTn id="101" presetID="1" presetClass="path" presetSubtype="0" repeatCount="3000" accel="50000" decel="50000" fill="remove" grpId="0" nodeType="withEffect">
                                  <p:stCondLst>
                                    <p:cond delay="2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2" dur="2000" fill="hold"/>
                                        <p:tgtEl>
                                          <p:spTgt spid="11"/>
                                        </p:tgtEl>
                                        <p:attrNameLst>
                                          <p:attrName>ppt_x</p:attrName>
                                          <p:attrName>ppt_y</p:attrName>
                                        </p:attrNameLst>
                                      </p:cBhvr>
                                      <p:rCtr x="17" y="18981"/>
                                    </p:animMotion>
                                  </p:childTnLst>
                                </p:cTn>
                              </p:par>
                              <p:par>
                                <p:cTn id="103" presetID="1" presetClass="path" presetSubtype="0" repeatCount="3000" accel="50000" decel="50000" fill="remove" grpId="0" nodeType="withEffect">
                                  <p:stCondLst>
                                    <p:cond delay="3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4" dur="2000" fill="hold"/>
                                        <p:tgtEl>
                                          <p:spTgt spid="12"/>
                                        </p:tgtEl>
                                        <p:attrNameLst>
                                          <p:attrName>ppt_x</p:attrName>
                                          <p:attrName>ppt_y</p:attrName>
                                        </p:attrNameLst>
                                      </p:cBhvr>
                                      <p:rCtr x="17" y="18981"/>
                                    </p:animMotion>
                                  </p:childTnLst>
                                </p:cTn>
                              </p:par>
                              <p:par>
                                <p:cTn id="105" presetID="1" presetClass="path" presetSubtype="0" repeatCount="3000" accel="50000" decel="50000" fill="remove" grpId="0" nodeType="withEffect">
                                  <p:stCondLst>
                                    <p:cond delay="4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6" dur="2000" fill="hold"/>
                                        <p:tgtEl>
                                          <p:spTgt spid="13"/>
                                        </p:tgtEl>
                                        <p:attrNameLst>
                                          <p:attrName>ppt_x</p:attrName>
                                          <p:attrName>ppt_y</p:attrName>
                                        </p:attrNameLst>
                                      </p:cBhvr>
                                      <p:rCtr x="17" y="18981"/>
                                    </p:animMotion>
                                  </p:childTnLst>
                                </p:cTn>
                              </p:par>
                              <p:par>
                                <p:cTn id="107" presetID="1" presetClass="path" presetSubtype="0" repeatCount="3000" accel="50000" decel="50000" fill="remove" grpId="0" nodeType="withEffect">
                                  <p:stCondLst>
                                    <p:cond delay="5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08" dur="2000" fill="hold"/>
                                        <p:tgtEl>
                                          <p:spTgt spid="14"/>
                                        </p:tgtEl>
                                        <p:attrNameLst>
                                          <p:attrName>ppt_x</p:attrName>
                                          <p:attrName>ppt_y</p:attrName>
                                        </p:attrNameLst>
                                      </p:cBhvr>
                                      <p:rCtr x="17" y="18981"/>
                                    </p:animMotion>
                                  </p:childTnLst>
                                </p:cTn>
                              </p:par>
                              <p:par>
                                <p:cTn id="109" presetID="1" presetClass="path" presetSubtype="0" repeatCount="3000" accel="50000" decel="50000" fill="remove" grpId="0" nodeType="withEffect">
                                  <p:stCondLst>
                                    <p:cond delay="6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10" dur="2000" fill="hold"/>
                                        <p:tgtEl>
                                          <p:spTgt spid="15"/>
                                        </p:tgtEl>
                                        <p:attrNameLst>
                                          <p:attrName>ppt_x</p:attrName>
                                          <p:attrName>ppt_y</p:attrName>
                                        </p:attrNameLst>
                                      </p:cBhvr>
                                      <p:rCtr x="17" y="18981"/>
                                    </p:animMotion>
                                  </p:childTnLst>
                                </p:cTn>
                              </p:par>
                              <p:par>
                                <p:cTn id="111" presetID="1" presetClass="path" presetSubtype="0" repeatCount="3000" accel="50000" decel="50000" fill="remove" grpId="0" nodeType="withEffect">
                                  <p:stCondLst>
                                    <p:cond delay="7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12" dur="2000" fill="hold"/>
                                        <p:tgtEl>
                                          <p:spTgt spid="16"/>
                                        </p:tgtEl>
                                        <p:attrNameLst>
                                          <p:attrName>ppt_x</p:attrName>
                                          <p:attrName>ppt_y</p:attrName>
                                        </p:attrNameLst>
                                      </p:cBhvr>
                                      <p:rCtr x="17" y="18981"/>
                                    </p:animMotion>
                                  </p:childTnLst>
                                </p:cTn>
                              </p:par>
                              <p:par>
                                <p:cTn id="113" presetID="1" presetClass="path" presetSubtype="0" repeatCount="3000" accel="50000" decel="50000" fill="remove" grpId="0" nodeType="withEffect">
                                  <p:stCondLst>
                                    <p:cond delay="8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14" dur="2000" fill="hold"/>
                                        <p:tgtEl>
                                          <p:spTgt spid="17"/>
                                        </p:tgtEl>
                                        <p:attrNameLst>
                                          <p:attrName>ppt_x</p:attrName>
                                          <p:attrName>ppt_y</p:attrName>
                                        </p:attrNameLst>
                                      </p:cBhvr>
                                      <p:rCtr x="17" y="18981"/>
                                    </p:animMotion>
                                  </p:childTnLst>
                                </p:cTn>
                              </p:par>
                              <p:par>
                                <p:cTn id="115" presetID="1" presetClass="path" presetSubtype="0" repeatCount="3000" accel="50000" decel="50000" fill="remove" grpId="0" nodeType="withEffect">
                                  <p:stCondLst>
                                    <p:cond delay="900"/>
                                  </p:stCondLst>
                                  <p:childTnLst>
                                    <p:animMotion origin="layout" path="M -0.00087 0.00309 C 0.05885 0.00309 0.10781 0.08673 0.10781 0.19167 C 0.10781 0.29722 0.05885 0.38303 -0.00087 0.38303 C -0.06076 0.38303 -0.1092 0.29722 -0.1092 0.19167 C -0.1092 0.08673 -0.06076 0.00309 -0.00087 0.00309 Z " pathEditMode="relative" rAng="0" ptsTypes="fffff">
                                      <p:cBhvr>
                                        <p:cTn id="116" dur="2000" fill="hold"/>
                                        <p:tgtEl>
                                          <p:spTgt spid="18"/>
                                        </p:tgtEl>
                                        <p:attrNameLst>
                                          <p:attrName>ppt_x</p:attrName>
                                          <p:attrName>ppt_y</p:attrName>
                                        </p:attrNameLst>
                                      </p:cBhvr>
                                      <p:rCtr x="17" y="18981"/>
                                    </p:animMotion>
                                  </p:childTnLst>
                                </p:cTn>
                              </p:par>
                            </p:childTnLst>
                          </p:cTn>
                        </p:par>
                        <p:par>
                          <p:cTn id="117" fill="hold">
                            <p:stCondLst>
                              <p:cond delay="13400"/>
                            </p:stCondLst>
                            <p:childTnLst>
                              <p:par>
                                <p:cTn id="118" presetID="42" presetClass="entr" presetSubtype="0" fill="hold" grpId="0" nodeType="afterEffect">
                                  <p:stCondLst>
                                    <p:cond delay="0"/>
                                  </p:stCondLst>
                                  <p:childTnLst>
                                    <p:set>
                                      <p:cBhvr>
                                        <p:cTn id="119" dur="1" fill="hold">
                                          <p:stCondLst>
                                            <p:cond delay="0"/>
                                          </p:stCondLst>
                                        </p:cTn>
                                        <p:tgtEl>
                                          <p:spTgt spid="28"/>
                                        </p:tgtEl>
                                        <p:attrNameLst>
                                          <p:attrName>style.visibility</p:attrName>
                                        </p:attrNameLst>
                                      </p:cBhvr>
                                      <p:to>
                                        <p:strVal val="visible"/>
                                      </p:to>
                                    </p:set>
                                    <p:animEffect transition="in" filter="fade">
                                      <p:cBhvr>
                                        <p:cTn id="120" dur="1000"/>
                                        <p:tgtEl>
                                          <p:spTgt spid="28"/>
                                        </p:tgtEl>
                                      </p:cBhvr>
                                    </p:animEffect>
                                    <p:anim calcmode="lin" valueType="num">
                                      <p:cBhvr>
                                        <p:cTn id="121" dur="1000" fill="hold"/>
                                        <p:tgtEl>
                                          <p:spTgt spid="28"/>
                                        </p:tgtEl>
                                        <p:attrNameLst>
                                          <p:attrName>ppt_x</p:attrName>
                                        </p:attrNameLst>
                                      </p:cBhvr>
                                      <p:tavLst>
                                        <p:tav tm="0">
                                          <p:val>
                                            <p:strVal val="#ppt_x"/>
                                          </p:val>
                                        </p:tav>
                                        <p:tav tm="100000">
                                          <p:val>
                                            <p:strVal val="#ppt_x"/>
                                          </p:val>
                                        </p:tav>
                                      </p:tavLst>
                                    </p:anim>
                                    <p:anim calcmode="lin" valueType="num">
                                      <p:cBhvr>
                                        <p:cTn id="122" dur="1000" fill="hold"/>
                                        <p:tgtEl>
                                          <p:spTgt spid="28"/>
                                        </p:tgtEl>
                                        <p:attrNameLst>
                                          <p:attrName>ppt_y</p:attrName>
                                        </p:attrNameLst>
                                      </p:cBhvr>
                                      <p:tavLst>
                                        <p:tav tm="0">
                                          <p:val>
                                            <p:strVal val="#ppt_y+.1"/>
                                          </p:val>
                                        </p:tav>
                                        <p:tav tm="100000">
                                          <p:val>
                                            <p:strVal val="#ppt_y"/>
                                          </p:val>
                                        </p:tav>
                                      </p:tavLst>
                                    </p:anim>
                                  </p:childTnLst>
                                </p:cTn>
                              </p:par>
                            </p:childTnLst>
                          </p:cTn>
                        </p:par>
                        <p:par>
                          <p:cTn id="123" fill="hold">
                            <p:stCondLst>
                              <p:cond delay="14400"/>
                            </p:stCondLst>
                            <p:childTnLst>
                              <p:par>
                                <p:cTn id="124" presetID="53" presetClass="entr" presetSubtype="16" fill="hold" grpId="0" nodeType="afterEffect">
                                  <p:stCondLst>
                                    <p:cond delay="0"/>
                                  </p:stCondLst>
                                  <p:iterate type="lt">
                                    <p:tmPct val="0"/>
                                  </p:iterate>
                                  <p:childTnLst>
                                    <p:set>
                                      <p:cBhvr>
                                        <p:cTn id="125" dur="1" fill="hold">
                                          <p:stCondLst>
                                            <p:cond delay="0"/>
                                          </p:stCondLst>
                                        </p:cTn>
                                        <p:tgtEl>
                                          <p:spTgt spid="21"/>
                                        </p:tgtEl>
                                        <p:attrNameLst>
                                          <p:attrName>style.visibility</p:attrName>
                                        </p:attrNameLst>
                                      </p:cBhvr>
                                      <p:to>
                                        <p:strVal val="visible"/>
                                      </p:to>
                                    </p:set>
                                    <p:anim calcmode="lin" valueType="num">
                                      <p:cBhvr>
                                        <p:cTn id="126" dur="500" fill="hold"/>
                                        <p:tgtEl>
                                          <p:spTgt spid="21"/>
                                        </p:tgtEl>
                                        <p:attrNameLst>
                                          <p:attrName>ppt_w</p:attrName>
                                        </p:attrNameLst>
                                      </p:cBhvr>
                                      <p:tavLst>
                                        <p:tav tm="0">
                                          <p:val>
                                            <p:fltVal val="0"/>
                                          </p:val>
                                        </p:tav>
                                        <p:tav tm="100000">
                                          <p:val>
                                            <p:strVal val="#ppt_w"/>
                                          </p:val>
                                        </p:tav>
                                      </p:tavLst>
                                    </p:anim>
                                    <p:anim calcmode="lin" valueType="num">
                                      <p:cBhvr>
                                        <p:cTn id="127" dur="500" fill="hold"/>
                                        <p:tgtEl>
                                          <p:spTgt spid="21"/>
                                        </p:tgtEl>
                                        <p:attrNameLst>
                                          <p:attrName>ppt_h</p:attrName>
                                        </p:attrNameLst>
                                      </p:cBhvr>
                                      <p:tavLst>
                                        <p:tav tm="0">
                                          <p:val>
                                            <p:fltVal val="0"/>
                                          </p:val>
                                        </p:tav>
                                        <p:tav tm="100000">
                                          <p:val>
                                            <p:strVal val="#ppt_h"/>
                                          </p:val>
                                        </p:tav>
                                      </p:tavLst>
                                    </p:anim>
                                    <p:animEffect transition="in" filter="fade">
                                      <p:cBhvr>
                                        <p:cTn id="12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bldLvl="0" animBg="1"/>
      <p:bldP spid="6" grpId="0"/>
      <p:bldP spid="8" grpId="0" bldLvl="0" animBg="1"/>
      <p:bldP spid="9" grpId="0" bldLvl="0" animBg="1"/>
      <p:bldP spid="9" grpId="1" bldLvl="0" animBg="1"/>
      <p:bldP spid="10" grpId="0" bldLvl="0" animBg="1"/>
      <p:bldP spid="10" grpId="1" bldLvl="0" animBg="1"/>
      <p:bldP spid="11" grpId="0" bldLvl="0" animBg="1"/>
      <p:bldP spid="11" grpId="1" bldLvl="0" animBg="1"/>
      <p:bldP spid="12" grpId="0" bldLvl="0" animBg="1"/>
      <p:bldP spid="12" grpId="1" bldLvl="0" animBg="1"/>
      <p:bldP spid="13" grpId="0" bldLvl="0" animBg="1"/>
      <p:bldP spid="13" grpId="1" bldLvl="0" animBg="1"/>
      <p:bldP spid="14" grpId="0" bldLvl="0" animBg="1"/>
      <p:bldP spid="14" grpId="1" bldLvl="0" animBg="1"/>
      <p:bldP spid="15" grpId="0" bldLvl="0" animBg="1"/>
      <p:bldP spid="15" grpId="1" bldLvl="0" animBg="1"/>
      <p:bldP spid="16" grpId="0" bldLvl="0" animBg="1"/>
      <p:bldP spid="16" grpId="1" bldLvl="0" animBg="1"/>
      <p:bldP spid="17" grpId="0" bldLvl="0" animBg="1"/>
      <p:bldP spid="17" grpId="1" bldLvl="0" animBg="1"/>
      <p:bldP spid="18" grpId="0" bldLvl="0" animBg="1"/>
      <p:bldP spid="18" grpId="1" bldLvl="0" animBg="1"/>
      <p:bldP spid="20" grpId="0" bldLvl="0" animBg="1"/>
      <p:bldP spid="21" grpId="0"/>
      <p:bldP spid="28" grpId="0" bldLvl="0" animBg="1"/>
      <p:bldP spid="5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graphicFrame>
        <p:nvGraphicFramePr>
          <p:cNvPr id="2" name="表格 1"/>
          <p:cNvGraphicFramePr>
            <a:graphicFrameLocks noGrp="1"/>
          </p:cNvGraphicFramePr>
          <p:nvPr>
            <p:extLst>
              <p:ext uri="{D42A27DB-BD31-4B8C-83A1-F6EECF244321}">
                <p14:modId xmlns:p14="http://schemas.microsoft.com/office/powerpoint/2010/main" val="1277663147"/>
              </p:ext>
            </p:extLst>
          </p:nvPr>
        </p:nvGraphicFramePr>
        <p:xfrm>
          <a:off x="1782723" y="1930519"/>
          <a:ext cx="8127999" cy="977044"/>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1625190404"/>
                    </a:ext>
                  </a:extLst>
                </a:gridCol>
                <a:gridCol w="903111">
                  <a:extLst>
                    <a:ext uri="{9D8B030D-6E8A-4147-A177-3AD203B41FA5}">
                      <a16:colId xmlns:a16="http://schemas.microsoft.com/office/drawing/2014/main" val="2013540794"/>
                    </a:ext>
                  </a:extLst>
                </a:gridCol>
                <a:gridCol w="903111">
                  <a:extLst>
                    <a:ext uri="{9D8B030D-6E8A-4147-A177-3AD203B41FA5}">
                      <a16:colId xmlns:a16="http://schemas.microsoft.com/office/drawing/2014/main" val="1286824751"/>
                    </a:ext>
                  </a:extLst>
                </a:gridCol>
                <a:gridCol w="903111">
                  <a:extLst>
                    <a:ext uri="{9D8B030D-6E8A-4147-A177-3AD203B41FA5}">
                      <a16:colId xmlns:a16="http://schemas.microsoft.com/office/drawing/2014/main" val="3140705452"/>
                    </a:ext>
                  </a:extLst>
                </a:gridCol>
                <a:gridCol w="903111">
                  <a:extLst>
                    <a:ext uri="{9D8B030D-6E8A-4147-A177-3AD203B41FA5}">
                      <a16:colId xmlns:a16="http://schemas.microsoft.com/office/drawing/2014/main" val="2978582764"/>
                    </a:ext>
                  </a:extLst>
                </a:gridCol>
                <a:gridCol w="903111">
                  <a:extLst>
                    <a:ext uri="{9D8B030D-6E8A-4147-A177-3AD203B41FA5}">
                      <a16:colId xmlns:a16="http://schemas.microsoft.com/office/drawing/2014/main" val="515901684"/>
                    </a:ext>
                  </a:extLst>
                </a:gridCol>
                <a:gridCol w="903111">
                  <a:extLst>
                    <a:ext uri="{9D8B030D-6E8A-4147-A177-3AD203B41FA5}">
                      <a16:colId xmlns:a16="http://schemas.microsoft.com/office/drawing/2014/main" val="3004861988"/>
                    </a:ext>
                  </a:extLst>
                </a:gridCol>
                <a:gridCol w="903111">
                  <a:extLst>
                    <a:ext uri="{9D8B030D-6E8A-4147-A177-3AD203B41FA5}">
                      <a16:colId xmlns:a16="http://schemas.microsoft.com/office/drawing/2014/main" val="3781876726"/>
                    </a:ext>
                  </a:extLst>
                </a:gridCol>
                <a:gridCol w="903111">
                  <a:extLst>
                    <a:ext uri="{9D8B030D-6E8A-4147-A177-3AD203B41FA5}">
                      <a16:colId xmlns:a16="http://schemas.microsoft.com/office/drawing/2014/main" val="1471059006"/>
                    </a:ext>
                  </a:extLst>
                </a:gridCol>
              </a:tblGrid>
              <a:tr h="606204">
                <a:tc>
                  <a:txBody>
                    <a:bodyPr/>
                    <a:lstStyle/>
                    <a:p>
                      <a:pPr algn="ctr"/>
                      <a:r>
                        <a:rPr lang="en-US" altLang="zh-CN" dirty="0">
                          <a:solidFill>
                            <a:srgbClr val="FF0000"/>
                          </a:solidFill>
                        </a:rPr>
                        <a:t>Max</a:t>
                      </a:r>
                      <a:endParaRPr lang="zh-CN" altLang="en-US" dirty="0">
                        <a:solidFill>
                          <a:srgbClr val="FF0000"/>
                        </a:solidFill>
                      </a:endParaRPr>
                    </a:p>
                  </a:txBody>
                  <a:tcPr/>
                </a:tc>
                <a:tc>
                  <a:txBody>
                    <a:bodyPr/>
                    <a:lstStyle/>
                    <a:p>
                      <a:pPr algn="ctr"/>
                      <a:r>
                        <a:rPr lang="en-US" altLang="zh-CN" dirty="0"/>
                        <a:t>49</a:t>
                      </a:r>
                      <a:endParaRPr lang="zh-CN" altLang="en-US" dirty="0"/>
                    </a:p>
                  </a:txBody>
                  <a:tcPr/>
                </a:tc>
                <a:tc>
                  <a:txBody>
                    <a:bodyPr/>
                    <a:lstStyle/>
                    <a:p>
                      <a:pPr algn="ctr"/>
                      <a:r>
                        <a:rPr lang="en-US" altLang="zh-CN" dirty="0"/>
                        <a:t>38</a:t>
                      </a:r>
                      <a:endParaRPr lang="zh-CN" altLang="en-US" dirty="0"/>
                    </a:p>
                  </a:txBody>
                  <a:tcPr/>
                </a:tc>
                <a:tc>
                  <a:txBody>
                    <a:bodyPr/>
                    <a:lstStyle/>
                    <a:p>
                      <a:pPr algn="ctr"/>
                      <a:r>
                        <a:rPr lang="en-US" altLang="zh-CN" dirty="0"/>
                        <a:t>65</a:t>
                      </a:r>
                      <a:endParaRPr lang="zh-CN" altLang="en-US" dirty="0"/>
                    </a:p>
                  </a:txBody>
                  <a:tcPr/>
                </a:tc>
                <a:tc>
                  <a:txBody>
                    <a:bodyPr/>
                    <a:lstStyle/>
                    <a:p>
                      <a:pPr algn="ctr"/>
                      <a:r>
                        <a:rPr lang="en-US" altLang="zh-CN" dirty="0"/>
                        <a:t>97</a:t>
                      </a:r>
                      <a:endParaRPr lang="zh-CN" altLang="en-US" dirty="0"/>
                    </a:p>
                  </a:txBody>
                  <a:tcPr/>
                </a:tc>
                <a:tc>
                  <a:txBody>
                    <a:bodyPr/>
                    <a:lstStyle/>
                    <a:p>
                      <a:pPr algn="ctr"/>
                      <a:r>
                        <a:rPr lang="en-US" altLang="zh-CN" dirty="0"/>
                        <a:t>76</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27</a:t>
                      </a:r>
                      <a:endParaRPr lang="zh-CN" altLang="en-US" dirty="0"/>
                    </a:p>
                  </a:txBody>
                  <a:tcPr/>
                </a:tc>
                <a:tc>
                  <a:txBody>
                    <a:bodyPr/>
                    <a:lstStyle/>
                    <a:p>
                      <a:pPr algn="ctr"/>
                      <a:r>
                        <a:rPr lang="en-US" altLang="zh-CN" u="sng" dirty="0"/>
                        <a:t>49</a:t>
                      </a:r>
                      <a:endParaRPr lang="zh-CN" altLang="en-US" u="sng" dirty="0"/>
                    </a:p>
                  </a:txBody>
                  <a:tcPr/>
                </a:tc>
                <a:extLst>
                  <a:ext uri="{0D108BD9-81ED-4DB2-BD59-A6C34878D82A}">
                    <a16:rowId xmlns:a16="http://schemas.microsoft.com/office/drawing/2014/main" val="2111758352"/>
                  </a:ext>
                </a:extLst>
              </a:tr>
              <a:tr h="370840">
                <a:tc>
                  <a:txBody>
                    <a:bodyPr/>
                    <a:lstStyle/>
                    <a:p>
                      <a:pPr algn="ctr"/>
                      <a:endParaRPr lang="zh-CN" altLang="en-US" dirty="0"/>
                    </a:p>
                  </a:txBody>
                  <a:tcPr/>
                </a:tc>
                <a:tc>
                  <a:txBody>
                    <a:bodyPr/>
                    <a:lstStyle/>
                    <a:p>
                      <a:pPr algn="ctr"/>
                      <a:endParaRPr lang="zh-CN" altLang="en-US"/>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2140166374"/>
                  </a:ext>
                </a:extLst>
              </a:tr>
            </a:tbl>
          </a:graphicData>
        </a:graphic>
      </p:graphicFrame>
      <p:sp>
        <p:nvSpPr>
          <p:cNvPr id="4" name="文本框 3"/>
          <p:cNvSpPr txBox="1"/>
          <p:nvPr/>
        </p:nvSpPr>
        <p:spPr>
          <a:xfrm>
            <a:off x="2123767" y="1529671"/>
            <a:ext cx="7905136" cy="430887"/>
          </a:xfrm>
          <a:prstGeom prst="rect">
            <a:avLst/>
          </a:prstGeom>
          <a:noFill/>
        </p:spPr>
        <p:txBody>
          <a:bodyPr wrap="square" rtlCol="0">
            <a:spAutoFit/>
          </a:bodyPr>
          <a:lstStyle/>
          <a:p>
            <a:r>
              <a:rPr lang="en-US" altLang="zh-CN" sz="2200" b="1" dirty="0"/>
              <a:t>0           1          2            3          4           5           6           7           8 </a:t>
            </a:r>
            <a:endParaRPr lang="zh-CN" altLang="en-US" sz="2200" b="1" dirty="0"/>
          </a:p>
        </p:txBody>
      </p:sp>
      <p:sp>
        <p:nvSpPr>
          <p:cNvPr id="10" name="文本框 9"/>
          <p:cNvSpPr txBox="1"/>
          <p:nvPr/>
        </p:nvSpPr>
        <p:spPr>
          <a:xfrm>
            <a:off x="9945634" y="2029985"/>
            <a:ext cx="1243162" cy="830997"/>
          </a:xfrm>
          <a:prstGeom prst="rect">
            <a:avLst/>
          </a:prstGeom>
          <a:noFill/>
        </p:spPr>
        <p:txBody>
          <a:bodyPr wrap="square" rtlCol="0">
            <a:spAutoFit/>
          </a:bodyPr>
          <a:lstStyle/>
          <a:p>
            <a:r>
              <a:rPr lang="en-US" altLang="zh-CN" sz="2400" b="1" dirty="0">
                <a:solidFill>
                  <a:schemeClr val="accent1"/>
                </a:solidFill>
              </a:rPr>
              <a:t>key</a:t>
            </a:r>
          </a:p>
          <a:p>
            <a:r>
              <a:rPr lang="en-US" altLang="zh-CN" sz="2400" b="1" dirty="0">
                <a:solidFill>
                  <a:schemeClr val="accent3">
                    <a:lumMod val="50000"/>
                  </a:schemeClr>
                </a:solidFill>
              </a:rPr>
              <a:t>next</a:t>
            </a:r>
            <a:endParaRPr lang="zh-CN" altLang="en-US" sz="2400" b="1" dirty="0">
              <a:solidFill>
                <a:schemeClr val="accent3">
                  <a:lumMod val="50000"/>
                </a:schemeClr>
              </a:solidFill>
            </a:endParaRPr>
          </a:p>
        </p:txBody>
      </p:sp>
      <p:sp>
        <p:nvSpPr>
          <p:cNvPr id="13" name="文本框 12"/>
          <p:cNvSpPr txBox="1"/>
          <p:nvPr/>
        </p:nvSpPr>
        <p:spPr>
          <a:xfrm>
            <a:off x="3011306" y="2531372"/>
            <a:ext cx="324464" cy="430887"/>
          </a:xfrm>
          <a:prstGeom prst="rect">
            <a:avLst/>
          </a:prstGeom>
          <a:noFill/>
        </p:spPr>
        <p:txBody>
          <a:bodyPr wrap="square" rtlCol="0">
            <a:spAutoFit/>
          </a:bodyPr>
          <a:lstStyle/>
          <a:p>
            <a:r>
              <a:rPr lang="en-US" altLang="zh-CN" sz="2200" b="1" dirty="0">
                <a:solidFill>
                  <a:schemeClr val="accent3">
                    <a:lumMod val="50000"/>
                  </a:schemeClr>
                </a:solidFill>
              </a:rPr>
              <a:t>3</a:t>
            </a:r>
            <a:endParaRPr lang="zh-CN" altLang="en-US" sz="2200" b="1" dirty="0">
              <a:solidFill>
                <a:schemeClr val="accent3">
                  <a:lumMod val="50000"/>
                </a:schemeClr>
              </a:solidFill>
            </a:endParaRPr>
          </a:p>
        </p:txBody>
      </p:sp>
      <p:sp>
        <p:nvSpPr>
          <p:cNvPr id="74" name="文本框 73"/>
          <p:cNvSpPr txBox="1"/>
          <p:nvPr/>
        </p:nvSpPr>
        <p:spPr>
          <a:xfrm>
            <a:off x="3920034" y="2511628"/>
            <a:ext cx="324464" cy="430887"/>
          </a:xfrm>
          <a:prstGeom prst="rect">
            <a:avLst/>
          </a:prstGeom>
          <a:noFill/>
        </p:spPr>
        <p:txBody>
          <a:bodyPr wrap="square" rtlCol="0">
            <a:spAutoFit/>
          </a:bodyPr>
          <a:lstStyle/>
          <a:p>
            <a:r>
              <a:rPr lang="en-US" altLang="zh-CN" sz="2200" b="1" dirty="0">
                <a:solidFill>
                  <a:schemeClr val="accent3">
                    <a:lumMod val="50000"/>
                  </a:schemeClr>
                </a:solidFill>
              </a:rPr>
              <a:t>1</a:t>
            </a:r>
            <a:endParaRPr lang="zh-CN" altLang="en-US" sz="2200" b="1" dirty="0">
              <a:solidFill>
                <a:schemeClr val="accent3">
                  <a:lumMod val="50000"/>
                </a:schemeClr>
              </a:solidFill>
            </a:endParaRPr>
          </a:p>
        </p:txBody>
      </p:sp>
      <p:sp>
        <p:nvSpPr>
          <p:cNvPr id="75" name="文本框 74"/>
          <p:cNvSpPr txBox="1"/>
          <p:nvPr/>
        </p:nvSpPr>
        <p:spPr>
          <a:xfrm>
            <a:off x="2110389"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2</a:t>
            </a:r>
            <a:endParaRPr lang="zh-CN" altLang="en-US" sz="2200" b="1" dirty="0">
              <a:solidFill>
                <a:schemeClr val="accent3">
                  <a:lumMod val="50000"/>
                </a:schemeClr>
              </a:solidFill>
            </a:endParaRPr>
          </a:p>
        </p:txBody>
      </p:sp>
      <p:sp>
        <p:nvSpPr>
          <p:cNvPr id="77" name="流程图: 过程 76"/>
          <p:cNvSpPr/>
          <p:nvPr/>
        </p:nvSpPr>
        <p:spPr>
          <a:xfrm>
            <a:off x="1123950" y="431024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p:cNvCxnSpPr/>
          <p:nvPr/>
        </p:nvCxnSpPr>
        <p:spPr>
          <a:xfrm>
            <a:off x="2190750" y="431024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79" name="流程图: 过程 78"/>
          <p:cNvSpPr/>
          <p:nvPr/>
        </p:nvSpPr>
        <p:spPr>
          <a:xfrm>
            <a:off x="2895600" y="431024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0" name="直接连接符 79"/>
          <p:cNvCxnSpPr/>
          <p:nvPr/>
        </p:nvCxnSpPr>
        <p:spPr>
          <a:xfrm>
            <a:off x="3962400" y="431024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1" name="文本框 80"/>
          <p:cNvSpPr txBox="1"/>
          <p:nvPr/>
        </p:nvSpPr>
        <p:spPr>
          <a:xfrm>
            <a:off x="1258496" y="4504376"/>
            <a:ext cx="1162050" cy="430887"/>
          </a:xfrm>
          <a:prstGeom prst="rect">
            <a:avLst/>
          </a:prstGeom>
          <a:noFill/>
        </p:spPr>
        <p:txBody>
          <a:bodyPr wrap="square" rtlCol="0">
            <a:spAutoFit/>
          </a:bodyPr>
          <a:lstStyle/>
          <a:p>
            <a:r>
              <a:rPr lang="en-US" altLang="zh-CN" sz="2200" b="1" dirty="0">
                <a:solidFill>
                  <a:schemeClr val="accent1"/>
                </a:solidFill>
              </a:rPr>
              <a:t>MAX</a:t>
            </a:r>
            <a:endParaRPr lang="zh-CN" altLang="en-US" sz="2200" b="1" dirty="0">
              <a:solidFill>
                <a:schemeClr val="accent1"/>
              </a:solidFill>
            </a:endParaRPr>
          </a:p>
        </p:txBody>
      </p:sp>
      <p:sp>
        <p:nvSpPr>
          <p:cNvPr id="82" name="文本框 81"/>
          <p:cNvSpPr txBox="1"/>
          <p:nvPr/>
        </p:nvSpPr>
        <p:spPr>
          <a:xfrm>
            <a:off x="3236872" y="4504376"/>
            <a:ext cx="1162050" cy="461665"/>
          </a:xfrm>
          <a:prstGeom prst="rect">
            <a:avLst/>
          </a:prstGeom>
          <a:noFill/>
        </p:spPr>
        <p:txBody>
          <a:bodyPr wrap="square" rtlCol="0">
            <a:spAutoFit/>
          </a:bodyPr>
          <a:lstStyle/>
          <a:p>
            <a:r>
              <a:rPr lang="en-US" altLang="zh-CN" sz="2400" b="1" dirty="0">
                <a:solidFill>
                  <a:schemeClr val="accent1"/>
                </a:solidFill>
              </a:rPr>
              <a:t>38</a:t>
            </a:r>
            <a:endParaRPr lang="zh-CN" altLang="en-US" sz="2400" b="1" dirty="0">
              <a:solidFill>
                <a:schemeClr val="accent1"/>
              </a:solidFill>
            </a:endParaRPr>
          </a:p>
        </p:txBody>
      </p:sp>
      <p:cxnSp>
        <p:nvCxnSpPr>
          <p:cNvPr id="83" name="直接箭头连接符 82"/>
          <p:cNvCxnSpPr>
            <a:endCxn id="79" idx="1"/>
          </p:cNvCxnSpPr>
          <p:nvPr/>
        </p:nvCxnSpPr>
        <p:spPr>
          <a:xfrm flipV="1">
            <a:off x="2373333" y="471982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曲线连接符 83"/>
          <p:cNvCxnSpPr>
            <a:endCxn id="77" idx="1"/>
          </p:cNvCxnSpPr>
          <p:nvPr/>
        </p:nvCxnSpPr>
        <p:spPr>
          <a:xfrm rot="10800000" flipV="1">
            <a:off x="1123950" y="4659664"/>
            <a:ext cx="8384970" cy="60156"/>
          </a:xfrm>
          <a:prstGeom prst="curvedConnector5">
            <a:avLst>
              <a:gd name="adj1" fmla="val -3163"/>
              <a:gd name="adj2" fmla="val -1879229"/>
              <a:gd name="adj3" fmla="val 102726"/>
            </a:avLst>
          </a:prstGeom>
          <a:ln w="285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5" name="流程图: 过程 84"/>
          <p:cNvSpPr/>
          <p:nvPr/>
        </p:nvSpPr>
        <p:spPr>
          <a:xfrm>
            <a:off x="4712515" y="4319770"/>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6" name="直接连接符 85"/>
          <p:cNvCxnSpPr/>
          <p:nvPr/>
        </p:nvCxnSpPr>
        <p:spPr>
          <a:xfrm>
            <a:off x="5779315" y="4319770"/>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7" name="文本框 86"/>
          <p:cNvSpPr txBox="1"/>
          <p:nvPr/>
        </p:nvSpPr>
        <p:spPr>
          <a:xfrm>
            <a:off x="4966515" y="4513901"/>
            <a:ext cx="1162050" cy="430887"/>
          </a:xfrm>
          <a:prstGeom prst="rect">
            <a:avLst/>
          </a:prstGeom>
          <a:noFill/>
        </p:spPr>
        <p:txBody>
          <a:bodyPr wrap="square" rtlCol="0">
            <a:spAutoFit/>
          </a:bodyPr>
          <a:lstStyle/>
          <a:p>
            <a:r>
              <a:rPr lang="en-US" altLang="zh-CN" sz="2200" b="1" dirty="0">
                <a:solidFill>
                  <a:schemeClr val="accent1"/>
                </a:solidFill>
              </a:rPr>
              <a:t>49</a:t>
            </a:r>
            <a:endParaRPr lang="zh-CN" altLang="en-US" sz="2200" b="1" dirty="0">
              <a:solidFill>
                <a:schemeClr val="accent1"/>
              </a:solidFill>
            </a:endParaRPr>
          </a:p>
        </p:txBody>
      </p:sp>
      <p:cxnSp>
        <p:nvCxnSpPr>
          <p:cNvPr id="88" name="直接箭头连接符 87"/>
          <p:cNvCxnSpPr/>
          <p:nvPr/>
        </p:nvCxnSpPr>
        <p:spPr>
          <a:xfrm flipV="1">
            <a:off x="4211690" y="475149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4" name="文本框 93"/>
          <p:cNvSpPr txBox="1"/>
          <p:nvPr/>
        </p:nvSpPr>
        <p:spPr>
          <a:xfrm>
            <a:off x="3358673" y="3873493"/>
            <a:ext cx="376136" cy="461665"/>
          </a:xfrm>
          <a:prstGeom prst="rect">
            <a:avLst/>
          </a:prstGeom>
          <a:noFill/>
        </p:spPr>
        <p:txBody>
          <a:bodyPr wrap="square" rtlCol="0">
            <a:spAutoFit/>
          </a:bodyPr>
          <a:lstStyle/>
          <a:p>
            <a:r>
              <a:rPr lang="en-US" altLang="zh-CN" sz="2400" b="1" dirty="0">
                <a:solidFill>
                  <a:schemeClr val="accent1"/>
                </a:solidFill>
              </a:rPr>
              <a:t>1</a:t>
            </a:r>
            <a:endParaRPr lang="zh-CN" altLang="en-US" sz="2400" b="1" dirty="0">
              <a:solidFill>
                <a:schemeClr val="accent1"/>
              </a:solidFill>
            </a:endParaRPr>
          </a:p>
        </p:txBody>
      </p:sp>
      <p:sp>
        <p:nvSpPr>
          <p:cNvPr id="97" name="文本框 96"/>
          <p:cNvSpPr txBox="1"/>
          <p:nvPr/>
        </p:nvSpPr>
        <p:spPr>
          <a:xfrm>
            <a:off x="5171404" y="3884272"/>
            <a:ext cx="376136" cy="461665"/>
          </a:xfrm>
          <a:prstGeom prst="rect">
            <a:avLst/>
          </a:prstGeom>
          <a:noFill/>
        </p:spPr>
        <p:txBody>
          <a:bodyPr wrap="square" rtlCol="0">
            <a:spAutoFit/>
          </a:bodyPr>
          <a:lstStyle/>
          <a:p>
            <a:r>
              <a:rPr lang="en-US" altLang="zh-CN" sz="2400" b="1" dirty="0">
                <a:solidFill>
                  <a:schemeClr val="accent1"/>
                </a:solidFill>
              </a:rPr>
              <a:t>2</a:t>
            </a:r>
            <a:endParaRPr lang="zh-CN" altLang="en-US" sz="2400" b="1" dirty="0">
              <a:solidFill>
                <a:schemeClr val="accent1"/>
              </a:solidFill>
            </a:endParaRPr>
          </a:p>
        </p:txBody>
      </p:sp>
      <p:sp>
        <p:nvSpPr>
          <p:cNvPr id="98" name="上箭头 97"/>
          <p:cNvSpPr/>
          <p:nvPr/>
        </p:nvSpPr>
        <p:spPr>
          <a:xfrm>
            <a:off x="6508719" y="2284269"/>
            <a:ext cx="491728" cy="305692"/>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上箭头 98"/>
          <p:cNvSpPr/>
          <p:nvPr/>
        </p:nvSpPr>
        <p:spPr>
          <a:xfrm flipV="1">
            <a:off x="4730385" y="1103260"/>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过程 99"/>
          <p:cNvSpPr/>
          <p:nvPr/>
        </p:nvSpPr>
        <p:spPr>
          <a:xfrm>
            <a:off x="6508752" y="434191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p:nvPr/>
        </p:nvCxnSpPr>
        <p:spPr>
          <a:xfrm>
            <a:off x="7575552" y="434191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6762752" y="4536046"/>
            <a:ext cx="1162050" cy="430887"/>
          </a:xfrm>
          <a:prstGeom prst="rect">
            <a:avLst/>
          </a:prstGeom>
          <a:noFill/>
        </p:spPr>
        <p:txBody>
          <a:bodyPr wrap="square" rtlCol="0">
            <a:spAutoFit/>
          </a:bodyPr>
          <a:lstStyle/>
          <a:p>
            <a:r>
              <a:rPr lang="en-US" altLang="zh-CN" sz="2200" b="1" dirty="0">
                <a:solidFill>
                  <a:schemeClr val="accent1"/>
                </a:solidFill>
              </a:rPr>
              <a:t>65</a:t>
            </a:r>
            <a:endParaRPr lang="zh-CN" altLang="en-US" sz="2200" b="1" dirty="0">
              <a:solidFill>
                <a:schemeClr val="accent1"/>
              </a:solidFill>
            </a:endParaRPr>
          </a:p>
        </p:txBody>
      </p:sp>
      <p:sp>
        <p:nvSpPr>
          <p:cNvPr id="103" name="文本框 102"/>
          <p:cNvSpPr txBox="1"/>
          <p:nvPr/>
        </p:nvSpPr>
        <p:spPr>
          <a:xfrm>
            <a:off x="6896244" y="3935619"/>
            <a:ext cx="376136" cy="461665"/>
          </a:xfrm>
          <a:prstGeom prst="rect">
            <a:avLst/>
          </a:prstGeom>
          <a:noFill/>
        </p:spPr>
        <p:txBody>
          <a:bodyPr wrap="square" rtlCol="0">
            <a:spAutoFit/>
          </a:bodyPr>
          <a:lstStyle/>
          <a:p>
            <a:r>
              <a:rPr lang="en-US" altLang="zh-CN" sz="2400" b="1" dirty="0">
                <a:solidFill>
                  <a:schemeClr val="accent1"/>
                </a:solidFill>
              </a:rPr>
              <a:t>3</a:t>
            </a:r>
            <a:endParaRPr lang="zh-CN" altLang="en-US" sz="2400" b="1" dirty="0">
              <a:solidFill>
                <a:schemeClr val="accent1"/>
              </a:solidFill>
            </a:endParaRPr>
          </a:p>
        </p:txBody>
      </p:sp>
      <p:cxnSp>
        <p:nvCxnSpPr>
          <p:cNvPr id="60" name="直接箭头连接符 59"/>
          <p:cNvCxnSpPr/>
          <p:nvPr/>
        </p:nvCxnSpPr>
        <p:spPr>
          <a:xfrm flipV="1">
            <a:off x="6030903" y="475149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1627625" y="3908974"/>
            <a:ext cx="376136" cy="461665"/>
          </a:xfrm>
          <a:prstGeom prst="rect">
            <a:avLst/>
          </a:prstGeom>
          <a:noFill/>
        </p:spPr>
        <p:txBody>
          <a:bodyPr wrap="square" rtlCol="0">
            <a:spAutoFit/>
          </a:bodyPr>
          <a:lstStyle/>
          <a:p>
            <a:r>
              <a:rPr lang="en-US" altLang="zh-CN" sz="2400" b="1" dirty="0">
                <a:solidFill>
                  <a:schemeClr val="accent1"/>
                </a:solidFill>
              </a:rPr>
              <a:t>0</a:t>
            </a:r>
            <a:endParaRPr lang="zh-CN" altLang="en-US" sz="2400" b="1" dirty="0">
              <a:solidFill>
                <a:schemeClr val="accent1"/>
              </a:solidFill>
            </a:endParaRPr>
          </a:p>
        </p:txBody>
      </p:sp>
      <p:sp>
        <p:nvSpPr>
          <p:cNvPr id="62" name="流程图: 过程 61"/>
          <p:cNvSpPr/>
          <p:nvPr/>
        </p:nvSpPr>
        <p:spPr>
          <a:xfrm>
            <a:off x="8205974" y="4351440"/>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9272774" y="4351440"/>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64" name="文本框 63"/>
          <p:cNvSpPr txBox="1"/>
          <p:nvPr/>
        </p:nvSpPr>
        <p:spPr>
          <a:xfrm>
            <a:off x="8459974" y="4545571"/>
            <a:ext cx="1162050" cy="430887"/>
          </a:xfrm>
          <a:prstGeom prst="rect">
            <a:avLst/>
          </a:prstGeom>
          <a:noFill/>
        </p:spPr>
        <p:txBody>
          <a:bodyPr wrap="square" rtlCol="0">
            <a:spAutoFit/>
          </a:bodyPr>
          <a:lstStyle/>
          <a:p>
            <a:r>
              <a:rPr lang="en-US" altLang="zh-CN" sz="2200" b="1" dirty="0">
                <a:solidFill>
                  <a:schemeClr val="accent1"/>
                </a:solidFill>
              </a:rPr>
              <a:t>97</a:t>
            </a:r>
            <a:endParaRPr lang="zh-CN" altLang="en-US" sz="2200" b="1" dirty="0">
              <a:solidFill>
                <a:schemeClr val="accent1"/>
              </a:solidFill>
            </a:endParaRPr>
          </a:p>
        </p:txBody>
      </p:sp>
      <p:sp>
        <p:nvSpPr>
          <p:cNvPr id="65" name="文本框 64"/>
          <p:cNvSpPr txBox="1"/>
          <p:nvPr/>
        </p:nvSpPr>
        <p:spPr>
          <a:xfrm>
            <a:off x="8593466" y="3945144"/>
            <a:ext cx="376136" cy="461665"/>
          </a:xfrm>
          <a:prstGeom prst="rect">
            <a:avLst/>
          </a:prstGeom>
          <a:noFill/>
        </p:spPr>
        <p:txBody>
          <a:bodyPr wrap="square" rtlCol="0">
            <a:spAutoFit/>
          </a:bodyPr>
          <a:lstStyle/>
          <a:p>
            <a:r>
              <a:rPr lang="en-US" altLang="zh-CN" sz="2400" b="1" dirty="0">
                <a:solidFill>
                  <a:schemeClr val="accent1"/>
                </a:solidFill>
              </a:rPr>
              <a:t>4</a:t>
            </a:r>
            <a:endParaRPr lang="zh-CN" altLang="en-US" sz="2400" b="1" dirty="0">
              <a:solidFill>
                <a:schemeClr val="accent1"/>
              </a:solidFill>
            </a:endParaRPr>
          </a:p>
        </p:txBody>
      </p:sp>
      <p:cxnSp>
        <p:nvCxnSpPr>
          <p:cNvPr id="66" name="直接箭头连接符 65"/>
          <p:cNvCxnSpPr/>
          <p:nvPr/>
        </p:nvCxnSpPr>
        <p:spPr>
          <a:xfrm flipH="1">
            <a:off x="7778576" y="5035754"/>
            <a:ext cx="30370" cy="756819"/>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90" name="文本框 89"/>
          <p:cNvSpPr txBox="1"/>
          <p:nvPr/>
        </p:nvSpPr>
        <p:spPr>
          <a:xfrm>
            <a:off x="5720469"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0</a:t>
            </a:r>
            <a:endParaRPr lang="zh-CN" altLang="en-US" sz="2200" b="1" dirty="0">
              <a:solidFill>
                <a:schemeClr val="accent3">
                  <a:lumMod val="50000"/>
                </a:schemeClr>
              </a:solidFill>
            </a:endParaRPr>
          </a:p>
        </p:txBody>
      </p:sp>
      <p:sp>
        <p:nvSpPr>
          <p:cNvPr id="91" name="文本框 90"/>
          <p:cNvSpPr txBox="1"/>
          <p:nvPr/>
        </p:nvSpPr>
        <p:spPr>
          <a:xfrm>
            <a:off x="4768106"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4</a:t>
            </a:r>
            <a:endParaRPr lang="zh-CN" altLang="en-US" sz="2200" b="1" dirty="0">
              <a:solidFill>
                <a:schemeClr val="accent3">
                  <a:lumMod val="50000"/>
                </a:schemeClr>
              </a:solidFill>
            </a:endParaRPr>
          </a:p>
        </p:txBody>
      </p:sp>
      <p:cxnSp>
        <p:nvCxnSpPr>
          <p:cNvPr id="41" name="直接箭头连接符 40"/>
          <p:cNvCxnSpPr/>
          <p:nvPr/>
        </p:nvCxnSpPr>
        <p:spPr>
          <a:xfrm flipV="1">
            <a:off x="7857540" y="4768237"/>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流程图: 过程 45"/>
          <p:cNvSpPr/>
          <p:nvPr/>
        </p:nvSpPr>
        <p:spPr>
          <a:xfrm>
            <a:off x="7406269" y="5778931"/>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7" name="直接连接符 46"/>
          <p:cNvCxnSpPr/>
          <p:nvPr/>
        </p:nvCxnSpPr>
        <p:spPr>
          <a:xfrm>
            <a:off x="8473069" y="5778931"/>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7660269" y="5973062"/>
            <a:ext cx="1162050" cy="430887"/>
          </a:xfrm>
          <a:prstGeom prst="rect">
            <a:avLst/>
          </a:prstGeom>
          <a:noFill/>
        </p:spPr>
        <p:txBody>
          <a:bodyPr wrap="square" rtlCol="0">
            <a:spAutoFit/>
          </a:bodyPr>
          <a:lstStyle/>
          <a:p>
            <a:r>
              <a:rPr lang="en-US" altLang="zh-CN" sz="2200" b="1" dirty="0">
                <a:solidFill>
                  <a:schemeClr val="accent1"/>
                </a:solidFill>
              </a:rPr>
              <a:t>76</a:t>
            </a:r>
            <a:endParaRPr lang="zh-CN" altLang="en-US" sz="2200" b="1" dirty="0">
              <a:solidFill>
                <a:schemeClr val="accent1"/>
              </a:solidFill>
            </a:endParaRPr>
          </a:p>
        </p:txBody>
      </p:sp>
      <p:sp>
        <p:nvSpPr>
          <p:cNvPr id="49" name="文本框 48"/>
          <p:cNvSpPr txBox="1"/>
          <p:nvPr/>
        </p:nvSpPr>
        <p:spPr>
          <a:xfrm>
            <a:off x="7793761" y="5372635"/>
            <a:ext cx="376136" cy="461665"/>
          </a:xfrm>
          <a:prstGeom prst="rect">
            <a:avLst/>
          </a:prstGeom>
          <a:noFill/>
        </p:spPr>
        <p:txBody>
          <a:bodyPr wrap="square" rtlCol="0">
            <a:spAutoFit/>
          </a:bodyPr>
          <a:lstStyle/>
          <a:p>
            <a:r>
              <a:rPr lang="en-US" altLang="zh-CN" sz="2400" b="1" dirty="0">
                <a:solidFill>
                  <a:schemeClr val="accent1"/>
                </a:solidFill>
              </a:rPr>
              <a:t>5</a:t>
            </a:r>
            <a:endParaRPr lang="zh-CN" altLang="en-US" sz="2400" b="1" dirty="0">
              <a:solidFill>
                <a:schemeClr val="accent1"/>
              </a:solidFill>
            </a:endParaRPr>
          </a:p>
        </p:txBody>
      </p:sp>
      <p:cxnSp>
        <p:nvCxnSpPr>
          <p:cNvPr id="56" name="直接箭头连接符 55"/>
          <p:cNvCxnSpPr/>
          <p:nvPr/>
        </p:nvCxnSpPr>
        <p:spPr>
          <a:xfrm flipH="1" flipV="1">
            <a:off x="8459974" y="5146582"/>
            <a:ext cx="169360" cy="1041923"/>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71" name="文本框 70"/>
          <p:cNvSpPr txBox="1"/>
          <p:nvPr/>
        </p:nvSpPr>
        <p:spPr>
          <a:xfrm>
            <a:off x="6571780"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4</a:t>
            </a:r>
            <a:endParaRPr lang="zh-CN" altLang="en-US" sz="2200" b="1" dirty="0">
              <a:solidFill>
                <a:schemeClr val="accent3">
                  <a:lumMod val="50000"/>
                </a:schemeClr>
              </a:solidFill>
            </a:endParaRPr>
          </a:p>
        </p:txBody>
      </p:sp>
      <p:sp>
        <p:nvSpPr>
          <p:cNvPr id="72" name="文本框 71"/>
          <p:cNvSpPr txBox="1"/>
          <p:nvPr/>
        </p:nvSpPr>
        <p:spPr>
          <a:xfrm>
            <a:off x="4812390" y="2507263"/>
            <a:ext cx="324464" cy="430887"/>
          </a:xfrm>
          <a:prstGeom prst="rect">
            <a:avLst/>
          </a:prstGeom>
          <a:noFill/>
        </p:spPr>
        <p:txBody>
          <a:bodyPr wrap="square" rtlCol="0">
            <a:spAutoFit/>
          </a:bodyPr>
          <a:lstStyle/>
          <a:p>
            <a:r>
              <a:rPr lang="en-US" altLang="zh-CN" sz="2200" b="1" dirty="0">
                <a:solidFill>
                  <a:schemeClr val="accent3">
                    <a:lumMod val="50000"/>
                  </a:schemeClr>
                </a:solidFill>
              </a:rPr>
              <a:t>5</a:t>
            </a:r>
            <a:endParaRPr lang="zh-CN" altLang="en-US" sz="2200" b="1" dirty="0">
              <a:solidFill>
                <a:schemeClr val="accent3">
                  <a:lumMod val="50000"/>
                </a:schemeClr>
              </a:solidFill>
            </a:endParaRPr>
          </a:p>
        </p:txBody>
      </p:sp>
    </p:spTree>
    <p:extLst>
      <p:ext uri="{BB962C8B-B14F-4D97-AF65-F5344CB8AC3E}">
        <p14:creationId xmlns:p14="http://schemas.microsoft.com/office/powerpoint/2010/main" val="711337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1"/>
                                        </p:tgtEl>
                                        <p:attrNameLst>
                                          <p:attrName>style.visibility</p:attrName>
                                        </p:attrNameLst>
                                      </p:cBhvr>
                                      <p:to>
                                        <p:strVal val="visible"/>
                                      </p:to>
                                    </p:set>
                                  </p:childTnLst>
                                </p:cTn>
                              </p:par>
                              <p:par>
                                <p:cTn id="31" presetID="1" presetClass="exit" presetSubtype="0" fill="hold" grpId="0" nodeType="withEffect">
                                  <p:stCondLst>
                                    <p:cond delay="0"/>
                                  </p:stCondLst>
                                  <p:childTnLst>
                                    <p:set>
                                      <p:cBhvr>
                                        <p:cTn id="32" dur="1" fill="hold">
                                          <p:stCondLst>
                                            <p:cond delay="0"/>
                                          </p:stCondLst>
                                        </p:cTn>
                                        <p:tgtEl>
                                          <p:spTgt spid="91"/>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P spid="99" grpId="0" animBg="1"/>
      <p:bldP spid="91" grpId="0"/>
      <p:bldP spid="46" grpId="0" animBg="1"/>
      <p:bldP spid="48" grpId="0"/>
      <p:bldP spid="49" grpId="0"/>
      <p:bldP spid="71" grpId="0"/>
      <p:bldP spid="7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上箭头 57"/>
          <p:cNvSpPr/>
          <p:nvPr/>
        </p:nvSpPr>
        <p:spPr>
          <a:xfrm flipV="1">
            <a:off x="1549113" y="3882961"/>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graphicFrame>
        <p:nvGraphicFramePr>
          <p:cNvPr id="2" name="表格 1"/>
          <p:cNvGraphicFramePr>
            <a:graphicFrameLocks noGrp="1"/>
          </p:cNvGraphicFramePr>
          <p:nvPr>
            <p:extLst>
              <p:ext uri="{D42A27DB-BD31-4B8C-83A1-F6EECF244321}">
                <p14:modId xmlns:p14="http://schemas.microsoft.com/office/powerpoint/2010/main" val="1277663147"/>
              </p:ext>
            </p:extLst>
          </p:nvPr>
        </p:nvGraphicFramePr>
        <p:xfrm>
          <a:off x="1782723" y="1930519"/>
          <a:ext cx="8127999" cy="977044"/>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1625190404"/>
                    </a:ext>
                  </a:extLst>
                </a:gridCol>
                <a:gridCol w="903111">
                  <a:extLst>
                    <a:ext uri="{9D8B030D-6E8A-4147-A177-3AD203B41FA5}">
                      <a16:colId xmlns:a16="http://schemas.microsoft.com/office/drawing/2014/main" val="2013540794"/>
                    </a:ext>
                  </a:extLst>
                </a:gridCol>
                <a:gridCol w="903111">
                  <a:extLst>
                    <a:ext uri="{9D8B030D-6E8A-4147-A177-3AD203B41FA5}">
                      <a16:colId xmlns:a16="http://schemas.microsoft.com/office/drawing/2014/main" val="1286824751"/>
                    </a:ext>
                  </a:extLst>
                </a:gridCol>
                <a:gridCol w="903111">
                  <a:extLst>
                    <a:ext uri="{9D8B030D-6E8A-4147-A177-3AD203B41FA5}">
                      <a16:colId xmlns:a16="http://schemas.microsoft.com/office/drawing/2014/main" val="3140705452"/>
                    </a:ext>
                  </a:extLst>
                </a:gridCol>
                <a:gridCol w="903111">
                  <a:extLst>
                    <a:ext uri="{9D8B030D-6E8A-4147-A177-3AD203B41FA5}">
                      <a16:colId xmlns:a16="http://schemas.microsoft.com/office/drawing/2014/main" val="2978582764"/>
                    </a:ext>
                  </a:extLst>
                </a:gridCol>
                <a:gridCol w="903111">
                  <a:extLst>
                    <a:ext uri="{9D8B030D-6E8A-4147-A177-3AD203B41FA5}">
                      <a16:colId xmlns:a16="http://schemas.microsoft.com/office/drawing/2014/main" val="515901684"/>
                    </a:ext>
                  </a:extLst>
                </a:gridCol>
                <a:gridCol w="903111">
                  <a:extLst>
                    <a:ext uri="{9D8B030D-6E8A-4147-A177-3AD203B41FA5}">
                      <a16:colId xmlns:a16="http://schemas.microsoft.com/office/drawing/2014/main" val="3004861988"/>
                    </a:ext>
                  </a:extLst>
                </a:gridCol>
                <a:gridCol w="903111">
                  <a:extLst>
                    <a:ext uri="{9D8B030D-6E8A-4147-A177-3AD203B41FA5}">
                      <a16:colId xmlns:a16="http://schemas.microsoft.com/office/drawing/2014/main" val="3781876726"/>
                    </a:ext>
                  </a:extLst>
                </a:gridCol>
                <a:gridCol w="903111">
                  <a:extLst>
                    <a:ext uri="{9D8B030D-6E8A-4147-A177-3AD203B41FA5}">
                      <a16:colId xmlns:a16="http://schemas.microsoft.com/office/drawing/2014/main" val="1471059006"/>
                    </a:ext>
                  </a:extLst>
                </a:gridCol>
              </a:tblGrid>
              <a:tr h="606204">
                <a:tc>
                  <a:txBody>
                    <a:bodyPr/>
                    <a:lstStyle/>
                    <a:p>
                      <a:pPr algn="ctr"/>
                      <a:r>
                        <a:rPr lang="en-US" altLang="zh-CN" dirty="0">
                          <a:solidFill>
                            <a:srgbClr val="FF0000"/>
                          </a:solidFill>
                        </a:rPr>
                        <a:t>Max</a:t>
                      </a:r>
                      <a:endParaRPr lang="zh-CN" altLang="en-US" dirty="0">
                        <a:solidFill>
                          <a:srgbClr val="FF0000"/>
                        </a:solidFill>
                      </a:endParaRPr>
                    </a:p>
                  </a:txBody>
                  <a:tcPr/>
                </a:tc>
                <a:tc>
                  <a:txBody>
                    <a:bodyPr/>
                    <a:lstStyle/>
                    <a:p>
                      <a:pPr algn="ctr"/>
                      <a:r>
                        <a:rPr lang="en-US" altLang="zh-CN" dirty="0"/>
                        <a:t>49</a:t>
                      </a:r>
                      <a:endParaRPr lang="zh-CN" altLang="en-US" dirty="0"/>
                    </a:p>
                  </a:txBody>
                  <a:tcPr/>
                </a:tc>
                <a:tc>
                  <a:txBody>
                    <a:bodyPr/>
                    <a:lstStyle/>
                    <a:p>
                      <a:pPr algn="ctr"/>
                      <a:r>
                        <a:rPr lang="en-US" altLang="zh-CN" dirty="0"/>
                        <a:t>38</a:t>
                      </a:r>
                      <a:endParaRPr lang="zh-CN" altLang="en-US" dirty="0"/>
                    </a:p>
                  </a:txBody>
                  <a:tcPr/>
                </a:tc>
                <a:tc>
                  <a:txBody>
                    <a:bodyPr/>
                    <a:lstStyle/>
                    <a:p>
                      <a:pPr algn="ctr"/>
                      <a:r>
                        <a:rPr lang="en-US" altLang="zh-CN" dirty="0"/>
                        <a:t>65</a:t>
                      </a:r>
                      <a:endParaRPr lang="zh-CN" altLang="en-US" dirty="0"/>
                    </a:p>
                  </a:txBody>
                  <a:tcPr/>
                </a:tc>
                <a:tc>
                  <a:txBody>
                    <a:bodyPr/>
                    <a:lstStyle/>
                    <a:p>
                      <a:pPr algn="ctr"/>
                      <a:r>
                        <a:rPr lang="en-US" altLang="zh-CN" dirty="0"/>
                        <a:t>97</a:t>
                      </a:r>
                      <a:endParaRPr lang="zh-CN" altLang="en-US" dirty="0"/>
                    </a:p>
                  </a:txBody>
                  <a:tcPr/>
                </a:tc>
                <a:tc>
                  <a:txBody>
                    <a:bodyPr/>
                    <a:lstStyle/>
                    <a:p>
                      <a:pPr algn="ctr"/>
                      <a:r>
                        <a:rPr lang="en-US" altLang="zh-CN" dirty="0"/>
                        <a:t>76</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27</a:t>
                      </a:r>
                      <a:endParaRPr lang="zh-CN" altLang="en-US" dirty="0"/>
                    </a:p>
                  </a:txBody>
                  <a:tcPr/>
                </a:tc>
                <a:tc>
                  <a:txBody>
                    <a:bodyPr/>
                    <a:lstStyle/>
                    <a:p>
                      <a:pPr algn="ctr"/>
                      <a:r>
                        <a:rPr lang="en-US" altLang="zh-CN" u="sng" dirty="0"/>
                        <a:t>49</a:t>
                      </a:r>
                      <a:endParaRPr lang="zh-CN" altLang="en-US" u="sng" dirty="0"/>
                    </a:p>
                  </a:txBody>
                  <a:tcPr/>
                </a:tc>
                <a:extLst>
                  <a:ext uri="{0D108BD9-81ED-4DB2-BD59-A6C34878D82A}">
                    <a16:rowId xmlns:a16="http://schemas.microsoft.com/office/drawing/2014/main" val="2111758352"/>
                  </a:ext>
                </a:extLst>
              </a:tr>
              <a:tr h="370840">
                <a:tc>
                  <a:txBody>
                    <a:bodyPr/>
                    <a:lstStyle/>
                    <a:p>
                      <a:pPr algn="ctr"/>
                      <a:endParaRPr lang="zh-CN" altLang="en-US" dirty="0"/>
                    </a:p>
                  </a:txBody>
                  <a:tcPr/>
                </a:tc>
                <a:tc>
                  <a:txBody>
                    <a:bodyPr/>
                    <a:lstStyle/>
                    <a:p>
                      <a:pPr algn="ctr"/>
                      <a:endParaRPr lang="zh-CN" altLang="en-US"/>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2140166374"/>
                  </a:ext>
                </a:extLst>
              </a:tr>
            </a:tbl>
          </a:graphicData>
        </a:graphic>
      </p:graphicFrame>
      <p:sp>
        <p:nvSpPr>
          <p:cNvPr id="4" name="文本框 3"/>
          <p:cNvSpPr txBox="1"/>
          <p:nvPr/>
        </p:nvSpPr>
        <p:spPr>
          <a:xfrm>
            <a:off x="2123767" y="1529671"/>
            <a:ext cx="7905136" cy="430887"/>
          </a:xfrm>
          <a:prstGeom prst="rect">
            <a:avLst/>
          </a:prstGeom>
          <a:noFill/>
        </p:spPr>
        <p:txBody>
          <a:bodyPr wrap="square" rtlCol="0">
            <a:spAutoFit/>
          </a:bodyPr>
          <a:lstStyle/>
          <a:p>
            <a:r>
              <a:rPr lang="en-US" altLang="zh-CN" sz="2200" b="1" dirty="0"/>
              <a:t>0           1          2            3          4           5           6           7           8 </a:t>
            </a:r>
            <a:endParaRPr lang="zh-CN" altLang="en-US" sz="2200" b="1" dirty="0"/>
          </a:p>
        </p:txBody>
      </p:sp>
      <p:sp>
        <p:nvSpPr>
          <p:cNvPr id="10" name="文本框 9"/>
          <p:cNvSpPr txBox="1"/>
          <p:nvPr/>
        </p:nvSpPr>
        <p:spPr>
          <a:xfrm>
            <a:off x="9945634" y="2029985"/>
            <a:ext cx="1243162" cy="830997"/>
          </a:xfrm>
          <a:prstGeom prst="rect">
            <a:avLst/>
          </a:prstGeom>
          <a:noFill/>
        </p:spPr>
        <p:txBody>
          <a:bodyPr wrap="square" rtlCol="0">
            <a:spAutoFit/>
          </a:bodyPr>
          <a:lstStyle/>
          <a:p>
            <a:r>
              <a:rPr lang="en-US" altLang="zh-CN" sz="2400" b="1" dirty="0">
                <a:solidFill>
                  <a:schemeClr val="accent1"/>
                </a:solidFill>
              </a:rPr>
              <a:t>key</a:t>
            </a:r>
          </a:p>
          <a:p>
            <a:r>
              <a:rPr lang="en-US" altLang="zh-CN" sz="2400" b="1" dirty="0">
                <a:solidFill>
                  <a:schemeClr val="accent3">
                    <a:lumMod val="50000"/>
                  </a:schemeClr>
                </a:solidFill>
              </a:rPr>
              <a:t>next</a:t>
            </a:r>
            <a:endParaRPr lang="zh-CN" altLang="en-US" sz="2400" b="1" dirty="0">
              <a:solidFill>
                <a:schemeClr val="accent3">
                  <a:lumMod val="50000"/>
                </a:schemeClr>
              </a:solidFill>
            </a:endParaRPr>
          </a:p>
        </p:txBody>
      </p:sp>
      <p:sp>
        <p:nvSpPr>
          <p:cNvPr id="13" name="文本框 12"/>
          <p:cNvSpPr txBox="1"/>
          <p:nvPr/>
        </p:nvSpPr>
        <p:spPr>
          <a:xfrm>
            <a:off x="3011306" y="2531372"/>
            <a:ext cx="324464" cy="430887"/>
          </a:xfrm>
          <a:prstGeom prst="rect">
            <a:avLst/>
          </a:prstGeom>
          <a:noFill/>
        </p:spPr>
        <p:txBody>
          <a:bodyPr wrap="square" rtlCol="0">
            <a:spAutoFit/>
          </a:bodyPr>
          <a:lstStyle/>
          <a:p>
            <a:r>
              <a:rPr lang="en-US" altLang="zh-CN" sz="2200" b="1" dirty="0">
                <a:solidFill>
                  <a:schemeClr val="accent3">
                    <a:lumMod val="50000"/>
                  </a:schemeClr>
                </a:solidFill>
              </a:rPr>
              <a:t>3</a:t>
            </a:r>
            <a:endParaRPr lang="zh-CN" altLang="en-US" sz="2200" b="1" dirty="0">
              <a:solidFill>
                <a:schemeClr val="accent3">
                  <a:lumMod val="50000"/>
                </a:schemeClr>
              </a:solidFill>
            </a:endParaRPr>
          </a:p>
        </p:txBody>
      </p:sp>
      <p:sp>
        <p:nvSpPr>
          <p:cNvPr id="74" name="文本框 73"/>
          <p:cNvSpPr txBox="1"/>
          <p:nvPr/>
        </p:nvSpPr>
        <p:spPr>
          <a:xfrm>
            <a:off x="3920034" y="2511628"/>
            <a:ext cx="324464" cy="430887"/>
          </a:xfrm>
          <a:prstGeom prst="rect">
            <a:avLst/>
          </a:prstGeom>
          <a:noFill/>
        </p:spPr>
        <p:txBody>
          <a:bodyPr wrap="square" rtlCol="0">
            <a:spAutoFit/>
          </a:bodyPr>
          <a:lstStyle/>
          <a:p>
            <a:r>
              <a:rPr lang="en-US" altLang="zh-CN" sz="2200" b="1" dirty="0">
                <a:solidFill>
                  <a:schemeClr val="accent3">
                    <a:lumMod val="50000"/>
                  </a:schemeClr>
                </a:solidFill>
              </a:rPr>
              <a:t>1</a:t>
            </a:r>
            <a:endParaRPr lang="zh-CN" altLang="en-US" sz="2200" b="1" dirty="0">
              <a:solidFill>
                <a:schemeClr val="accent3">
                  <a:lumMod val="50000"/>
                </a:schemeClr>
              </a:solidFill>
            </a:endParaRPr>
          </a:p>
        </p:txBody>
      </p:sp>
      <p:sp>
        <p:nvSpPr>
          <p:cNvPr id="75" name="文本框 74"/>
          <p:cNvSpPr txBox="1"/>
          <p:nvPr/>
        </p:nvSpPr>
        <p:spPr>
          <a:xfrm>
            <a:off x="2110389"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2</a:t>
            </a:r>
            <a:endParaRPr lang="zh-CN" altLang="en-US" sz="2200" b="1" dirty="0">
              <a:solidFill>
                <a:schemeClr val="accent3">
                  <a:lumMod val="50000"/>
                </a:schemeClr>
              </a:solidFill>
            </a:endParaRPr>
          </a:p>
        </p:txBody>
      </p:sp>
      <p:sp>
        <p:nvSpPr>
          <p:cNvPr id="77" name="流程图: 过程 76"/>
          <p:cNvSpPr/>
          <p:nvPr/>
        </p:nvSpPr>
        <p:spPr>
          <a:xfrm>
            <a:off x="1123950" y="431024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p:cNvCxnSpPr/>
          <p:nvPr/>
        </p:nvCxnSpPr>
        <p:spPr>
          <a:xfrm>
            <a:off x="2190750" y="431024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79" name="流程图: 过程 78"/>
          <p:cNvSpPr/>
          <p:nvPr/>
        </p:nvSpPr>
        <p:spPr>
          <a:xfrm>
            <a:off x="2895600" y="431024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0" name="直接连接符 79"/>
          <p:cNvCxnSpPr/>
          <p:nvPr/>
        </p:nvCxnSpPr>
        <p:spPr>
          <a:xfrm>
            <a:off x="3962400" y="431024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1" name="文本框 80"/>
          <p:cNvSpPr txBox="1"/>
          <p:nvPr/>
        </p:nvSpPr>
        <p:spPr>
          <a:xfrm>
            <a:off x="1258496" y="4504376"/>
            <a:ext cx="1162050" cy="430887"/>
          </a:xfrm>
          <a:prstGeom prst="rect">
            <a:avLst/>
          </a:prstGeom>
          <a:noFill/>
        </p:spPr>
        <p:txBody>
          <a:bodyPr wrap="square" rtlCol="0">
            <a:spAutoFit/>
          </a:bodyPr>
          <a:lstStyle/>
          <a:p>
            <a:r>
              <a:rPr lang="en-US" altLang="zh-CN" sz="2200" b="1" dirty="0">
                <a:solidFill>
                  <a:schemeClr val="accent1"/>
                </a:solidFill>
              </a:rPr>
              <a:t>MAX</a:t>
            </a:r>
            <a:endParaRPr lang="zh-CN" altLang="en-US" sz="2200" b="1" dirty="0">
              <a:solidFill>
                <a:schemeClr val="accent1"/>
              </a:solidFill>
            </a:endParaRPr>
          </a:p>
        </p:txBody>
      </p:sp>
      <p:sp>
        <p:nvSpPr>
          <p:cNvPr id="82" name="文本框 81"/>
          <p:cNvSpPr txBox="1"/>
          <p:nvPr/>
        </p:nvSpPr>
        <p:spPr>
          <a:xfrm>
            <a:off x="3236872" y="4504376"/>
            <a:ext cx="1162050" cy="461665"/>
          </a:xfrm>
          <a:prstGeom prst="rect">
            <a:avLst/>
          </a:prstGeom>
          <a:noFill/>
        </p:spPr>
        <p:txBody>
          <a:bodyPr wrap="square" rtlCol="0">
            <a:spAutoFit/>
          </a:bodyPr>
          <a:lstStyle/>
          <a:p>
            <a:r>
              <a:rPr lang="en-US" altLang="zh-CN" sz="2400" b="1" dirty="0">
                <a:solidFill>
                  <a:schemeClr val="accent1"/>
                </a:solidFill>
              </a:rPr>
              <a:t>38</a:t>
            </a:r>
            <a:endParaRPr lang="zh-CN" altLang="en-US" sz="2400" b="1" dirty="0">
              <a:solidFill>
                <a:schemeClr val="accent1"/>
              </a:solidFill>
            </a:endParaRPr>
          </a:p>
        </p:txBody>
      </p:sp>
      <p:cxnSp>
        <p:nvCxnSpPr>
          <p:cNvPr id="83" name="直接箭头连接符 82"/>
          <p:cNvCxnSpPr>
            <a:endCxn id="79" idx="1"/>
          </p:cNvCxnSpPr>
          <p:nvPr/>
        </p:nvCxnSpPr>
        <p:spPr>
          <a:xfrm flipV="1">
            <a:off x="2373333" y="471982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曲线连接符 83"/>
          <p:cNvCxnSpPr>
            <a:stCxn id="46" idx="3"/>
            <a:endCxn id="77" idx="1"/>
          </p:cNvCxnSpPr>
          <p:nvPr/>
        </p:nvCxnSpPr>
        <p:spPr>
          <a:xfrm flipH="1" flipV="1">
            <a:off x="1123950" y="4719820"/>
            <a:ext cx="10288916" cy="57942"/>
          </a:xfrm>
          <a:prstGeom prst="curvedConnector5">
            <a:avLst>
              <a:gd name="adj1" fmla="val -2222"/>
              <a:gd name="adj2" fmla="val 2385001"/>
              <a:gd name="adj3" fmla="val 102222"/>
            </a:avLst>
          </a:prstGeom>
          <a:ln w="285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5" name="流程图: 过程 84"/>
          <p:cNvSpPr/>
          <p:nvPr/>
        </p:nvSpPr>
        <p:spPr>
          <a:xfrm>
            <a:off x="4712515" y="4319770"/>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6" name="直接连接符 85"/>
          <p:cNvCxnSpPr/>
          <p:nvPr/>
        </p:nvCxnSpPr>
        <p:spPr>
          <a:xfrm>
            <a:off x="5779315" y="4319770"/>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7" name="文本框 86"/>
          <p:cNvSpPr txBox="1"/>
          <p:nvPr/>
        </p:nvSpPr>
        <p:spPr>
          <a:xfrm>
            <a:off x="4966515" y="4513901"/>
            <a:ext cx="1162050" cy="430887"/>
          </a:xfrm>
          <a:prstGeom prst="rect">
            <a:avLst/>
          </a:prstGeom>
          <a:noFill/>
        </p:spPr>
        <p:txBody>
          <a:bodyPr wrap="square" rtlCol="0">
            <a:spAutoFit/>
          </a:bodyPr>
          <a:lstStyle/>
          <a:p>
            <a:r>
              <a:rPr lang="en-US" altLang="zh-CN" sz="2200" b="1" dirty="0">
                <a:solidFill>
                  <a:schemeClr val="accent1"/>
                </a:solidFill>
              </a:rPr>
              <a:t>49</a:t>
            </a:r>
            <a:endParaRPr lang="zh-CN" altLang="en-US" sz="2200" b="1" dirty="0">
              <a:solidFill>
                <a:schemeClr val="accent1"/>
              </a:solidFill>
            </a:endParaRPr>
          </a:p>
        </p:txBody>
      </p:sp>
      <p:cxnSp>
        <p:nvCxnSpPr>
          <p:cNvPr id="88" name="直接箭头连接符 87"/>
          <p:cNvCxnSpPr/>
          <p:nvPr/>
        </p:nvCxnSpPr>
        <p:spPr>
          <a:xfrm flipV="1">
            <a:off x="4211690" y="475149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4" name="文本框 93"/>
          <p:cNvSpPr txBox="1"/>
          <p:nvPr/>
        </p:nvSpPr>
        <p:spPr>
          <a:xfrm>
            <a:off x="3358673" y="3873493"/>
            <a:ext cx="376136" cy="461665"/>
          </a:xfrm>
          <a:prstGeom prst="rect">
            <a:avLst/>
          </a:prstGeom>
          <a:noFill/>
        </p:spPr>
        <p:txBody>
          <a:bodyPr wrap="square" rtlCol="0">
            <a:spAutoFit/>
          </a:bodyPr>
          <a:lstStyle/>
          <a:p>
            <a:r>
              <a:rPr lang="en-US" altLang="zh-CN" sz="2400" b="1" dirty="0">
                <a:solidFill>
                  <a:schemeClr val="accent1"/>
                </a:solidFill>
              </a:rPr>
              <a:t>1</a:t>
            </a:r>
            <a:endParaRPr lang="zh-CN" altLang="en-US" sz="2400" b="1" dirty="0">
              <a:solidFill>
                <a:schemeClr val="accent1"/>
              </a:solidFill>
            </a:endParaRPr>
          </a:p>
        </p:txBody>
      </p:sp>
      <p:sp>
        <p:nvSpPr>
          <p:cNvPr id="97" name="文本框 96"/>
          <p:cNvSpPr txBox="1"/>
          <p:nvPr/>
        </p:nvSpPr>
        <p:spPr>
          <a:xfrm>
            <a:off x="5171404" y="3884272"/>
            <a:ext cx="376136" cy="461665"/>
          </a:xfrm>
          <a:prstGeom prst="rect">
            <a:avLst/>
          </a:prstGeom>
          <a:noFill/>
        </p:spPr>
        <p:txBody>
          <a:bodyPr wrap="square" rtlCol="0">
            <a:spAutoFit/>
          </a:bodyPr>
          <a:lstStyle/>
          <a:p>
            <a:r>
              <a:rPr lang="en-US" altLang="zh-CN" sz="2400" b="1" dirty="0">
                <a:solidFill>
                  <a:schemeClr val="accent1"/>
                </a:solidFill>
              </a:rPr>
              <a:t>2</a:t>
            </a:r>
            <a:endParaRPr lang="zh-CN" altLang="en-US" sz="2400" b="1" dirty="0">
              <a:solidFill>
                <a:schemeClr val="accent1"/>
              </a:solidFill>
            </a:endParaRPr>
          </a:p>
        </p:txBody>
      </p:sp>
      <p:sp>
        <p:nvSpPr>
          <p:cNvPr id="98" name="上箭头 97"/>
          <p:cNvSpPr/>
          <p:nvPr/>
        </p:nvSpPr>
        <p:spPr>
          <a:xfrm>
            <a:off x="7423091" y="2266195"/>
            <a:ext cx="491728" cy="305692"/>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上箭头 98"/>
          <p:cNvSpPr/>
          <p:nvPr/>
        </p:nvSpPr>
        <p:spPr>
          <a:xfrm flipV="1">
            <a:off x="2028384" y="1139242"/>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过程 99"/>
          <p:cNvSpPr/>
          <p:nvPr/>
        </p:nvSpPr>
        <p:spPr>
          <a:xfrm>
            <a:off x="6508752" y="434191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p:nvPr/>
        </p:nvCxnSpPr>
        <p:spPr>
          <a:xfrm>
            <a:off x="7575552" y="434191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6762752" y="4536046"/>
            <a:ext cx="1162050" cy="430887"/>
          </a:xfrm>
          <a:prstGeom prst="rect">
            <a:avLst/>
          </a:prstGeom>
          <a:noFill/>
        </p:spPr>
        <p:txBody>
          <a:bodyPr wrap="square" rtlCol="0">
            <a:spAutoFit/>
          </a:bodyPr>
          <a:lstStyle/>
          <a:p>
            <a:r>
              <a:rPr lang="en-US" altLang="zh-CN" sz="2200" b="1" dirty="0">
                <a:solidFill>
                  <a:schemeClr val="accent1"/>
                </a:solidFill>
              </a:rPr>
              <a:t>65</a:t>
            </a:r>
            <a:endParaRPr lang="zh-CN" altLang="en-US" sz="2200" b="1" dirty="0">
              <a:solidFill>
                <a:schemeClr val="accent1"/>
              </a:solidFill>
            </a:endParaRPr>
          </a:p>
        </p:txBody>
      </p:sp>
      <p:sp>
        <p:nvSpPr>
          <p:cNvPr id="103" name="文本框 102"/>
          <p:cNvSpPr txBox="1"/>
          <p:nvPr/>
        </p:nvSpPr>
        <p:spPr>
          <a:xfrm>
            <a:off x="6896244" y="3935619"/>
            <a:ext cx="376136" cy="461665"/>
          </a:xfrm>
          <a:prstGeom prst="rect">
            <a:avLst/>
          </a:prstGeom>
          <a:noFill/>
        </p:spPr>
        <p:txBody>
          <a:bodyPr wrap="square" rtlCol="0">
            <a:spAutoFit/>
          </a:bodyPr>
          <a:lstStyle/>
          <a:p>
            <a:r>
              <a:rPr lang="en-US" altLang="zh-CN" sz="2400" b="1" dirty="0">
                <a:solidFill>
                  <a:schemeClr val="accent1"/>
                </a:solidFill>
              </a:rPr>
              <a:t>3</a:t>
            </a:r>
            <a:endParaRPr lang="zh-CN" altLang="en-US" sz="2400" b="1" dirty="0">
              <a:solidFill>
                <a:schemeClr val="accent1"/>
              </a:solidFill>
            </a:endParaRPr>
          </a:p>
        </p:txBody>
      </p:sp>
      <p:cxnSp>
        <p:nvCxnSpPr>
          <p:cNvPr id="60" name="直接箭头连接符 59"/>
          <p:cNvCxnSpPr/>
          <p:nvPr/>
        </p:nvCxnSpPr>
        <p:spPr>
          <a:xfrm flipV="1">
            <a:off x="6030903" y="475149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1627625" y="3889775"/>
            <a:ext cx="376136" cy="461665"/>
          </a:xfrm>
          <a:prstGeom prst="rect">
            <a:avLst/>
          </a:prstGeom>
          <a:noFill/>
        </p:spPr>
        <p:txBody>
          <a:bodyPr wrap="square" rtlCol="0">
            <a:spAutoFit/>
          </a:bodyPr>
          <a:lstStyle/>
          <a:p>
            <a:r>
              <a:rPr lang="en-US" altLang="zh-CN" sz="2400" b="1" dirty="0">
                <a:solidFill>
                  <a:schemeClr val="accent1"/>
                </a:solidFill>
              </a:rPr>
              <a:t>0</a:t>
            </a:r>
            <a:endParaRPr lang="zh-CN" altLang="en-US" sz="2400" b="1" dirty="0">
              <a:solidFill>
                <a:schemeClr val="accent1"/>
              </a:solidFill>
            </a:endParaRPr>
          </a:p>
        </p:txBody>
      </p:sp>
      <p:sp>
        <p:nvSpPr>
          <p:cNvPr id="62" name="流程图: 过程 61"/>
          <p:cNvSpPr/>
          <p:nvPr/>
        </p:nvSpPr>
        <p:spPr>
          <a:xfrm>
            <a:off x="8205974" y="4351440"/>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9272774" y="4351440"/>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64" name="文本框 63"/>
          <p:cNvSpPr txBox="1"/>
          <p:nvPr/>
        </p:nvSpPr>
        <p:spPr>
          <a:xfrm>
            <a:off x="8459974" y="4545571"/>
            <a:ext cx="1162050" cy="430887"/>
          </a:xfrm>
          <a:prstGeom prst="rect">
            <a:avLst/>
          </a:prstGeom>
          <a:noFill/>
        </p:spPr>
        <p:txBody>
          <a:bodyPr wrap="square" rtlCol="0">
            <a:spAutoFit/>
          </a:bodyPr>
          <a:lstStyle/>
          <a:p>
            <a:r>
              <a:rPr lang="en-US" altLang="zh-CN" sz="2200" b="1" dirty="0">
                <a:solidFill>
                  <a:schemeClr val="accent1"/>
                </a:solidFill>
              </a:rPr>
              <a:t>76</a:t>
            </a:r>
            <a:endParaRPr lang="zh-CN" altLang="en-US" sz="2200" b="1" dirty="0">
              <a:solidFill>
                <a:schemeClr val="accent1"/>
              </a:solidFill>
            </a:endParaRPr>
          </a:p>
        </p:txBody>
      </p:sp>
      <p:sp>
        <p:nvSpPr>
          <p:cNvPr id="65" name="文本框 64"/>
          <p:cNvSpPr txBox="1"/>
          <p:nvPr/>
        </p:nvSpPr>
        <p:spPr>
          <a:xfrm>
            <a:off x="8593466" y="3945144"/>
            <a:ext cx="376136" cy="461665"/>
          </a:xfrm>
          <a:prstGeom prst="rect">
            <a:avLst/>
          </a:prstGeom>
          <a:noFill/>
        </p:spPr>
        <p:txBody>
          <a:bodyPr wrap="square" rtlCol="0">
            <a:spAutoFit/>
          </a:bodyPr>
          <a:lstStyle/>
          <a:p>
            <a:r>
              <a:rPr lang="en-US" altLang="zh-CN" sz="2400" b="1" dirty="0">
                <a:solidFill>
                  <a:schemeClr val="accent1"/>
                </a:solidFill>
              </a:rPr>
              <a:t>5</a:t>
            </a:r>
            <a:endParaRPr lang="zh-CN" altLang="en-US" sz="2400" b="1" dirty="0">
              <a:solidFill>
                <a:schemeClr val="accent1"/>
              </a:solidFill>
            </a:endParaRPr>
          </a:p>
        </p:txBody>
      </p:sp>
      <p:cxnSp>
        <p:nvCxnSpPr>
          <p:cNvPr id="66" name="直接箭头连接符 65"/>
          <p:cNvCxnSpPr/>
          <p:nvPr/>
        </p:nvCxnSpPr>
        <p:spPr>
          <a:xfrm flipH="1">
            <a:off x="2082071" y="5035856"/>
            <a:ext cx="231491" cy="866851"/>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90" name="文本框 89"/>
          <p:cNvSpPr txBox="1"/>
          <p:nvPr/>
        </p:nvSpPr>
        <p:spPr>
          <a:xfrm>
            <a:off x="5720469"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0</a:t>
            </a:r>
            <a:endParaRPr lang="zh-CN" altLang="en-US" sz="2200" b="1" dirty="0">
              <a:solidFill>
                <a:schemeClr val="accent3">
                  <a:lumMod val="50000"/>
                </a:schemeClr>
              </a:solidFill>
            </a:endParaRPr>
          </a:p>
        </p:txBody>
      </p:sp>
      <p:cxnSp>
        <p:nvCxnSpPr>
          <p:cNvPr id="41" name="直接箭头连接符 40"/>
          <p:cNvCxnSpPr/>
          <p:nvPr/>
        </p:nvCxnSpPr>
        <p:spPr>
          <a:xfrm flipV="1">
            <a:off x="7857540" y="4768237"/>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流程图: 过程 45"/>
          <p:cNvSpPr/>
          <p:nvPr/>
        </p:nvSpPr>
        <p:spPr>
          <a:xfrm>
            <a:off x="10003166" y="4368187"/>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7" name="直接连接符 46"/>
          <p:cNvCxnSpPr/>
          <p:nvPr/>
        </p:nvCxnSpPr>
        <p:spPr>
          <a:xfrm>
            <a:off x="11069966" y="4368187"/>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0257166" y="4562318"/>
            <a:ext cx="1162050" cy="430887"/>
          </a:xfrm>
          <a:prstGeom prst="rect">
            <a:avLst/>
          </a:prstGeom>
          <a:noFill/>
        </p:spPr>
        <p:txBody>
          <a:bodyPr wrap="square" rtlCol="0">
            <a:spAutoFit/>
          </a:bodyPr>
          <a:lstStyle/>
          <a:p>
            <a:r>
              <a:rPr lang="en-US" altLang="zh-CN" sz="2200" b="1" dirty="0">
                <a:solidFill>
                  <a:schemeClr val="accent1"/>
                </a:solidFill>
              </a:rPr>
              <a:t>97</a:t>
            </a:r>
            <a:endParaRPr lang="zh-CN" altLang="en-US" sz="2200" b="1" dirty="0">
              <a:solidFill>
                <a:schemeClr val="accent1"/>
              </a:solidFill>
            </a:endParaRPr>
          </a:p>
        </p:txBody>
      </p:sp>
      <p:sp>
        <p:nvSpPr>
          <p:cNvPr id="49" name="文本框 48"/>
          <p:cNvSpPr txBox="1"/>
          <p:nvPr/>
        </p:nvSpPr>
        <p:spPr>
          <a:xfrm>
            <a:off x="10390658" y="3961891"/>
            <a:ext cx="376136" cy="461665"/>
          </a:xfrm>
          <a:prstGeom prst="rect">
            <a:avLst/>
          </a:prstGeom>
          <a:noFill/>
        </p:spPr>
        <p:txBody>
          <a:bodyPr wrap="square" rtlCol="0">
            <a:spAutoFit/>
          </a:bodyPr>
          <a:lstStyle/>
          <a:p>
            <a:r>
              <a:rPr lang="en-US" altLang="zh-CN" sz="2400" b="1" dirty="0">
                <a:solidFill>
                  <a:schemeClr val="accent1"/>
                </a:solidFill>
              </a:rPr>
              <a:t>4</a:t>
            </a:r>
            <a:endParaRPr lang="zh-CN" altLang="en-US" sz="2400" b="1" dirty="0">
              <a:solidFill>
                <a:schemeClr val="accent1"/>
              </a:solidFill>
            </a:endParaRPr>
          </a:p>
        </p:txBody>
      </p:sp>
      <p:cxnSp>
        <p:nvCxnSpPr>
          <p:cNvPr id="56" name="直接箭头连接符 55"/>
          <p:cNvCxnSpPr/>
          <p:nvPr/>
        </p:nvCxnSpPr>
        <p:spPr>
          <a:xfrm flipH="1" flipV="1">
            <a:off x="3150759" y="5163022"/>
            <a:ext cx="169360" cy="1041923"/>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71" name="文本框 70"/>
          <p:cNvSpPr txBox="1"/>
          <p:nvPr/>
        </p:nvSpPr>
        <p:spPr>
          <a:xfrm>
            <a:off x="6571780"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4</a:t>
            </a:r>
            <a:endParaRPr lang="zh-CN" altLang="en-US" sz="2200" b="1" dirty="0">
              <a:solidFill>
                <a:schemeClr val="accent3">
                  <a:lumMod val="50000"/>
                </a:schemeClr>
              </a:solidFill>
            </a:endParaRPr>
          </a:p>
        </p:txBody>
      </p:sp>
      <p:sp>
        <p:nvSpPr>
          <p:cNvPr id="72" name="文本框 71"/>
          <p:cNvSpPr txBox="1"/>
          <p:nvPr/>
        </p:nvSpPr>
        <p:spPr>
          <a:xfrm>
            <a:off x="4792362" y="2543521"/>
            <a:ext cx="324464" cy="430887"/>
          </a:xfrm>
          <a:prstGeom prst="rect">
            <a:avLst/>
          </a:prstGeom>
          <a:noFill/>
        </p:spPr>
        <p:txBody>
          <a:bodyPr wrap="square" rtlCol="0">
            <a:spAutoFit/>
          </a:bodyPr>
          <a:lstStyle/>
          <a:p>
            <a:r>
              <a:rPr lang="en-US" altLang="zh-CN" sz="2200" b="1" dirty="0">
                <a:solidFill>
                  <a:schemeClr val="accent3">
                    <a:lumMod val="50000"/>
                  </a:schemeClr>
                </a:solidFill>
              </a:rPr>
              <a:t>5</a:t>
            </a:r>
            <a:endParaRPr lang="zh-CN" altLang="en-US" sz="2200" b="1" dirty="0">
              <a:solidFill>
                <a:schemeClr val="accent3">
                  <a:lumMod val="50000"/>
                </a:schemeClr>
              </a:solidFill>
            </a:endParaRPr>
          </a:p>
        </p:txBody>
      </p:sp>
      <p:cxnSp>
        <p:nvCxnSpPr>
          <p:cNvPr id="50" name="直接箭头连接符 49"/>
          <p:cNvCxnSpPr/>
          <p:nvPr/>
        </p:nvCxnSpPr>
        <p:spPr>
          <a:xfrm flipV="1">
            <a:off x="9607899" y="4768236"/>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1" name="流程图: 过程 50"/>
          <p:cNvSpPr/>
          <p:nvPr/>
        </p:nvSpPr>
        <p:spPr>
          <a:xfrm>
            <a:off x="1926070" y="5847338"/>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2992870" y="5847338"/>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2180070" y="6041469"/>
            <a:ext cx="1162050" cy="430887"/>
          </a:xfrm>
          <a:prstGeom prst="rect">
            <a:avLst/>
          </a:prstGeom>
          <a:noFill/>
        </p:spPr>
        <p:txBody>
          <a:bodyPr wrap="square" rtlCol="0">
            <a:spAutoFit/>
          </a:bodyPr>
          <a:lstStyle/>
          <a:p>
            <a:r>
              <a:rPr lang="en-US" altLang="zh-CN" sz="2200" b="1" dirty="0">
                <a:solidFill>
                  <a:schemeClr val="accent1"/>
                </a:solidFill>
              </a:rPr>
              <a:t>13</a:t>
            </a:r>
            <a:endParaRPr lang="zh-CN" altLang="en-US" sz="2200" b="1" dirty="0">
              <a:solidFill>
                <a:schemeClr val="accent1"/>
              </a:solidFill>
            </a:endParaRPr>
          </a:p>
        </p:txBody>
      </p:sp>
      <p:sp>
        <p:nvSpPr>
          <p:cNvPr id="54" name="文本框 53"/>
          <p:cNvSpPr txBox="1"/>
          <p:nvPr/>
        </p:nvSpPr>
        <p:spPr>
          <a:xfrm>
            <a:off x="2313562" y="5441042"/>
            <a:ext cx="376136" cy="461665"/>
          </a:xfrm>
          <a:prstGeom prst="rect">
            <a:avLst/>
          </a:prstGeom>
          <a:noFill/>
        </p:spPr>
        <p:txBody>
          <a:bodyPr wrap="square" rtlCol="0">
            <a:spAutoFit/>
          </a:bodyPr>
          <a:lstStyle/>
          <a:p>
            <a:r>
              <a:rPr lang="en-US" altLang="zh-CN" sz="2400" b="1" dirty="0">
                <a:solidFill>
                  <a:schemeClr val="accent1"/>
                </a:solidFill>
              </a:rPr>
              <a:t>6</a:t>
            </a:r>
            <a:endParaRPr lang="zh-CN" altLang="en-US" sz="2400" b="1" dirty="0">
              <a:solidFill>
                <a:schemeClr val="accent1"/>
              </a:solidFill>
            </a:endParaRPr>
          </a:p>
        </p:txBody>
      </p:sp>
      <p:sp>
        <p:nvSpPr>
          <p:cNvPr id="55" name="文本框 54"/>
          <p:cNvSpPr txBox="1"/>
          <p:nvPr/>
        </p:nvSpPr>
        <p:spPr>
          <a:xfrm>
            <a:off x="7520904"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2</a:t>
            </a:r>
            <a:endParaRPr lang="zh-CN" altLang="en-US" sz="2200" b="1" dirty="0">
              <a:solidFill>
                <a:schemeClr val="accent3">
                  <a:lumMod val="50000"/>
                </a:schemeClr>
              </a:solidFill>
            </a:endParaRPr>
          </a:p>
        </p:txBody>
      </p:sp>
      <p:sp>
        <p:nvSpPr>
          <p:cNvPr id="57" name="文本框 56"/>
          <p:cNvSpPr txBox="1"/>
          <p:nvPr/>
        </p:nvSpPr>
        <p:spPr>
          <a:xfrm>
            <a:off x="2127845" y="2476676"/>
            <a:ext cx="324464" cy="430887"/>
          </a:xfrm>
          <a:prstGeom prst="rect">
            <a:avLst/>
          </a:prstGeom>
          <a:noFill/>
        </p:spPr>
        <p:txBody>
          <a:bodyPr wrap="square" rtlCol="0">
            <a:spAutoFit/>
          </a:bodyPr>
          <a:lstStyle/>
          <a:p>
            <a:r>
              <a:rPr lang="en-US" altLang="zh-CN" sz="2200" b="1" dirty="0">
                <a:solidFill>
                  <a:schemeClr val="accent3">
                    <a:lumMod val="50000"/>
                  </a:schemeClr>
                </a:solidFill>
              </a:rPr>
              <a:t>6</a:t>
            </a:r>
            <a:endParaRPr lang="zh-CN" altLang="en-US" sz="2200" b="1" dirty="0">
              <a:solidFill>
                <a:schemeClr val="accent3">
                  <a:lumMod val="50000"/>
                </a:schemeClr>
              </a:solidFill>
            </a:endParaRPr>
          </a:p>
        </p:txBody>
      </p:sp>
    </p:spTree>
    <p:extLst>
      <p:ext uri="{BB962C8B-B14F-4D97-AF65-F5344CB8AC3E}">
        <p14:creationId xmlns:p14="http://schemas.microsoft.com/office/powerpoint/2010/main" val="6219122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75"/>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5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75" grpId="0"/>
      <p:bldP spid="98" grpId="0" animBg="1"/>
      <p:bldP spid="99" grpId="0" animBg="1"/>
      <p:bldP spid="51" grpId="0" animBg="1"/>
      <p:bldP spid="53" grpId="0"/>
      <p:bldP spid="54" grpId="0"/>
      <p:bldP spid="55" grpId="0"/>
      <p:bldP spid="5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上箭头 90"/>
          <p:cNvSpPr/>
          <p:nvPr/>
        </p:nvSpPr>
        <p:spPr>
          <a:xfrm flipV="1">
            <a:off x="2457047" y="3928564"/>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graphicFrame>
        <p:nvGraphicFramePr>
          <p:cNvPr id="2" name="表格 1"/>
          <p:cNvGraphicFramePr>
            <a:graphicFrameLocks noGrp="1"/>
          </p:cNvGraphicFramePr>
          <p:nvPr>
            <p:extLst>
              <p:ext uri="{D42A27DB-BD31-4B8C-83A1-F6EECF244321}">
                <p14:modId xmlns:p14="http://schemas.microsoft.com/office/powerpoint/2010/main" val="1277663147"/>
              </p:ext>
            </p:extLst>
          </p:nvPr>
        </p:nvGraphicFramePr>
        <p:xfrm>
          <a:off x="1782723" y="1930519"/>
          <a:ext cx="8127999" cy="977044"/>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1625190404"/>
                    </a:ext>
                  </a:extLst>
                </a:gridCol>
                <a:gridCol w="903111">
                  <a:extLst>
                    <a:ext uri="{9D8B030D-6E8A-4147-A177-3AD203B41FA5}">
                      <a16:colId xmlns:a16="http://schemas.microsoft.com/office/drawing/2014/main" val="2013540794"/>
                    </a:ext>
                  </a:extLst>
                </a:gridCol>
                <a:gridCol w="903111">
                  <a:extLst>
                    <a:ext uri="{9D8B030D-6E8A-4147-A177-3AD203B41FA5}">
                      <a16:colId xmlns:a16="http://schemas.microsoft.com/office/drawing/2014/main" val="1286824751"/>
                    </a:ext>
                  </a:extLst>
                </a:gridCol>
                <a:gridCol w="903111">
                  <a:extLst>
                    <a:ext uri="{9D8B030D-6E8A-4147-A177-3AD203B41FA5}">
                      <a16:colId xmlns:a16="http://schemas.microsoft.com/office/drawing/2014/main" val="3140705452"/>
                    </a:ext>
                  </a:extLst>
                </a:gridCol>
                <a:gridCol w="903111">
                  <a:extLst>
                    <a:ext uri="{9D8B030D-6E8A-4147-A177-3AD203B41FA5}">
                      <a16:colId xmlns:a16="http://schemas.microsoft.com/office/drawing/2014/main" val="2978582764"/>
                    </a:ext>
                  </a:extLst>
                </a:gridCol>
                <a:gridCol w="903111">
                  <a:extLst>
                    <a:ext uri="{9D8B030D-6E8A-4147-A177-3AD203B41FA5}">
                      <a16:colId xmlns:a16="http://schemas.microsoft.com/office/drawing/2014/main" val="515901684"/>
                    </a:ext>
                  </a:extLst>
                </a:gridCol>
                <a:gridCol w="903111">
                  <a:extLst>
                    <a:ext uri="{9D8B030D-6E8A-4147-A177-3AD203B41FA5}">
                      <a16:colId xmlns:a16="http://schemas.microsoft.com/office/drawing/2014/main" val="3004861988"/>
                    </a:ext>
                  </a:extLst>
                </a:gridCol>
                <a:gridCol w="903111">
                  <a:extLst>
                    <a:ext uri="{9D8B030D-6E8A-4147-A177-3AD203B41FA5}">
                      <a16:colId xmlns:a16="http://schemas.microsoft.com/office/drawing/2014/main" val="3781876726"/>
                    </a:ext>
                  </a:extLst>
                </a:gridCol>
                <a:gridCol w="903111">
                  <a:extLst>
                    <a:ext uri="{9D8B030D-6E8A-4147-A177-3AD203B41FA5}">
                      <a16:colId xmlns:a16="http://schemas.microsoft.com/office/drawing/2014/main" val="1471059006"/>
                    </a:ext>
                  </a:extLst>
                </a:gridCol>
              </a:tblGrid>
              <a:tr h="606204">
                <a:tc>
                  <a:txBody>
                    <a:bodyPr/>
                    <a:lstStyle/>
                    <a:p>
                      <a:pPr algn="ctr"/>
                      <a:r>
                        <a:rPr lang="en-US" altLang="zh-CN" dirty="0">
                          <a:solidFill>
                            <a:srgbClr val="FF0000"/>
                          </a:solidFill>
                        </a:rPr>
                        <a:t>Max</a:t>
                      </a:r>
                      <a:endParaRPr lang="zh-CN" altLang="en-US" dirty="0">
                        <a:solidFill>
                          <a:srgbClr val="FF0000"/>
                        </a:solidFill>
                      </a:endParaRPr>
                    </a:p>
                  </a:txBody>
                  <a:tcPr/>
                </a:tc>
                <a:tc>
                  <a:txBody>
                    <a:bodyPr/>
                    <a:lstStyle/>
                    <a:p>
                      <a:pPr algn="ctr"/>
                      <a:r>
                        <a:rPr lang="en-US" altLang="zh-CN" dirty="0"/>
                        <a:t>49</a:t>
                      </a:r>
                      <a:endParaRPr lang="zh-CN" altLang="en-US" dirty="0"/>
                    </a:p>
                  </a:txBody>
                  <a:tcPr/>
                </a:tc>
                <a:tc>
                  <a:txBody>
                    <a:bodyPr/>
                    <a:lstStyle/>
                    <a:p>
                      <a:pPr algn="ctr"/>
                      <a:r>
                        <a:rPr lang="en-US" altLang="zh-CN" dirty="0"/>
                        <a:t>38</a:t>
                      </a:r>
                      <a:endParaRPr lang="zh-CN" altLang="en-US" dirty="0"/>
                    </a:p>
                  </a:txBody>
                  <a:tcPr/>
                </a:tc>
                <a:tc>
                  <a:txBody>
                    <a:bodyPr/>
                    <a:lstStyle/>
                    <a:p>
                      <a:pPr algn="ctr"/>
                      <a:r>
                        <a:rPr lang="en-US" altLang="zh-CN" dirty="0"/>
                        <a:t>65</a:t>
                      </a:r>
                      <a:endParaRPr lang="zh-CN" altLang="en-US" dirty="0"/>
                    </a:p>
                  </a:txBody>
                  <a:tcPr/>
                </a:tc>
                <a:tc>
                  <a:txBody>
                    <a:bodyPr/>
                    <a:lstStyle/>
                    <a:p>
                      <a:pPr algn="ctr"/>
                      <a:r>
                        <a:rPr lang="en-US" altLang="zh-CN" dirty="0"/>
                        <a:t>97</a:t>
                      </a:r>
                      <a:endParaRPr lang="zh-CN" altLang="en-US" dirty="0"/>
                    </a:p>
                  </a:txBody>
                  <a:tcPr/>
                </a:tc>
                <a:tc>
                  <a:txBody>
                    <a:bodyPr/>
                    <a:lstStyle/>
                    <a:p>
                      <a:pPr algn="ctr"/>
                      <a:r>
                        <a:rPr lang="en-US" altLang="zh-CN" dirty="0"/>
                        <a:t>76</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27</a:t>
                      </a:r>
                      <a:endParaRPr lang="zh-CN" altLang="en-US" dirty="0"/>
                    </a:p>
                  </a:txBody>
                  <a:tcPr/>
                </a:tc>
                <a:tc>
                  <a:txBody>
                    <a:bodyPr/>
                    <a:lstStyle/>
                    <a:p>
                      <a:pPr algn="ctr"/>
                      <a:r>
                        <a:rPr lang="en-US" altLang="zh-CN" u="sng" dirty="0"/>
                        <a:t>49</a:t>
                      </a:r>
                      <a:endParaRPr lang="zh-CN" altLang="en-US" u="sng" dirty="0"/>
                    </a:p>
                  </a:txBody>
                  <a:tcPr/>
                </a:tc>
                <a:extLst>
                  <a:ext uri="{0D108BD9-81ED-4DB2-BD59-A6C34878D82A}">
                    <a16:rowId xmlns:a16="http://schemas.microsoft.com/office/drawing/2014/main" val="2111758352"/>
                  </a:ext>
                </a:extLst>
              </a:tr>
              <a:tr h="370840">
                <a:tc>
                  <a:txBody>
                    <a:bodyPr/>
                    <a:lstStyle/>
                    <a:p>
                      <a:pPr algn="ctr"/>
                      <a:endParaRPr lang="zh-CN" altLang="en-US" dirty="0"/>
                    </a:p>
                  </a:txBody>
                  <a:tcPr/>
                </a:tc>
                <a:tc>
                  <a:txBody>
                    <a:bodyPr/>
                    <a:lstStyle/>
                    <a:p>
                      <a:pPr algn="ctr"/>
                      <a:endParaRPr lang="zh-CN" altLang="en-US"/>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2140166374"/>
                  </a:ext>
                </a:extLst>
              </a:tr>
            </a:tbl>
          </a:graphicData>
        </a:graphic>
      </p:graphicFrame>
      <p:sp>
        <p:nvSpPr>
          <p:cNvPr id="4" name="文本框 3"/>
          <p:cNvSpPr txBox="1"/>
          <p:nvPr/>
        </p:nvSpPr>
        <p:spPr>
          <a:xfrm>
            <a:off x="2123767" y="1529671"/>
            <a:ext cx="7905136" cy="430887"/>
          </a:xfrm>
          <a:prstGeom prst="rect">
            <a:avLst/>
          </a:prstGeom>
          <a:noFill/>
        </p:spPr>
        <p:txBody>
          <a:bodyPr wrap="square" rtlCol="0">
            <a:spAutoFit/>
          </a:bodyPr>
          <a:lstStyle/>
          <a:p>
            <a:r>
              <a:rPr lang="en-US" altLang="zh-CN" sz="2200" b="1" dirty="0"/>
              <a:t>0           1          2            3          4           5           6           7           8 </a:t>
            </a:r>
            <a:endParaRPr lang="zh-CN" altLang="en-US" sz="2200" b="1" dirty="0"/>
          </a:p>
        </p:txBody>
      </p:sp>
      <p:sp>
        <p:nvSpPr>
          <p:cNvPr id="10" name="文本框 9"/>
          <p:cNvSpPr txBox="1"/>
          <p:nvPr/>
        </p:nvSpPr>
        <p:spPr>
          <a:xfrm>
            <a:off x="9945634" y="2029985"/>
            <a:ext cx="1243162" cy="830997"/>
          </a:xfrm>
          <a:prstGeom prst="rect">
            <a:avLst/>
          </a:prstGeom>
          <a:noFill/>
        </p:spPr>
        <p:txBody>
          <a:bodyPr wrap="square" rtlCol="0">
            <a:spAutoFit/>
          </a:bodyPr>
          <a:lstStyle/>
          <a:p>
            <a:r>
              <a:rPr lang="en-US" altLang="zh-CN" sz="2400" b="1" dirty="0">
                <a:solidFill>
                  <a:schemeClr val="accent1"/>
                </a:solidFill>
              </a:rPr>
              <a:t>key</a:t>
            </a:r>
          </a:p>
          <a:p>
            <a:r>
              <a:rPr lang="en-US" altLang="zh-CN" sz="2400" b="1" dirty="0">
                <a:solidFill>
                  <a:schemeClr val="accent3">
                    <a:lumMod val="50000"/>
                  </a:schemeClr>
                </a:solidFill>
              </a:rPr>
              <a:t>next</a:t>
            </a:r>
            <a:endParaRPr lang="zh-CN" altLang="en-US" sz="2400" b="1" dirty="0">
              <a:solidFill>
                <a:schemeClr val="accent3">
                  <a:lumMod val="50000"/>
                </a:schemeClr>
              </a:solidFill>
            </a:endParaRPr>
          </a:p>
        </p:txBody>
      </p:sp>
      <p:sp>
        <p:nvSpPr>
          <p:cNvPr id="13" name="文本框 12"/>
          <p:cNvSpPr txBox="1"/>
          <p:nvPr/>
        </p:nvSpPr>
        <p:spPr>
          <a:xfrm>
            <a:off x="3011306" y="2531372"/>
            <a:ext cx="324464" cy="430887"/>
          </a:xfrm>
          <a:prstGeom prst="rect">
            <a:avLst/>
          </a:prstGeom>
          <a:noFill/>
        </p:spPr>
        <p:txBody>
          <a:bodyPr wrap="square" rtlCol="0">
            <a:spAutoFit/>
          </a:bodyPr>
          <a:lstStyle/>
          <a:p>
            <a:r>
              <a:rPr lang="en-US" altLang="zh-CN" sz="2200" b="1" dirty="0">
                <a:solidFill>
                  <a:schemeClr val="accent3">
                    <a:lumMod val="50000"/>
                  </a:schemeClr>
                </a:solidFill>
              </a:rPr>
              <a:t>3</a:t>
            </a:r>
            <a:endParaRPr lang="zh-CN" altLang="en-US" sz="2200" b="1" dirty="0">
              <a:solidFill>
                <a:schemeClr val="accent3">
                  <a:lumMod val="50000"/>
                </a:schemeClr>
              </a:solidFill>
            </a:endParaRPr>
          </a:p>
        </p:txBody>
      </p:sp>
      <p:sp>
        <p:nvSpPr>
          <p:cNvPr id="74" name="文本框 73"/>
          <p:cNvSpPr txBox="1"/>
          <p:nvPr/>
        </p:nvSpPr>
        <p:spPr>
          <a:xfrm>
            <a:off x="3920034" y="2511628"/>
            <a:ext cx="324464" cy="430887"/>
          </a:xfrm>
          <a:prstGeom prst="rect">
            <a:avLst/>
          </a:prstGeom>
          <a:noFill/>
        </p:spPr>
        <p:txBody>
          <a:bodyPr wrap="square" rtlCol="0">
            <a:spAutoFit/>
          </a:bodyPr>
          <a:lstStyle/>
          <a:p>
            <a:r>
              <a:rPr lang="en-US" altLang="zh-CN" sz="2200" b="1" dirty="0">
                <a:solidFill>
                  <a:schemeClr val="accent3">
                    <a:lumMod val="50000"/>
                  </a:schemeClr>
                </a:solidFill>
              </a:rPr>
              <a:t>1</a:t>
            </a:r>
            <a:endParaRPr lang="zh-CN" altLang="en-US" sz="2200" b="1" dirty="0">
              <a:solidFill>
                <a:schemeClr val="accent3">
                  <a:lumMod val="50000"/>
                </a:schemeClr>
              </a:solidFill>
            </a:endParaRPr>
          </a:p>
        </p:txBody>
      </p:sp>
      <p:sp>
        <p:nvSpPr>
          <p:cNvPr id="77" name="流程图: 过程 76"/>
          <p:cNvSpPr/>
          <p:nvPr/>
        </p:nvSpPr>
        <p:spPr>
          <a:xfrm>
            <a:off x="310421" y="4410862"/>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p:cNvCxnSpPr/>
          <p:nvPr/>
        </p:nvCxnSpPr>
        <p:spPr>
          <a:xfrm>
            <a:off x="1377221"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79" name="流程图: 过程 78"/>
          <p:cNvSpPr/>
          <p:nvPr/>
        </p:nvSpPr>
        <p:spPr>
          <a:xfrm>
            <a:off x="2082071" y="4410862"/>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0" name="直接连接符 79"/>
          <p:cNvCxnSpPr/>
          <p:nvPr/>
        </p:nvCxnSpPr>
        <p:spPr>
          <a:xfrm>
            <a:off x="3148871"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1" name="文本框 80"/>
          <p:cNvSpPr txBox="1"/>
          <p:nvPr/>
        </p:nvSpPr>
        <p:spPr>
          <a:xfrm>
            <a:off x="444967" y="4604993"/>
            <a:ext cx="1162050" cy="430887"/>
          </a:xfrm>
          <a:prstGeom prst="rect">
            <a:avLst/>
          </a:prstGeom>
          <a:noFill/>
        </p:spPr>
        <p:txBody>
          <a:bodyPr wrap="square" rtlCol="0">
            <a:spAutoFit/>
          </a:bodyPr>
          <a:lstStyle/>
          <a:p>
            <a:r>
              <a:rPr lang="en-US" altLang="zh-CN" sz="2200" b="1" dirty="0">
                <a:solidFill>
                  <a:schemeClr val="accent1"/>
                </a:solidFill>
              </a:rPr>
              <a:t>MAX</a:t>
            </a:r>
            <a:endParaRPr lang="zh-CN" altLang="en-US" sz="2200" b="1" dirty="0">
              <a:solidFill>
                <a:schemeClr val="accent1"/>
              </a:solidFill>
            </a:endParaRPr>
          </a:p>
        </p:txBody>
      </p:sp>
      <p:sp>
        <p:nvSpPr>
          <p:cNvPr id="82" name="文本框 81"/>
          <p:cNvSpPr txBox="1"/>
          <p:nvPr/>
        </p:nvSpPr>
        <p:spPr>
          <a:xfrm>
            <a:off x="2423343" y="4604993"/>
            <a:ext cx="1162050" cy="461665"/>
          </a:xfrm>
          <a:prstGeom prst="rect">
            <a:avLst/>
          </a:prstGeom>
          <a:noFill/>
        </p:spPr>
        <p:txBody>
          <a:bodyPr wrap="square" rtlCol="0">
            <a:spAutoFit/>
          </a:bodyPr>
          <a:lstStyle/>
          <a:p>
            <a:r>
              <a:rPr lang="en-US" altLang="zh-CN" sz="2400" b="1" dirty="0">
                <a:solidFill>
                  <a:schemeClr val="accent1"/>
                </a:solidFill>
              </a:rPr>
              <a:t>13</a:t>
            </a:r>
            <a:endParaRPr lang="zh-CN" altLang="en-US" sz="2400" b="1" dirty="0">
              <a:solidFill>
                <a:schemeClr val="accent1"/>
              </a:solidFill>
            </a:endParaRPr>
          </a:p>
        </p:txBody>
      </p:sp>
      <p:cxnSp>
        <p:nvCxnSpPr>
          <p:cNvPr id="83" name="直接箭头连接符 82"/>
          <p:cNvCxnSpPr>
            <a:endCxn id="79" idx="1"/>
          </p:cNvCxnSpPr>
          <p:nvPr/>
        </p:nvCxnSpPr>
        <p:spPr>
          <a:xfrm flipV="1">
            <a:off x="1559804" y="4820437"/>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曲线连接符 83"/>
          <p:cNvCxnSpPr>
            <a:stCxn id="53" idx="3"/>
            <a:endCxn id="77" idx="1"/>
          </p:cNvCxnSpPr>
          <p:nvPr/>
        </p:nvCxnSpPr>
        <p:spPr>
          <a:xfrm flipH="1" flipV="1">
            <a:off x="310421" y="4820437"/>
            <a:ext cx="11812916" cy="66603"/>
          </a:xfrm>
          <a:prstGeom prst="curvedConnector5">
            <a:avLst>
              <a:gd name="adj1" fmla="val -161"/>
              <a:gd name="adj2" fmla="val 2431089"/>
              <a:gd name="adj3" fmla="val 101935"/>
            </a:avLst>
          </a:prstGeom>
          <a:ln w="285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5" name="流程图: 过程 84"/>
          <p:cNvSpPr/>
          <p:nvPr/>
        </p:nvSpPr>
        <p:spPr>
          <a:xfrm>
            <a:off x="3898986" y="4420387"/>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6" name="直接连接符 85"/>
          <p:cNvCxnSpPr/>
          <p:nvPr/>
        </p:nvCxnSpPr>
        <p:spPr>
          <a:xfrm>
            <a:off x="4965786" y="4420387"/>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7" name="文本框 86"/>
          <p:cNvSpPr txBox="1"/>
          <p:nvPr/>
        </p:nvSpPr>
        <p:spPr>
          <a:xfrm>
            <a:off x="4152986" y="4614518"/>
            <a:ext cx="1162050" cy="430887"/>
          </a:xfrm>
          <a:prstGeom prst="rect">
            <a:avLst/>
          </a:prstGeom>
          <a:noFill/>
        </p:spPr>
        <p:txBody>
          <a:bodyPr wrap="square" rtlCol="0">
            <a:spAutoFit/>
          </a:bodyPr>
          <a:lstStyle/>
          <a:p>
            <a:r>
              <a:rPr lang="en-US" altLang="zh-CN" sz="2200" b="1" dirty="0">
                <a:solidFill>
                  <a:schemeClr val="accent1"/>
                </a:solidFill>
              </a:rPr>
              <a:t>38</a:t>
            </a:r>
            <a:endParaRPr lang="zh-CN" altLang="en-US" sz="2200" b="1" dirty="0">
              <a:solidFill>
                <a:schemeClr val="accent1"/>
              </a:solidFill>
            </a:endParaRPr>
          </a:p>
        </p:txBody>
      </p:sp>
      <p:cxnSp>
        <p:nvCxnSpPr>
          <p:cNvPr id="88" name="直接箭头连接符 87"/>
          <p:cNvCxnSpPr/>
          <p:nvPr/>
        </p:nvCxnSpPr>
        <p:spPr>
          <a:xfrm flipV="1">
            <a:off x="3398161" y="4852107"/>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4" name="文本框 93"/>
          <p:cNvSpPr txBox="1"/>
          <p:nvPr/>
        </p:nvSpPr>
        <p:spPr>
          <a:xfrm>
            <a:off x="2545144" y="3974110"/>
            <a:ext cx="376136" cy="461665"/>
          </a:xfrm>
          <a:prstGeom prst="rect">
            <a:avLst/>
          </a:prstGeom>
          <a:noFill/>
        </p:spPr>
        <p:txBody>
          <a:bodyPr wrap="square" rtlCol="0">
            <a:spAutoFit/>
          </a:bodyPr>
          <a:lstStyle/>
          <a:p>
            <a:r>
              <a:rPr lang="en-US" altLang="zh-CN" sz="2400" b="1" dirty="0">
                <a:solidFill>
                  <a:schemeClr val="accent1"/>
                </a:solidFill>
              </a:rPr>
              <a:t>6</a:t>
            </a:r>
            <a:endParaRPr lang="zh-CN" altLang="en-US" sz="2400" b="1" dirty="0">
              <a:solidFill>
                <a:schemeClr val="accent1"/>
              </a:solidFill>
            </a:endParaRPr>
          </a:p>
        </p:txBody>
      </p:sp>
      <p:sp>
        <p:nvSpPr>
          <p:cNvPr id="97" name="文本框 96"/>
          <p:cNvSpPr txBox="1"/>
          <p:nvPr/>
        </p:nvSpPr>
        <p:spPr>
          <a:xfrm>
            <a:off x="4357875" y="3984889"/>
            <a:ext cx="376136" cy="461665"/>
          </a:xfrm>
          <a:prstGeom prst="rect">
            <a:avLst/>
          </a:prstGeom>
          <a:noFill/>
        </p:spPr>
        <p:txBody>
          <a:bodyPr wrap="square" rtlCol="0">
            <a:spAutoFit/>
          </a:bodyPr>
          <a:lstStyle/>
          <a:p>
            <a:r>
              <a:rPr lang="en-US" altLang="zh-CN" sz="2400" b="1" dirty="0">
                <a:solidFill>
                  <a:schemeClr val="accent1"/>
                </a:solidFill>
              </a:rPr>
              <a:t>2</a:t>
            </a:r>
            <a:endParaRPr lang="zh-CN" altLang="en-US" sz="2400" b="1" dirty="0">
              <a:solidFill>
                <a:schemeClr val="accent1"/>
              </a:solidFill>
            </a:endParaRPr>
          </a:p>
        </p:txBody>
      </p:sp>
      <p:sp>
        <p:nvSpPr>
          <p:cNvPr id="100" name="流程图: 过程 99"/>
          <p:cNvSpPr/>
          <p:nvPr/>
        </p:nvSpPr>
        <p:spPr>
          <a:xfrm>
            <a:off x="5695223" y="4442532"/>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p:cNvCxnSpPr/>
          <p:nvPr/>
        </p:nvCxnSpPr>
        <p:spPr>
          <a:xfrm>
            <a:off x="6762023" y="444253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5949223" y="4636663"/>
            <a:ext cx="1162050" cy="430887"/>
          </a:xfrm>
          <a:prstGeom prst="rect">
            <a:avLst/>
          </a:prstGeom>
          <a:noFill/>
        </p:spPr>
        <p:txBody>
          <a:bodyPr wrap="square" rtlCol="0">
            <a:spAutoFit/>
          </a:bodyPr>
          <a:lstStyle/>
          <a:p>
            <a:r>
              <a:rPr lang="en-US" altLang="zh-CN" sz="2200" b="1" dirty="0">
                <a:solidFill>
                  <a:schemeClr val="accent1"/>
                </a:solidFill>
              </a:rPr>
              <a:t>49</a:t>
            </a:r>
            <a:endParaRPr lang="zh-CN" altLang="en-US" sz="2200" b="1" dirty="0">
              <a:solidFill>
                <a:schemeClr val="accent1"/>
              </a:solidFill>
            </a:endParaRPr>
          </a:p>
        </p:txBody>
      </p:sp>
      <p:sp>
        <p:nvSpPr>
          <p:cNvPr id="103" name="文本框 102"/>
          <p:cNvSpPr txBox="1"/>
          <p:nvPr/>
        </p:nvSpPr>
        <p:spPr>
          <a:xfrm>
            <a:off x="6082715" y="4036236"/>
            <a:ext cx="376136" cy="461665"/>
          </a:xfrm>
          <a:prstGeom prst="rect">
            <a:avLst/>
          </a:prstGeom>
          <a:noFill/>
        </p:spPr>
        <p:txBody>
          <a:bodyPr wrap="square" rtlCol="0">
            <a:spAutoFit/>
          </a:bodyPr>
          <a:lstStyle/>
          <a:p>
            <a:r>
              <a:rPr lang="en-US" altLang="zh-CN" sz="2400" b="1" dirty="0">
                <a:solidFill>
                  <a:schemeClr val="accent1"/>
                </a:solidFill>
              </a:rPr>
              <a:t>1</a:t>
            </a:r>
            <a:endParaRPr lang="zh-CN" altLang="en-US" sz="2400" b="1" dirty="0">
              <a:solidFill>
                <a:schemeClr val="accent1"/>
              </a:solidFill>
            </a:endParaRPr>
          </a:p>
        </p:txBody>
      </p:sp>
      <p:cxnSp>
        <p:nvCxnSpPr>
          <p:cNvPr id="60" name="直接箭头连接符 59"/>
          <p:cNvCxnSpPr/>
          <p:nvPr/>
        </p:nvCxnSpPr>
        <p:spPr>
          <a:xfrm flipV="1">
            <a:off x="5217374" y="4852107"/>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816193" y="3954375"/>
            <a:ext cx="376136" cy="461665"/>
          </a:xfrm>
          <a:prstGeom prst="rect">
            <a:avLst/>
          </a:prstGeom>
          <a:noFill/>
        </p:spPr>
        <p:txBody>
          <a:bodyPr wrap="square" rtlCol="0">
            <a:spAutoFit/>
          </a:bodyPr>
          <a:lstStyle/>
          <a:p>
            <a:r>
              <a:rPr lang="en-US" altLang="zh-CN" sz="2400" b="1" dirty="0">
                <a:solidFill>
                  <a:schemeClr val="accent1"/>
                </a:solidFill>
              </a:rPr>
              <a:t>0</a:t>
            </a:r>
            <a:endParaRPr lang="zh-CN" altLang="en-US" sz="2400" b="1" dirty="0">
              <a:solidFill>
                <a:schemeClr val="accent1"/>
              </a:solidFill>
            </a:endParaRPr>
          </a:p>
        </p:txBody>
      </p:sp>
      <p:sp>
        <p:nvSpPr>
          <p:cNvPr id="62" name="流程图: 过程 61"/>
          <p:cNvSpPr/>
          <p:nvPr/>
        </p:nvSpPr>
        <p:spPr>
          <a:xfrm>
            <a:off x="7392445" y="4452057"/>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8459245" y="4452057"/>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64" name="文本框 63"/>
          <p:cNvSpPr txBox="1"/>
          <p:nvPr/>
        </p:nvSpPr>
        <p:spPr>
          <a:xfrm>
            <a:off x="7646445" y="4646188"/>
            <a:ext cx="1162050" cy="430887"/>
          </a:xfrm>
          <a:prstGeom prst="rect">
            <a:avLst/>
          </a:prstGeom>
          <a:noFill/>
        </p:spPr>
        <p:txBody>
          <a:bodyPr wrap="square" rtlCol="0">
            <a:spAutoFit/>
          </a:bodyPr>
          <a:lstStyle/>
          <a:p>
            <a:r>
              <a:rPr lang="en-US" altLang="zh-CN" sz="2200" b="1" dirty="0">
                <a:solidFill>
                  <a:schemeClr val="accent1"/>
                </a:solidFill>
              </a:rPr>
              <a:t>65</a:t>
            </a:r>
            <a:endParaRPr lang="zh-CN" altLang="en-US" sz="2200" b="1" dirty="0">
              <a:solidFill>
                <a:schemeClr val="accent1"/>
              </a:solidFill>
            </a:endParaRPr>
          </a:p>
        </p:txBody>
      </p:sp>
      <p:sp>
        <p:nvSpPr>
          <p:cNvPr id="65" name="文本框 64"/>
          <p:cNvSpPr txBox="1"/>
          <p:nvPr/>
        </p:nvSpPr>
        <p:spPr>
          <a:xfrm>
            <a:off x="7779937" y="4045761"/>
            <a:ext cx="376136" cy="461665"/>
          </a:xfrm>
          <a:prstGeom prst="rect">
            <a:avLst/>
          </a:prstGeom>
          <a:noFill/>
        </p:spPr>
        <p:txBody>
          <a:bodyPr wrap="square" rtlCol="0">
            <a:spAutoFit/>
          </a:bodyPr>
          <a:lstStyle/>
          <a:p>
            <a:r>
              <a:rPr lang="en-US" altLang="zh-CN" sz="2400" b="1" dirty="0">
                <a:solidFill>
                  <a:schemeClr val="accent1"/>
                </a:solidFill>
              </a:rPr>
              <a:t>3</a:t>
            </a:r>
            <a:endParaRPr lang="zh-CN" altLang="en-US" sz="2400" b="1" dirty="0">
              <a:solidFill>
                <a:schemeClr val="accent1"/>
              </a:solidFill>
            </a:endParaRPr>
          </a:p>
        </p:txBody>
      </p:sp>
      <p:sp>
        <p:nvSpPr>
          <p:cNvPr id="90" name="文本框 89"/>
          <p:cNvSpPr txBox="1"/>
          <p:nvPr/>
        </p:nvSpPr>
        <p:spPr>
          <a:xfrm>
            <a:off x="5720469"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0</a:t>
            </a:r>
            <a:endParaRPr lang="zh-CN" altLang="en-US" sz="2200" b="1" dirty="0">
              <a:solidFill>
                <a:schemeClr val="accent3">
                  <a:lumMod val="50000"/>
                </a:schemeClr>
              </a:solidFill>
            </a:endParaRPr>
          </a:p>
        </p:txBody>
      </p:sp>
      <p:cxnSp>
        <p:nvCxnSpPr>
          <p:cNvPr id="41" name="直接箭头连接符 40"/>
          <p:cNvCxnSpPr/>
          <p:nvPr/>
        </p:nvCxnSpPr>
        <p:spPr>
          <a:xfrm flipV="1">
            <a:off x="7044011" y="4868854"/>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流程图: 过程 45"/>
          <p:cNvSpPr/>
          <p:nvPr/>
        </p:nvSpPr>
        <p:spPr>
          <a:xfrm>
            <a:off x="9189637" y="4468804"/>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7" name="直接连接符 46"/>
          <p:cNvCxnSpPr/>
          <p:nvPr/>
        </p:nvCxnSpPr>
        <p:spPr>
          <a:xfrm>
            <a:off x="10256437" y="4468804"/>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9443637" y="4662935"/>
            <a:ext cx="1162050" cy="430887"/>
          </a:xfrm>
          <a:prstGeom prst="rect">
            <a:avLst/>
          </a:prstGeom>
          <a:noFill/>
        </p:spPr>
        <p:txBody>
          <a:bodyPr wrap="square" rtlCol="0">
            <a:spAutoFit/>
          </a:bodyPr>
          <a:lstStyle/>
          <a:p>
            <a:r>
              <a:rPr lang="en-US" altLang="zh-CN" sz="2200" b="1" dirty="0">
                <a:solidFill>
                  <a:schemeClr val="accent1"/>
                </a:solidFill>
              </a:rPr>
              <a:t>76</a:t>
            </a:r>
            <a:endParaRPr lang="zh-CN" altLang="en-US" sz="2200" b="1" dirty="0">
              <a:solidFill>
                <a:schemeClr val="accent1"/>
              </a:solidFill>
            </a:endParaRPr>
          </a:p>
        </p:txBody>
      </p:sp>
      <p:sp>
        <p:nvSpPr>
          <p:cNvPr id="49" name="文本框 48"/>
          <p:cNvSpPr txBox="1"/>
          <p:nvPr/>
        </p:nvSpPr>
        <p:spPr>
          <a:xfrm>
            <a:off x="9577129" y="4062508"/>
            <a:ext cx="376136" cy="461665"/>
          </a:xfrm>
          <a:prstGeom prst="rect">
            <a:avLst/>
          </a:prstGeom>
          <a:noFill/>
        </p:spPr>
        <p:txBody>
          <a:bodyPr wrap="square" rtlCol="0">
            <a:spAutoFit/>
          </a:bodyPr>
          <a:lstStyle/>
          <a:p>
            <a:r>
              <a:rPr lang="en-US" altLang="zh-CN" sz="2400" b="1" dirty="0">
                <a:solidFill>
                  <a:schemeClr val="accent1"/>
                </a:solidFill>
              </a:rPr>
              <a:t>5</a:t>
            </a:r>
            <a:endParaRPr lang="zh-CN" altLang="en-US" sz="2400" b="1" dirty="0">
              <a:solidFill>
                <a:schemeClr val="accent1"/>
              </a:solidFill>
            </a:endParaRPr>
          </a:p>
        </p:txBody>
      </p:sp>
      <p:sp>
        <p:nvSpPr>
          <p:cNvPr id="71" name="文本框 70"/>
          <p:cNvSpPr txBox="1"/>
          <p:nvPr/>
        </p:nvSpPr>
        <p:spPr>
          <a:xfrm>
            <a:off x="6571780"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4</a:t>
            </a:r>
            <a:endParaRPr lang="zh-CN" altLang="en-US" sz="2200" b="1" dirty="0">
              <a:solidFill>
                <a:schemeClr val="accent3">
                  <a:lumMod val="50000"/>
                </a:schemeClr>
              </a:solidFill>
            </a:endParaRPr>
          </a:p>
        </p:txBody>
      </p:sp>
      <p:sp>
        <p:nvSpPr>
          <p:cNvPr id="72" name="文本框 71"/>
          <p:cNvSpPr txBox="1"/>
          <p:nvPr/>
        </p:nvSpPr>
        <p:spPr>
          <a:xfrm>
            <a:off x="4792362" y="2543521"/>
            <a:ext cx="324464" cy="430887"/>
          </a:xfrm>
          <a:prstGeom prst="rect">
            <a:avLst/>
          </a:prstGeom>
          <a:noFill/>
        </p:spPr>
        <p:txBody>
          <a:bodyPr wrap="square" rtlCol="0">
            <a:spAutoFit/>
          </a:bodyPr>
          <a:lstStyle/>
          <a:p>
            <a:r>
              <a:rPr lang="en-US" altLang="zh-CN" sz="2200" b="1" dirty="0">
                <a:solidFill>
                  <a:schemeClr val="accent3">
                    <a:lumMod val="50000"/>
                  </a:schemeClr>
                </a:solidFill>
              </a:rPr>
              <a:t>5</a:t>
            </a:r>
            <a:endParaRPr lang="zh-CN" altLang="en-US" sz="2200" b="1" dirty="0">
              <a:solidFill>
                <a:schemeClr val="accent3">
                  <a:lumMod val="50000"/>
                </a:schemeClr>
              </a:solidFill>
            </a:endParaRPr>
          </a:p>
        </p:txBody>
      </p:sp>
      <p:cxnSp>
        <p:nvCxnSpPr>
          <p:cNvPr id="50" name="直接箭头连接符 49"/>
          <p:cNvCxnSpPr/>
          <p:nvPr/>
        </p:nvCxnSpPr>
        <p:spPr>
          <a:xfrm flipV="1">
            <a:off x="8794370" y="4868853"/>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1" name="流程图: 过程 50"/>
          <p:cNvSpPr/>
          <p:nvPr/>
        </p:nvSpPr>
        <p:spPr>
          <a:xfrm>
            <a:off x="10707287" y="4477465"/>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11774087" y="4477465"/>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10961287" y="4671596"/>
            <a:ext cx="1162050" cy="430887"/>
          </a:xfrm>
          <a:prstGeom prst="rect">
            <a:avLst/>
          </a:prstGeom>
          <a:noFill/>
        </p:spPr>
        <p:txBody>
          <a:bodyPr wrap="square" rtlCol="0">
            <a:spAutoFit/>
          </a:bodyPr>
          <a:lstStyle/>
          <a:p>
            <a:r>
              <a:rPr lang="en-US" altLang="zh-CN" sz="2200" b="1" dirty="0">
                <a:solidFill>
                  <a:schemeClr val="accent1"/>
                </a:solidFill>
              </a:rPr>
              <a:t>97</a:t>
            </a:r>
            <a:endParaRPr lang="zh-CN" altLang="en-US" sz="2200" b="1" dirty="0">
              <a:solidFill>
                <a:schemeClr val="accent1"/>
              </a:solidFill>
            </a:endParaRPr>
          </a:p>
        </p:txBody>
      </p:sp>
      <p:sp>
        <p:nvSpPr>
          <p:cNvPr id="54" name="文本框 53"/>
          <p:cNvSpPr txBox="1"/>
          <p:nvPr/>
        </p:nvSpPr>
        <p:spPr>
          <a:xfrm>
            <a:off x="11040634" y="4062508"/>
            <a:ext cx="376136" cy="461665"/>
          </a:xfrm>
          <a:prstGeom prst="rect">
            <a:avLst/>
          </a:prstGeom>
          <a:noFill/>
        </p:spPr>
        <p:txBody>
          <a:bodyPr wrap="square" rtlCol="0">
            <a:spAutoFit/>
          </a:bodyPr>
          <a:lstStyle/>
          <a:p>
            <a:r>
              <a:rPr lang="en-US" altLang="zh-CN" sz="2400" b="1" dirty="0">
                <a:solidFill>
                  <a:schemeClr val="accent1"/>
                </a:solidFill>
              </a:rPr>
              <a:t>4</a:t>
            </a:r>
            <a:endParaRPr lang="zh-CN" altLang="en-US" sz="2400" b="1" dirty="0">
              <a:solidFill>
                <a:schemeClr val="accent1"/>
              </a:solidFill>
            </a:endParaRPr>
          </a:p>
        </p:txBody>
      </p:sp>
      <p:sp>
        <p:nvSpPr>
          <p:cNvPr id="55" name="文本框 54"/>
          <p:cNvSpPr txBox="1"/>
          <p:nvPr/>
        </p:nvSpPr>
        <p:spPr>
          <a:xfrm>
            <a:off x="7520904"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2</a:t>
            </a:r>
            <a:endParaRPr lang="zh-CN" altLang="en-US" sz="2200" b="1" dirty="0">
              <a:solidFill>
                <a:schemeClr val="accent3">
                  <a:lumMod val="50000"/>
                </a:schemeClr>
              </a:solidFill>
            </a:endParaRPr>
          </a:p>
        </p:txBody>
      </p:sp>
      <p:sp>
        <p:nvSpPr>
          <p:cNvPr id="57" name="文本框 56"/>
          <p:cNvSpPr txBox="1"/>
          <p:nvPr/>
        </p:nvSpPr>
        <p:spPr>
          <a:xfrm>
            <a:off x="2048753"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6</a:t>
            </a:r>
            <a:endParaRPr lang="zh-CN" altLang="en-US" sz="2200" b="1" dirty="0">
              <a:solidFill>
                <a:schemeClr val="accent3">
                  <a:lumMod val="50000"/>
                </a:schemeClr>
              </a:solidFill>
            </a:endParaRPr>
          </a:p>
        </p:txBody>
      </p:sp>
      <p:sp>
        <p:nvSpPr>
          <p:cNvPr id="59" name="上箭头 58"/>
          <p:cNvSpPr/>
          <p:nvPr/>
        </p:nvSpPr>
        <p:spPr>
          <a:xfrm>
            <a:off x="8302642" y="2338463"/>
            <a:ext cx="491728" cy="305692"/>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上箭头 66"/>
          <p:cNvSpPr/>
          <p:nvPr/>
        </p:nvSpPr>
        <p:spPr>
          <a:xfrm flipV="1">
            <a:off x="7402208" y="1088835"/>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8" name="直接箭头连接符 67"/>
          <p:cNvCxnSpPr/>
          <p:nvPr/>
        </p:nvCxnSpPr>
        <p:spPr>
          <a:xfrm flipH="1">
            <a:off x="3069967" y="5112204"/>
            <a:ext cx="231491" cy="866851"/>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9" name="直接箭头连接符 68"/>
          <p:cNvCxnSpPr/>
          <p:nvPr/>
        </p:nvCxnSpPr>
        <p:spPr>
          <a:xfrm flipH="1" flipV="1">
            <a:off x="4138655" y="5239370"/>
            <a:ext cx="169360" cy="1041923"/>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70" name="流程图: 过程 69"/>
          <p:cNvSpPr/>
          <p:nvPr/>
        </p:nvSpPr>
        <p:spPr>
          <a:xfrm>
            <a:off x="2913966" y="5923686"/>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p:cNvCxnSpPr/>
          <p:nvPr/>
        </p:nvCxnSpPr>
        <p:spPr>
          <a:xfrm>
            <a:off x="3980766" y="5923686"/>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76" name="文本框 75"/>
          <p:cNvSpPr txBox="1"/>
          <p:nvPr/>
        </p:nvSpPr>
        <p:spPr>
          <a:xfrm>
            <a:off x="3167966" y="6117817"/>
            <a:ext cx="1162050" cy="430887"/>
          </a:xfrm>
          <a:prstGeom prst="rect">
            <a:avLst/>
          </a:prstGeom>
          <a:noFill/>
        </p:spPr>
        <p:txBody>
          <a:bodyPr wrap="square" rtlCol="0">
            <a:spAutoFit/>
          </a:bodyPr>
          <a:lstStyle/>
          <a:p>
            <a:r>
              <a:rPr lang="en-US" altLang="zh-CN" sz="2200" b="1" dirty="0">
                <a:solidFill>
                  <a:schemeClr val="accent1"/>
                </a:solidFill>
              </a:rPr>
              <a:t>27</a:t>
            </a:r>
            <a:endParaRPr lang="zh-CN" altLang="en-US" sz="2200" b="1" dirty="0">
              <a:solidFill>
                <a:schemeClr val="accent1"/>
              </a:solidFill>
            </a:endParaRPr>
          </a:p>
        </p:txBody>
      </p:sp>
      <p:sp>
        <p:nvSpPr>
          <p:cNvPr id="89" name="文本框 88"/>
          <p:cNvSpPr txBox="1"/>
          <p:nvPr/>
        </p:nvSpPr>
        <p:spPr>
          <a:xfrm>
            <a:off x="3301458" y="5517390"/>
            <a:ext cx="376136" cy="461665"/>
          </a:xfrm>
          <a:prstGeom prst="rect">
            <a:avLst/>
          </a:prstGeom>
          <a:noFill/>
        </p:spPr>
        <p:txBody>
          <a:bodyPr wrap="square" rtlCol="0">
            <a:spAutoFit/>
          </a:bodyPr>
          <a:lstStyle/>
          <a:p>
            <a:r>
              <a:rPr lang="en-US" altLang="zh-CN" sz="2400" b="1" dirty="0">
                <a:solidFill>
                  <a:schemeClr val="accent1"/>
                </a:solidFill>
              </a:rPr>
              <a:t>7</a:t>
            </a:r>
            <a:endParaRPr lang="zh-CN" altLang="en-US" sz="2400" b="1" dirty="0">
              <a:solidFill>
                <a:schemeClr val="accent1"/>
              </a:solidFill>
            </a:endParaRPr>
          </a:p>
        </p:txBody>
      </p:sp>
      <p:sp>
        <p:nvSpPr>
          <p:cNvPr id="92" name="文本框 91"/>
          <p:cNvSpPr txBox="1"/>
          <p:nvPr/>
        </p:nvSpPr>
        <p:spPr>
          <a:xfrm>
            <a:off x="7555816"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7</a:t>
            </a:r>
            <a:endParaRPr lang="zh-CN" altLang="en-US" sz="2200" b="1" dirty="0">
              <a:solidFill>
                <a:schemeClr val="accent3">
                  <a:lumMod val="50000"/>
                </a:schemeClr>
              </a:solidFill>
            </a:endParaRPr>
          </a:p>
        </p:txBody>
      </p:sp>
      <p:sp>
        <p:nvSpPr>
          <p:cNvPr id="93" name="文本框 92"/>
          <p:cNvSpPr txBox="1"/>
          <p:nvPr/>
        </p:nvSpPr>
        <p:spPr>
          <a:xfrm>
            <a:off x="8363330" y="2551096"/>
            <a:ext cx="213396" cy="430887"/>
          </a:xfrm>
          <a:prstGeom prst="rect">
            <a:avLst/>
          </a:prstGeom>
          <a:noFill/>
        </p:spPr>
        <p:txBody>
          <a:bodyPr wrap="square" rtlCol="0">
            <a:spAutoFit/>
          </a:bodyPr>
          <a:lstStyle/>
          <a:p>
            <a:r>
              <a:rPr lang="en-US" altLang="zh-CN" sz="2200" b="1" dirty="0">
                <a:solidFill>
                  <a:schemeClr val="accent3">
                    <a:lumMod val="50000"/>
                  </a:schemeClr>
                </a:solidFill>
              </a:rPr>
              <a:t>2</a:t>
            </a:r>
            <a:endParaRPr lang="zh-CN" altLang="en-US" sz="2200" b="1" dirty="0">
              <a:solidFill>
                <a:schemeClr val="accent3">
                  <a:lumMod val="50000"/>
                </a:schemeClr>
              </a:solidFill>
            </a:endParaRPr>
          </a:p>
        </p:txBody>
      </p:sp>
    </p:spTree>
    <p:extLst>
      <p:ext uri="{BB962C8B-B14F-4D97-AF65-F5344CB8AC3E}">
        <p14:creationId xmlns:p14="http://schemas.microsoft.com/office/powerpoint/2010/main" val="8492572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3"/>
                                        </p:tgtEl>
                                        <p:attrNameLst>
                                          <p:attrName>style.visibility</p:attrName>
                                        </p:attrNameLst>
                                      </p:cBhvr>
                                      <p:to>
                                        <p:strVal val="visible"/>
                                      </p:to>
                                    </p:set>
                                  </p:childTnLst>
                                </p:cTn>
                              </p:par>
                              <p:par>
                                <p:cTn id="37" presetID="1" presetClass="exit" presetSubtype="0" fill="hold" grpId="0" nodeType="withEffect">
                                  <p:stCondLst>
                                    <p:cond delay="0"/>
                                  </p:stCondLst>
                                  <p:childTnLst>
                                    <p:set>
                                      <p:cBhvr>
                                        <p:cTn id="38" dur="1" fill="hold">
                                          <p:stCondLst>
                                            <p:cond delay="0"/>
                                          </p:stCondLst>
                                        </p:cTn>
                                        <p:tgtEl>
                                          <p:spTgt spid="55"/>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51" grpId="0" animBg="1"/>
      <p:bldP spid="53" grpId="0"/>
      <p:bldP spid="55" grpId="0"/>
      <p:bldP spid="59" grpId="0" animBg="1"/>
      <p:bldP spid="67" grpId="0" animBg="1"/>
      <p:bldP spid="70" grpId="0" animBg="1"/>
      <p:bldP spid="76" grpId="0"/>
      <p:bldP spid="89" grpId="0"/>
      <p:bldP spid="92" grpId="0"/>
      <p:bldP spid="9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graphicFrame>
        <p:nvGraphicFramePr>
          <p:cNvPr id="2" name="表格 1"/>
          <p:cNvGraphicFramePr>
            <a:graphicFrameLocks noGrp="1"/>
          </p:cNvGraphicFramePr>
          <p:nvPr>
            <p:extLst>
              <p:ext uri="{D42A27DB-BD31-4B8C-83A1-F6EECF244321}">
                <p14:modId xmlns:p14="http://schemas.microsoft.com/office/powerpoint/2010/main" val="1277663147"/>
              </p:ext>
            </p:extLst>
          </p:nvPr>
        </p:nvGraphicFramePr>
        <p:xfrm>
          <a:off x="1782723" y="1930519"/>
          <a:ext cx="8127999" cy="977044"/>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1625190404"/>
                    </a:ext>
                  </a:extLst>
                </a:gridCol>
                <a:gridCol w="903111">
                  <a:extLst>
                    <a:ext uri="{9D8B030D-6E8A-4147-A177-3AD203B41FA5}">
                      <a16:colId xmlns:a16="http://schemas.microsoft.com/office/drawing/2014/main" val="2013540794"/>
                    </a:ext>
                  </a:extLst>
                </a:gridCol>
                <a:gridCol w="903111">
                  <a:extLst>
                    <a:ext uri="{9D8B030D-6E8A-4147-A177-3AD203B41FA5}">
                      <a16:colId xmlns:a16="http://schemas.microsoft.com/office/drawing/2014/main" val="1286824751"/>
                    </a:ext>
                  </a:extLst>
                </a:gridCol>
                <a:gridCol w="903111">
                  <a:extLst>
                    <a:ext uri="{9D8B030D-6E8A-4147-A177-3AD203B41FA5}">
                      <a16:colId xmlns:a16="http://schemas.microsoft.com/office/drawing/2014/main" val="3140705452"/>
                    </a:ext>
                  </a:extLst>
                </a:gridCol>
                <a:gridCol w="903111">
                  <a:extLst>
                    <a:ext uri="{9D8B030D-6E8A-4147-A177-3AD203B41FA5}">
                      <a16:colId xmlns:a16="http://schemas.microsoft.com/office/drawing/2014/main" val="2978582764"/>
                    </a:ext>
                  </a:extLst>
                </a:gridCol>
                <a:gridCol w="903111">
                  <a:extLst>
                    <a:ext uri="{9D8B030D-6E8A-4147-A177-3AD203B41FA5}">
                      <a16:colId xmlns:a16="http://schemas.microsoft.com/office/drawing/2014/main" val="515901684"/>
                    </a:ext>
                  </a:extLst>
                </a:gridCol>
                <a:gridCol w="903111">
                  <a:extLst>
                    <a:ext uri="{9D8B030D-6E8A-4147-A177-3AD203B41FA5}">
                      <a16:colId xmlns:a16="http://schemas.microsoft.com/office/drawing/2014/main" val="3004861988"/>
                    </a:ext>
                  </a:extLst>
                </a:gridCol>
                <a:gridCol w="903111">
                  <a:extLst>
                    <a:ext uri="{9D8B030D-6E8A-4147-A177-3AD203B41FA5}">
                      <a16:colId xmlns:a16="http://schemas.microsoft.com/office/drawing/2014/main" val="3781876726"/>
                    </a:ext>
                  </a:extLst>
                </a:gridCol>
                <a:gridCol w="903111">
                  <a:extLst>
                    <a:ext uri="{9D8B030D-6E8A-4147-A177-3AD203B41FA5}">
                      <a16:colId xmlns:a16="http://schemas.microsoft.com/office/drawing/2014/main" val="1471059006"/>
                    </a:ext>
                  </a:extLst>
                </a:gridCol>
              </a:tblGrid>
              <a:tr h="606204">
                <a:tc>
                  <a:txBody>
                    <a:bodyPr/>
                    <a:lstStyle/>
                    <a:p>
                      <a:pPr algn="ctr"/>
                      <a:r>
                        <a:rPr lang="en-US" altLang="zh-CN" dirty="0">
                          <a:solidFill>
                            <a:srgbClr val="FF0000"/>
                          </a:solidFill>
                        </a:rPr>
                        <a:t>Max</a:t>
                      </a:r>
                      <a:endParaRPr lang="zh-CN" altLang="en-US" dirty="0">
                        <a:solidFill>
                          <a:srgbClr val="FF0000"/>
                        </a:solidFill>
                      </a:endParaRPr>
                    </a:p>
                  </a:txBody>
                  <a:tcPr/>
                </a:tc>
                <a:tc>
                  <a:txBody>
                    <a:bodyPr/>
                    <a:lstStyle/>
                    <a:p>
                      <a:pPr algn="ctr"/>
                      <a:r>
                        <a:rPr lang="en-US" altLang="zh-CN" dirty="0"/>
                        <a:t>49</a:t>
                      </a:r>
                      <a:endParaRPr lang="zh-CN" altLang="en-US" dirty="0"/>
                    </a:p>
                  </a:txBody>
                  <a:tcPr/>
                </a:tc>
                <a:tc>
                  <a:txBody>
                    <a:bodyPr/>
                    <a:lstStyle/>
                    <a:p>
                      <a:pPr algn="ctr"/>
                      <a:r>
                        <a:rPr lang="en-US" altLang="zh-CN" dirty="0"/>
                        <a:t>38</a:t>
                      </a:r>
                      <a:endParaRPr lang="zh-CN" altLang="en-US" dirty="0"/>
                    </a:p>
                  </a:txBody>
                  <a:tcPr/>
                </a:tc>
                <a:tc>
                  <a:txBody>
                    <a:bodyPr/>
                    <a:lstStyle/>
                    <a:p>
                      <a:pPr algn="ctr"/>
                      <a:r>
                        <a:rPr lang="en-US" altLang="zh-CN" dirty="0"/>
                        <a:t>65</a:t>
                      </a:r>
                      <a:endParaRPr lang="zh-CN" altLang="en-US" dirty="0"/>
                    </a:p>
                  </a:txBody>
                  <a:tcPr/>
                </a:tc>
                <a:tc>
                  <a:txBody>
                    <a:bodyPr/>
                    <a:lstStyle/>
                    <a:p>
                      <a:pPr algn="ctr"/>
                      <a:r>
                        <a:rPr lang="en-US" altLang="zh-CN" dirty="0"/>
                        <a:t>97</a:t>
                      </a:r>
                      <a:endParaRPr lang="zh-CN" altLang="en-US" dirty="0"/>
                    </a:p>
                  </a:txBody>
                  <a:tcPr/>
                </a:tc>
                <a:tc>
                  <a:txBody>
                    <a:bodyPr/>
                    <a:lstStyle/>
                    <a:p>
                      <a:pPr algn="ctr"/>
                      <a:r>
                        <a:rPr lang="en-US" altLang="zh-CN" dirty="0"/>
                        <a:t>76</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27</a:t>
                      </a:r>
                      <a:endParaRPr lang="zh-CN" altLang="en-US" dirty="0"/>
                    </a:p>
                  </a:txBody>
                  <a:tcPr/>
                </a:tc>
                <a:tc>
                  <a:txBody>
                    <a:bodyPr/>
                    <a:lstStyle/>
                    <a:p>
                      <a:pPr algn="ctr"/>
                      <a:r>
                        <a:rPr lang="en-US" altLang="zh-CN" u="sng" dirty="0"/>
                        <a:t>49</a:t>
                      </a:r>
                      <a:endParaRPr lang="zh-CN" altLang="en-US" u="sng" dirty="0"/>
                    </a:p>
                  </a:txBody>
                  <a:tcPr/>
                </a:tc>
                <a:extLst>
                  <a:ext uri="{0D108BD9-81ED-4DB2-BD59-A6C34878D82A}">
                    <a16:rowId xmlns:a16="http://schemas.microsoft.com/office/drawing/2014/main" val="2111758352"/>
                  </a:ext>
                </a:extLst>
              </a:tr>
              <a:tr h="370840">
                <a:tc>
                  <a:txBody>
                    <a:bodyPr/>
                    <a:lstStyle/>
                    <a:p>
                      <a:pPr algn="ctr"/>
                      <a:endParaRPr lang="zh-CN" altLang="en-US" dirty="0"/>
                    </a:p>
                  </a:txBody>
                  <a:tcPr/>
                </a:tc>
                <a:tc>
                  <a:txBody>
                    <a:bodyPr/>
                    <a:lstStyle/>
                    <a:p>
                      <a:pPr algn="ctr"/>
                      <a:endParaRPr lang="zh-CN" altLang="en-US"/>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2140166374"/>
                  </a:ext>
                </a:extLst>
              </a:tr>
            </a:tbl>
          </a:graphicData>
        </a:graphic>
      </p:graphicFrame>
      <p:sp>
        <p:nvSpPr>
          <p:cNvPr id="4" name="文本框 3"/>
          <p:cNvSpPr txBox="1"/>
          <p:nvPr/>
        </p:nvSpPr>
        <p:spPr>
          <a:xfrm>
            <a:off x="2123767" y="1529671"/>
            <a:ext cx="7905136" cy="430887"/>
          </a:xfrm>
          <a:prstGeom prst="rect">
            <a:avLst/>
          </a:prstGeom>
          <a:noFill/>
        </p:spPr>
        <p:txBody>
          <a:bodyPr wrap="square" rtlCol="0">
            <a:spAutoFit/>
          </a:bodyPr>
          <a:lstStyle/>
          <a:p>
            <a:r>
              <a:rPr lang="en-US" altLang="zh-CN" sz="2200" b="1" dirty="0"/>
              <a:t>0           1          2            3          4           5           6           7           8 </a:t>
            </a:r>
            <a:endParaRPr lang="zh-CN" altLang="en-US" sz="2200" b="1" dirty="0"/>
          </a:p>
        </p:txBody>
      </p:sp>
      <p:sp>
        <p:nvSpPr>
          <p:cNvPr id="10" name="文本框 9"/>
          <p:cNvSpPr txBox="1"/>
          <p:nvPr/>
        </p:nvSpPr>
        <p:spPr>
          <a:xfrm>
            <a:off x="9945634" y="2029985"/>
            <a:ext cx="1243162" cy="830997"/>
          </a:xfrm>
          <a:prstGeom prst="rect">
            <a:avLst/>
          </a:prstGeom>
          <a:noFill/>
        </p:spPr>
        <p:txBody>
          <a:bodyPr wrap="square" rtlCol="0">
            <a:spAutoFit/>
          </a:bodyPr>
          <a:lstStyle/>
          <a:p>
            <a:r>
              <a:rPr lang="en-US" altLang="zh-CN" sz="2400" b="1" dirty="0">
                <a:solidFill>
                  <a:schemeClr val="accent1"/>
                </a:solidFill>
              </a:rPr>
              <a:t>key</a:t>
            </a:r>
          </a:p>
          <a:p>
            <a:r>
              <a:rPr lang="en-US" altLang="zh-CN" sz="2400" b="1" dirty="0">
                <a:solidFill>
                  <a:schemeClr val="accent3">
                    <a:lumMod val="50000"/>
                  </a:schemeClr>
                </a:solidFill>
              </a:rPr>
              <a:t>next</a:t>
            </a:r>
            <a:endParaRPr lang="zh-CN" altLang="en-US" sz="2400" b="1" dirty="0">
              <a:solidFill>
                <a:schemeClr val="accent3">
                  <a:lumMod val="50000"/>
                </a:schemeClr>
              </a:solidFill>
            </a:endParaRPr>
          </a:p>
        </p:txBody>
      </p:sp>
      <p:sp>
        <p:nvSpPr>
          <p:cNvPr id="13" name="文本框 12"/>
          <p:cNvSpPr txBox="1"/>
          <p:nvPr/>
        </p:nvSpPr>
        <p:spPr>
          <a:xfrm>
            <a:off x="3011306" y="2531372"/>
            <a:ext cx="324464" cy="430887"/>
          </a:xfrm>
          <a:prstGeom prst="rect">
            <a:avLst/>
          </a:prstGeom>
          <a:noFill/>
        </p:spPr>
        <p:txBody>
          <a:bodyPr wrap="square" rtlCol="0">
            <a:spAutoFit/>
          </a:bodyPr>
          <a:lstStyle/>
          <a:p>
            <a:r>
              <a:rPr lang="en-US" altLang="zh-CN" sz="2200" b="1" dirty="0">
                <a:solidFill>
                  <a:schemeClr val="accent3">
                    <a:lumMod val="50000"/>
                  </a:schemeClr>
                </a:solidFill>
              </a:rPr>
              <a:t>3</a:t>
            </a:r>
            <a:endParaRPr lang="zh-CN" altLang="en-US" sz="2200" b="1" dirty="0">
              <a:solidFill>
                <a:schemeClr val="accent3">
                  <a:lumMod val="50000"/>
                </a:schemeClr>
              </a:solidFill>
            </a:endParaRPr>
          </a:p>
        </p:txBody>
      </p:sp>
      <p:sp>
        <p:nvSpPr>
          <p:cNvPr id="74" name="文本框 73"/>
          <p:cNvSpPr txBox="1"/>
          <p:nvPr/>
        </p:nvSpPr>
        <p:spPr>
          <a:xfrm>
            <a:off x="3920034" y="2511628"/>
            <a:ext cx="324464" cy="430887"/>
          </a:xfrm>
          <a:prstGeom prst="rect">
            <a:avLst/>
          </a:prstGeom>
          <a:noFill/>
        </p:spPr>
        <p:txBody>
          <a:bodyPr wrap="square" rtlCol="0">
            <a:spAutoFit/>
          </a:bodyPr>
          <a:lstStyle/>
          <a:p>
            <a:r>
              <a:rPr lang="en-US" altLang="zh-CN" sz="2200" b="1" dirty="0">
                <a:solidFill>
                  <a:schemeClr val="accent3">
                    <a:lumMod val="50000"/>
                  </a:schemeClr>
                </a:solidFill>
              </a:rPr>
              <a:t>1</a:t>
            </a:r>
            <a:endParaRPr lang="zh-CN" altLang="en-US" sz="2200" b="1" dirty="0">
              <a:solidFill>
                <a:schemeClr val="accent3">
                  <a:lumMod val="50000"/>
                </a:schemeClr>
              </a:solidFill>
            </a:endParaRPr>
          </a:p>
        </p:txBody>
      </p:sp>
      <p:sp>
        <p:nvSpPr>
          <p:cNvPr id="77" name="流程图: 过程 76"/>
          <p:cNvSpPr/>
          <p:nvPr/>
        </p:nvSpPr>
        <p:spPr>
          <a:xfrm>
            <a:off x="537699"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p:cNvCxnSpPr/>
          <p:nvPr/>
        </p:nvCxnSpPr>
        <p:spPr>
          <a:xfrm>
            <a:off x="1377221"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1" name="文本框 80"/>
          <p:cNvSpPr txBox="1"/>
          <p:nvPr/>
        </p:nvSpPr>
        <p:spPr>
          <a:xfrm>
            <a:off x="504885" y="4604993"/>
            <a:ext cx="1162050" cy="430887"/>
          </a:xfrm>
          <a:prstGeom prst="rect">
            <a:avLst/>
          </a:prstGeom>
          <a:noFill/>
        </p:spPr>
        <p:txBody>
          <a:bodyPr wrap="square" rtlCol="0">
            <a:spAutoFit/>
          </a:bodyPr>
          <a:lstStyle/>
          <a:p>
            <a:r>
              <a:rPr lang="en-US" altLang="zh-CN" sz="2200" b="1" dirty="0">
                <a:solidFill>
                  <a:schemeClr val="accent1"/>
                </a:solidFill>
              </a:rPr>
              <a:t>MAX</a:t>
            </a:r>
            <a:endParaRPr lang="zh-CN" altLang="en-US" sz="2200" b="1" dirty="0">
              <a:solidFill>
                <a:schemeClr val="accent1"/>
              </a:solidFill>
            </a:endParaRPr>
          </a:p>
        </p:txBody>
      </p:sp>
      <p:cxnSp>
        <p:nvCxnSpPr>
          <p:cNvPr id="83" name="直接箭头连接符 82"/>
          <p:cNvCxnSpPr>
            <a:endCxn id="79" idx="1"/>
          </p:cNvCxnSpPr>
          <p:nvPr/>
        </p:nvCxnSpPr>
        <p:spPr>
          <a:xfrm flipV="1">
            <a:off x="1559804" y="4820437"/>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曲线连接符 83"/>
          <p:cNvCxnSpPr>
            <a:endCxn id="81" idx="1"/>
          </p:cNvCxnSpPr>
          <p:nvPr/>
        </p:nvCxnSpPr>
        <p:spPr>
          <a:xfrm rot="10800000">
            <a:off x="504885" y="4820437"/>
            <a:ext cx="10396504" cy="52090"/>
          </a:xfrm>
          <a:prstGeom prst="curvedConnector5">
            <a:avLst>
              <a:gd name="adj1" fmla="val -3780"/>
              <a:gd name="adj2" fmla="val 3014392"/>
              <a:gd name="adj3" fmla="val 102199"/>
            </a:avLst>
          </a:prstGeom>
          <a:ln w="285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816193" y="3954375"/>
            <a:ext cx="376136" cy="461665"/>
          </a:xfrm>
          <a:prstGeom prst="rect">
            <a:avLst/>
          </a:prstGeom>
          <a:noFill/>
        </p:spPr>
        <p:txBody>
          <a:bodyPr wrap="square" rtlCol="0">
            <a:spAutoFit/>
          </a:bodyPr>
          <a:lstStyle/>
          <a:p>
            <a:r>
              <a:rPr lang="en-US" altLang="zh-CN" sz="2400" b="1" dirty="0">
                <a:solidFill>
                  <a:schemeClr val="accent1"/>
                </a:solidFill>
              </a:rPr>
              <a:t>0</a:t>
            </a:r>
            <a:endParaRPr lang="zh-CN" altLang="en-US" sz="2400" b="1" dirty="0">
              <a:solidFill>
                <a:schemeClr val="accent1"/>
              </a:solidFill>
            </a:endParaRPr>
          </a:p>
        </p:txBody>
      </p:sp>
      <p:sp>
        <p:nvSpPr>
          <p:cNvPr id="90" name="文本框 89"/>
          <p:cNvSpPr txBox="1"/>
          <p:nvPr/>
        </p:nvSpPr>
        <p:spPr>
          <a:xfrm>
            <a:off x="5720469"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0</a:t>
            </a:r>
            <a:endParaRPr lang="zh-CN" altLang="en-US" sz="2200" b="1" dirty="0">
              <a:solidFill>
                <a:schemeClr val="accent3">
                  <a:lumMod val="50000"/>
                </a:schemeClr>
              </a:solidFill>
            </a:endParaRPr>
          </a:p>
        </p:txBody>
      </p:sp>
      <p:sp>
        <p:nvSpPr>
          <p:cNvPr id="71" name="文本框 70"/>
          <p:cNvSpPr txBox="1"/>
          <p:nvPr/>
        </p:nvSpPr>
        <p:spPr>
          <a:xfrm>
            <a:off x="6571780"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4</a:t>
            </a:r>
            <a:endParaRPr lang="zh-CN" altLang="en-US" sz="2200" b="1" dirty="0">
              <a:solidFill>
                <a:schemeClr val="accent3">
                  <a:lumMod val="50000"/>
                </a:schemeClr>
              </a:solidFill>
            </a:endParaRPr>
          </a:p>
        </p:txBody>
      </p:sp>
      <p:sp>
        <p:nvSpPr>
          <p:cNvPr id="72" name="文本框 71"/>
          <p:cNvSpPr txBox="1"/>
          <p:nvPr/>
        </p:nvSpPr>
        <p:spPr>
          <a:xfrm>
            <a:off x="4792362" y="2543521"/>
            <a:ext cx="324464" cy="430887"/>
          </a:xfrm>
          <a:prstGeom prst="rect">
            <a:avLst/>
          </a:prstGeom>
          <a:noFill/>
        </p:spPr>
        <p:txBody>
          <a:bodyPr wrap="square" rtlCol="0">
            <a:spAutoFit/>
          </a:bodyPr>
          <a:lstStyle/>
          <a:p>
            <a:r>
              <a:rPr lang="en-US" altLang="zh-CN" sz="2200" b="1" dirty="0">
                <a:solidFill>
                  <a:schemeClr val="accent3">
                    <a:lumMod val="50000"/>
                  </a:schemeClr>
                </a:solidFill>
              </a:rPr>
              <a:t>5</a:t>
            </a:r>
            <a:endParaRPr lang="zh-CN" altLang="en-US" sz="2200" b="1" dirty="0">
              <a:solidFill>
                <a:schemeClr val="accent3">
                  <a:lumMod val="50000"/>
                </a:schemeClr>
              </a:solidFill>
            </a:endParaRPr>
          </a:p>
        </p:txBody>
      </p:sp>
      <p:sp>
        <p:nvSpPr>
          <p:cNvPr id="57" name="文本框 56"/>
          <p:cNvSpPr txBox="1"/>
          <p:nvPr/>
        </p:nvSpPr>
        <p:spPr>
          <a:xfrm>
            <a:off x="2048753"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6</a:t>
            </a:r>
            <a:endParaRPr lang="zh-CN" altLang="en-US" sz="2200" b="1" dirty="0">
              <a:solidFill>
                <a:schemeClr val="accent3">
                  <a:lumMod val="50000"/>
                </a:schemeClr>
              </a:solidFill>
            </a:endParaRPr>
          </a:p>
        </p:txBody>
      </p:sp>
      <p:sp>
        <p:nvSpPr>
          <p:cNvPr id="59" name="上箭头 58"/>
          <p:cNvSpPr/>
          <p:nvPr/>
        </p:nvSpPr>
        <p:spPr>
          <a:xfrm>
            <a:off x="9201290" y="2331118"/>
            <a:ext cx="491728" cy="305692"/>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上箭头 66"/>
          <p:cNvSpPr/>
          <p:nvPr/>
        </p:nvSpPr>
        <p:spPr>
          <a:xfrm flipV="1">
            <a:off x="2946249" y="1127225"/>
            <a:ext cx="488474" cy="416628"/>
          </a:xfrm>
          <a:prstGeom prst="upArrow">
            <a:avLst/>
          </a:prstGeom>
          <a:solidFill>
            <a:srgbClr val="FF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文本框 91"/>
          <p:cNvSpPr txBox="1"/>
          <p:nvPr/>
        </p:nvSpPr>
        <p:spPr>
          <a:xfrm>
            <a:off x="7547491" y="2547003"/>
            <a:ext cx="324464" cy="430887"/>
          </a:xfrm>
          <a:prstGeom prst="rect">
            <a:avLst/>
          </a:prstGeom>
          <a:noFill/>
        </p:spPr>
        <p:txBody>
          <a:bodyPr wrap="square" rtlCol="0">
            <a:spAutoFit/>
          </a:bodyPr>
          <a:lstStyle/>
          <a:p>
            <a:r>
              <a:rPr lang="en-US" altLang="zh-CN" sz="2200" b="1" dirty="0">
                <a:solidFill>
                  <a:schemeClr val="accent3">
                    <a:lumMod val="50000"/>
                  </a:schemeClr>
                </a:solidFill>
              </a:rPr>
              <a:t>7</a:t>
            </a:r>
            <a:endParaRPr lang="zh-CN" altLang="en-US" sz="2200" b="1" dirty="0">
              <a:solidFill>
                <a:schemeClr val="accent3">
                  <a:lumMod val="50000"/>
                </a:schemeClr>
              </a:solidFill>
            </a:endParaRPr>
          </a:p>
        </p:txBody>
      </p:sp>
      <p:sp>
        <p:nvSpPr>
          <p:cNvPr id="93" name="文本框 92"/>
          <p:cNvSpPr txBox="1"/>
          <p:nvPr/>
        </p:nvSpPr>
        <p:spPr>
          <a:xfrm>
            <a:off x="8363330" y="2551096"/>
            <a:ext cx="213396" cy="430887"/>
          </a:xfrm>
          <a:prstGeom prst="rect">
            <a:avLst/>
          </a:prstGeom>
          <a:noFill/>
        </p:spPr>
        <p:txBody>
          <a:bodyPr wrap="square" rtlCol="0">
            <a:spAutoFit/>
          </a:bodyPr>
          <a:lstStyle/>
          <a:p>
            <a:r>
              <a:rPr lang="en-US" altLang="zh-CN" sz="2200" b="1" dirty="0">
                <a:solidFill>
                  <a:schemeClr val="accent3">
                    <a:lumMod val="50000"/>
                  </a:schemeClr>
                </a:solidFill>
              </a:rPr>
              <a:t>2</a:t>
            </a:r>
            <a:endParaRPr lang="zh-CN" altLang="en-US" sz="2200" b="1" dirty="0">
              <a:solidFill>
                <a:schemeClr val="accent3">
                  <a:lumMod val="50000"/>
                </a:schemeClr>
              </a:solidFill>
            </a:endParaRPr>
          </a:p>
        </p:txBody>
      </p:sp>
      <p:sp>
        <p:nvSpPr>
          <p:cNvPr id="66" name="流程图: 过程 65"/>
          <p:cNvSpPr/>
          <p:nvPr/>
        </p:nvSpPr>
        <p:spPr>
          <a:xfrm>
            <a:off x="2048753"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5" name="直接连接符 74"/>
          <p:cNvCxnSpPr/>
          <p:nvPr/>
        </p:nvCxnSpPr>
        <p:spPr>
          <a:xfrm>
            <a:off x="2888275"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95" name="文本框 94"/>
          <p:cNvSpPr txBox="1"/>
          <p:nvPr/>
        </p:nvSpPr>
        <p:spPr>
          <a:xfrm>
            <a:off x="2015939" y="4604993"/>
            <a:ext cx="1162050" cy="430887"/>
          </a:xfrm>
          <a:prstGeom prst="rect">
            <a:avLst/>
          </a:prstGeom>
          <a:noFill/>
        </p:spPr>
        <p:txBody>
          <a:bodyPr wrap="square" rtlCol="0">
            <a:spAutoFit/>
          </a:bodyPr>
          <a:lstStyle/>
          <a:p>
            <a:r>
              <a:rPr lang="en-US" altLang="zh-CN" sz="2200" b="1" dirty="0">
                <a:solidFill>
                  <a:schemeClr val="accent1"/>
                </a:solidFill>
              </a:rPr>
              <a:t>    13</a:t>
            </a:r>
            <a:endParaRPr lang="zh-CN" altLang="en-US" sz="2200" b="1" dirty="0">
              <a:solidFill>
                <a:schemeClr val="accent1"/>
              </a:solidFill>
            </a:endParaRPr>
          </a:p>
        </p:txBody>
      </p:sp>
      <p:sp>
        <p:nvSpPr>
          <p:cNvPr id="96" name="文本框 95"/>
          <p:cNvSpPr txBox="1"/>
          <p:nvPr/>
        </p:nvSpPr>
        <p:spPr>
          <a:xfrm>
            <a:off x="2327247" y="3954375"/>
            <a:ext cx="376136" cy="461665"/>
          </a:xfrm>
          <a:prstGeom prst="rect">
            <a:avLst/>
          </a:prstGeom>
          <a:noFill/>
        </p:spPr>
        <p:txBody>
          <a:bodyPr wrap="square" rtlCol="0">
            <a:spAutoFit/>
          </a:bodyPr>
          <a:lstStyle/>
          <a:p>
            <a:r>
              <a:rPr lang="en-US" altLang="zh-CN" sz="2400" b="1" dirty="0">
                <a:solidFill>
                  <a:schemeClr val="accent1"/>
                </a:solidFill>
              </a:rPr>
              <a:t>6</a:t>
            </a:r>
            <a:endParaRPr lang="zh-CN" altLang="en-US" sz="2400" b="1" dirty="0">
              <a:solidFill>
                <a:schemeClr val="accent1"/>
              </a:solidFill>
            </a:endParaRPr>
          </a:p>
        </p:txBody>
      </p:sp>
      <p:sp>
        <p:nvSpPr>
          <p:cNvPr id="98" name="流程图: 过程 97"/>
          <p:cNvSpPr/>
          <p:nvPr/>
        </p:nvSpPr>
        <p:spPr>
          <a:xfrm>
            <a:off x="3362881"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9" name="直接连接符 98"/>
          <p:cNvCxnSpPr/>
          <p:nvPr/>
        </p:nvCxnSpPr>
        <p:spPr>
          <a:xfrm>
            <a:off x="4202403"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04" name="文本框 103"/>
          <p:cNvSpPr txBox="1"/>
          <p:nvPr/>
        </p:nvSpPr>
        <p:spPr>
          <a:xfrm>
            <a:off x="3330067" y="4604993"/>
            <a:ext cx="1162050" cy="430887"/>
          </a:xfrm>
          <a:prstGeom prst="rect">
            <a:avLst/>
          </a:prstGeom>
          <a:noFill/>
        </p:spPr>
        <p:txBody>
          <a:bodyPr wrap="square" rtlCol="0">
            <a:spAutoFit/>
          </a:bodyPr>
          <a:lstStyle/>
          <a:p>
            <a:r>
              <a:rPr lang="en-US" altLang="zh-CN" sz="2200" b="1" dirty="0">
                <a:solidFill>
                  <a:schemeClr val="accent1"/>
                </a:solidFill>
              </a:rPr>
              <a:t>    27</a:t>
            </a:r>
            <a:endParaRPr lang="zh-CN" altLang="en-US" sz="2200" b="1" dirty="0">
              <a:solidFill>
                <a:schemeClr val="accent1"/>
              </a:solidFill>
            </a:endParaRPr>
          </a:p>
        </p:txBody>
      </p:sp>
      <p:sp>
        <p:nvSpPr>
          <p:cNvPr id="105" name="文本框 104"/>
          <p:cNvSpPr txBox="1"/>
          <p:nvPr/>
        </p:nvSpPr>
        <p:spPr>
          <a:xfrm>
            <a:off x="3641375" y="3954375"/>
            <a:ext cx="376136" cy="461665"/>
          </a:xfrm>
          <a:prstGeom prst="rect">
            <a:avLst/>
          </a:prstGeom>
          <a:noFill/>
        </p:spPr>
        <p:txBody>
          <a:bodyPr wrap="square" rtlCol="0">
            <a:spAutoFit/>
          </a:bodyPr>
          <a:lstStyle/>
          <a:p>
            <a:r>
              <a:rPr lang="en-US" altLang="zh-CN" sz="2400" b="1" dirty="0">
                <a:solidFill>
                  <a:schemeClr val="accent1"/>
                </a:solidFill>
              </a:rPr>
              <a:t>7</a:t>
            </a:r>
            <a:endParaRPr lang="zh-CN" altLang="en-US" sz="2400" b="1" dirty="0">
              <a:solidFill>
                <a:schemeClr val="accent1"/>
              </a:solidFill>
            </a:endParaRPr>
          </a:p>
        </p:txBody>
      </p:sp>
      <p:sp>
        <p:nvSpPr>
          <p:cNvPr id="106" name="流程图: 过程 105"/>
          <p:cNvSpPr/>
          <p:nvPr/>
        </p:nvSpPr>
        <p:spPr>
          <a:xfrm>
            <a:off x="4596220"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7" name="直接连接符 106"/>
          <p:cNvCxnSpPr/>
          <p:nvPr/>
        </p:nvCxnSpPr>
        <p:spPr>
          <a:xfrm>
            <a:off x="5435742"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08" name="文本框 107"/>
          <p:cNvSpPr txBox="1"/>
          <p:nvPr/>
        </p:nvSpPr>
        <p:spPr>
          <a:xfrm>
            <a:off x="4563406" y="4604993"/>
            <a:ext cx="1162050" cy="430887"/>
          </a:xfrm>
          <a:prstGeom prst="rect">
            <a:avLst/>
          </a:prstGeom>
          <a:noFill/>
        </p:spPr>
        <p:txBody>
          <a:bodyPr wrap="square" rtlCol="0">
            <a:spAutoFit/>
          </a:bodyPr>
          <a:lstStyle/>
          <a:p>
            <a:r>
              <a:rPr lang="en-US" altLang="zh-CN" sz="2200" b="1" dirty="0">
                <a:solidFill>
                  <a:schemeClr val="accent1"/>
                </a:solidFill>
              </a:rPr>
              <a:t>   38</a:t>
            </a:r>
            <a:endParaRPr lang="zh-CN" altLang="en-US" sz="2200" b="1" dirty="0">
              <a:solidFill>
                <a:schemeClr val="accent1"/>
              </a:solidFill>
            </a:endParaRPr>
          </a:p>
        </p:txBody>
      </p:sp>
      <p:sp>
        <p:nvSpPr>
          <p:cNvPr id="109" name="文本框 108"/>
          <p:cNvSpPr txBox="1"/>
          <p:nvPr/>
        </p:nvSpPr>
        <p:spPr>
          <a:xfrm>
            <a:off x="4874714" y="3954375"/>
            <a:ext cx="376136" cy="461665"/>
          </a:xfrm>
          <a:prstGeom prst="rect">
            <a:avLst/>
          </a:prstGeom>
          <a:noFill/>
        </p:spPr>
        <p:txBody>
          <a:bodyPr wrap="square" rtlCol="0">
            <a:spAutoFit/>
          </a:bodyPr>
          <a:lstStyle/>
          <a:p>
            <a:r>
              <a:rPr lang="en-US" altLang="zh-CN" sz="2400" b="1" dirty="0">
                <a:solidFill>
                  <a:schemeClr val="accent1"/>
                </a:solidFill>
              </a:rPr>
              <a:t>2</a:t>
            </a:r>
            <a:endParaRPr lang="zh-CN" altLang="en-US" sz="2400" b="1" dirty="0">
              <a:solidFill>
                <a:schemeClr val="accent1"/>
              </a:solidFill>
            </a:endParaRPr>
          </a:p>
        </p:txBody>
      </p:sp>
      <p:sp>
        <p:nvSpPr>
          <p:cNvPr id="110" name="流程图: 过程 109"/>
          <p:cNvSpPr/>
          <p:nvPr/>
        </p:nvSpPr>
        <p:spPr>
          <a:xfrm>
            <a:off x="5873542"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6713064"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12" name="文本框 111"/>
          <p:cNvSpPr txBox="1"/>
          <p:nvPr/>
        </p:nvSpPr>
        <p:spPr>
          <a:xfrm>
            <a:off x="5840728" y="4604993"/>
            <a:ext cx="1162050" cy="430887"/>
          </a:xfrm>
          <a:prstGeom prst="rect">
            <a:avLst/>
          </a:prstGeom>
          <a:noFill/>
        </p:spPr>
        <p:txBody>
          <a:bodyPr wrap="square" rtlCol="0">
            <a:spAutoFit/>
          </a:bodyPr>
          <a:lstStyle/>
          <a:p>
            <a:r>
              <a:rPr lang="en-US" altLang="zh-CN" sz="2200" b="1" dirty="0">
                <a:solidFill>
                  <a:schemeClr val="accent1"/>
                </a:solidFill>
              </a:rPr>
              <a:t>   49</a:t>
            </a:r>
            <a:endParaRPr lang="zh-CN" altLang="en-US" sz="2200" b="1" dirty="0">
              <a:solidFill>
                <a:schemeClr val="accent1"/>
              </a:solidFill>
            </a:endParaRPr>
          </a:p>
        </p:txBody>
      </p:sp>
      <p:sp>
        <p:nvSpPr>
          <p:cNvPr id="113" name="文本框 112"/>
          <p:cNvSpPr txBox="1"/>
          <p:nvPr/>
        </p:nvSpPr>
        <p:spPr>
          <a:xfrm>
            <a:off x="6152036" y="3954375"/>
            <a:ext cx="376136" cy="461665"/>
          </a:xfrm>
          <a:prstGeom prst="rect">
            <a:avLst/>
          </a:prstGeom>
          <a:noFill/>
        </p:spPr>
        <p:txBody>
          <a:bodyPr wrap="square" rtlCol="0">
            <a:spAutoFit/>
          </a:bodyPr>
          <a:lstStyle/>
          <a:p>
            <a:r>
              <a:rPr lang="en-US" altLang="zh-CN" sz="2400" b="1" dirty="0">
                <a:solidFill>
                  <a:schemeClr val="accent1"/>
                </a:solidFill>
              </a:rPr>
              <a:t>1</a:t>
            </a:r>
            <a:endParaRPr lang="zh-CN" altLang="en-US" sz="2400" b="1" dirty="0">
              <a:solidFill>
                <a:schemeClr val="accent1"/>
              </a:solidFill>
            </a:endParaRPr>
          </a:p>
        </p:txBody>
      </p:sp>
      <p:sp>
        <p:nvSpPr>
          <p:cNvPr id="114" name="流程图: 过程 113"/>
          <p:cNvSpPr/>
          <p:nvPr/>
        </p:nvSpPr>
        <p:spPr>
          <a:xfrm>
            <a:off x="7222600"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5" name="直接连接符 114"/>
          <p:cNvCxnSpPr/>
          <p:nvPr/>
        </p:nvCxnSpPr>
        <p:spPr>
          <a:xfrm>
            <a:off x="8062122"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文本框 115"/>
          <p:cNvSpPr txBox="1"/>
          <p:nvPr/>
        </p:nvSpPr>
        <p:spPr>
          <a:xfrm>
            <a:off x="7189786" y="4604993"/>
            <a:ext cx="1162050" cy="430887"/>
          </a:xfrm>
          <a:prstGeom prst="rect">
            <a:avLst/>
          </a:prstGeom>
          <a:noFill/>
        </p:spPr>
        <p:txBody>
          <a:bodyPr wrap="square" rtlCol="0">
            <a:spAutoFit/>
          </a:bodyPr>
          <a:lstStyle/>
          <a:p>
            <a:r>
              <a:rPr lang="en-US" altLang="zh-CN" sz="2200" b="1" dirty="0">
                <a:solidFill>
                  <a:schemeClr val="accent1"/>
                </a:solidFill>
              </a:rPr>
              <a:t>   65</a:t>
            </a:r>
            <a:endParaRPr lang="zh-CN" altLang="en-US" sz="2200" b="1" dirty="0">
              <a:solidFill>
                <a:schemeClr val="accent1"/>
              </a:solidFill>
            </a:endParaRPr>
          </a:p>
        </p:txBody>
      </p:sp>
      <p:sp>
        <p:nvSpPr>
          <p:cNvPr id="117" name="文本框 116"/>
          <p:cNvSpPr txBox="1"/>
          <p:nvPr/>
        </p:nvSpPr>
        <p:spPr>
          <a:xfrm>
            <a:off x="7501094" y="3954375"/>
            <a:ext cx="376136" cy="461665"/>
          </a:xfrm>
          <a:prstGeom prst="rect">
            <a:avLst/>
          </a:prstGeom>
          <a:noFill/>
        </p:spPr>
        <p:txBody>
          <a:bodyPr wrap="square" rtlCol="0">
            <a:spAutoFit/>
          </a:bodyPr>
          <a:lstStyle/>
          <a:p>
            <a:r>
              <a:rPr lang="en-US" altLang="zh-CN" sz="2400" b="1" dirty="0">
                <a:solidFill>
                  <a:schemeClr val="accent1"/>
                </a:solidFill>
              </a:rPr>
              <a:t>3</a:t>
            </a:r>
            <a:endParaRPr lang="zh-CN" altLang="en-US" sz="2400" b="1" dirty="0">
              <a:solidFill>
                <a:schemeClr val="accent1"/>
              </a:solidFill>
            </a:endParaRPr>
          </a:p>
        </p:txBody>
      </p:sp>
      <p:sp>
        <p:nvSpPr>
          <p:cNvPr id="118" name="流程图: 过程 117"/>
          <p:cNvSpPr/>
          <p:nvPr/>
        </p:nvSpPr>
        <p:spPr>
          <a:xfrm>
            <a:off x="8563782"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p:cNvCxnSpPr/>
          <p:nvPr/>
        </p:nvCxnSpPr>
        <p:spPr>
          <a:xfrm>
            <a:off x="9403304"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20" name="文本框 119"/>
          <p:cNvSpPr txBox="1"/>
          <p:nvPr/>
        </p:nvSpPr>
        <p:spPr>
          <a:xfrm>
            <a:off x="8530968" y="4604993"/>
            <a:ext cx="1162050" cy="430887"/>
          </a:xfrm>
          <a:prstGeom prst="rect">
            <a:avLst/>
          </a:prstGeom>
          <a:noFill/>
        </p:spPr>
        <p:txBody>
          <a:bodyPr wrap="square" rtlCol="0">
            <a:spAutoFit/>
          </a:bodyPr>
          <a:lstStyle/>
          <a:p>
            <a:r>
              <a:rPr lang="en-US" altLang="zh-CN" sz="2200" b="1" dirty="0">
                <a:solidFill>
                  <a:schemeClr val="accent1"/>
                </a:solidFill>
              </a:rPr>
              <a:t>    76</a:t>
            </a:r>
            <a:endParaRPr lang="zh-CN" altLang="en-US" sz="2200" b="1" dirty="0">
              <a:solidFill>
                <a:schemeClr val="accent1"/>
              </a:solidFill>
            </a:endParaRPr>
          </a:p>
        </p:txBody>
      </p:sp>
      <p:sp>
        <p:nvSpPr>
          <p:cNvPr id="121" name="文本框 120"/>
          <p:cNvSpPr txBox="1"/>
          <p:nvPr/>
        </p:nvSpPr>
        <p:spPr>
          <a:xfrm>
            <a:off x="8842276" y="3954375"/>
            <a:ext cx="376136" cy="461665"/>
          </a:xfrm>
          <a:prstGeom prst="rect">
            <a:avLst/>
          </a:prstGeom>
          <a:noFill/>
        </p:spPr>
        <p:txBody>
          <a:bodyPr wrap="square" rtlCol="0">
            <a:spAutoFit/>
          </a:bodyPr>
          <a:lstStyle/>
          <a:p>
            <a:r>
              <a:rPr lang="en-US" altLang="zh-CN" sz="2400" b="1" dirty="0">
                <a:solidFill>
                  <a:schemeClr val="accent1"/>
                </a:solidFill>
              </a:rPr>
              <a:t>5</a:t>
            </a:r>
            <a:endParaRPr lang="zh-CN" altLang="en-US" sz="2400" b="1" dirty="0">
              <a:solidFill>
                <a:schemeClr val="accent1"/>
              </a:solidFill>
            </a:endParaRPr>
          </a:p>
        </p:txBody>
      </p:sp>
      <p:sp>
        <p:nvSpPr>
          <p:cNvPr id="122" name="流程图: 过程 121"/>
          <p:cNvSpPr/>
          <p:nvPr/>
        </p:nvSpPr>
        <p:spPr>
          <a:xfrm>
            <a:off x="9852942"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3" name="直接连接符 122"/>
          <p:cNvCxnSpPr/>
          <p:nvPr/>
        </p:nvCxnSpPr>
        <p:spPr>
          <a:xfrm>
            <a:off x="10692464"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10028903" y="4604993"/>
            <a:ext cx="1162050" cy="430887"/>
          </a:xfrm>
          <a:prstGeom prst="rect">
            <a:avLst/>
          </a:prstGeom>
          <a:noFill/>
        </p:spPr>
        <p:txBody>
          <a:bodyPr wrap="square" rtlCol="0">
            <a:spAutoFit/>
          </a:bodyPr>
          <a:lstStyle/>
          <a:p>
            <a:r>
              <a:rPr lang="en-US" altLang="zh-CN" sz="2200" b="1" dirty="0">
                <a:solidFill>
                  <a:schemeClr val="accent1"/>
                </a:solidFill>
              </a:rPr>
              <a:t>97</a:t>
            </a:r>
            <a:endParaRPr lang="zh-CN" altLang="en-US" sz="2200" b="1" dirty="0">
              <a:solidFill>
                <a:schemeClr val="accent1"/>
              </a:solidFill>
            </a:endParaRPr>
          </a:p>
        </p:txBody>
      </p:sp>
      <p:sp>
        <p:nvSpPr>
          <p:cNvPr id="125" name="文本框 124"/>
          <p:cNvSpPr txBox="1"/>
          <p:nvPr/>
        </p:nvSpPr>
        <p:spPr>
          <a:xfrm>
            <a:off x="10131436" y="3954375"/>
            <a:ext cx="376136" cy="461665"/>
          </a:xfrm>
          <a:prstGeom prst="rect">
            <a:avLst/>
          </a:prstGeom>
          <a:noFill/>
        </p:spPr>
        <p:txBody>
          <a:bodyPr wrap="square" rtlCol="0">
            <a:spAutoFit/>
          </a:bodyPr>
          <a:lstStyle/>
          <a:p>
            <a:r>
              <a:rPr lang="en-US" altLang="zh-CN" sz="2400" b="1" dirty="0">
                <a:solidFill>
                  <a:schemeClr val="accent1"/>
                </a:solidFill>
              </a:rPr>
              <a:t>4</a:t>
            </a:r>
            <a:endParaRPr lang="zh-CN" altLang="en-US" sz="2400" b="1" dirty="0">
              <a:solidFill>
                <a:schemeClr val="accent1"/>
              </a:solidFill>
            </a:endParaRPr>
          </a:p>
        </p:txBody>
      </p:sp>
      <p:cxnSp>
        <p:nvCxnSpPr>
          <p:cNvPr id="126" name="直接箭头连接符 125"/>
          <p:cNvCxnSpPr/>
          <p:nvPr/>
        </p:nvCxnSpPr>
        <p:spPr>
          <a:xfrm flipV="1">
            <a:off x="3006999" y="4863003"/>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接箭头连接符 126"/>
          <p:cNvCxnSpPr/>
          <p:nvPr/>
        </p:nvCxnSpPr>
        <p:spPr>
          <a:xfrm flipV="1">
            <a:off x="4343698" y="485824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直接箭头连接符 127"/>
          <p:cNvCxnSpPr/>
          <p:nvPr/>
        </p:nvCxnSpPr>
        <p:spPr>
          <a:xfrm flipV="1">
            <a:off x="5579594" y="4840273"/>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接箭头连接符 128"/>
          <p:cNvCxnSpPr/>
          <p:nvPr/>
        </p:nvCxnSpPr>
        <p:spPr>
          <a:xfrm flipV="1">
            <a:off x="6801542" y="485824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接箭头连接符 129"/>
          <p:cNvCxnSpPr/>
          <p:nvPr/>
        </p:nvCxnSpPr>
        <p:spPr>
          <a:xfrm flipV="1">
            <a:off x="8247015" y="4820437"/>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接箭头连接符 130"/>
          <p:cNvCxnSpPr/>
          <p:nvPr/>
        </p:nvCxnSpPr>
        <p:spPr>
          <a:xfrm flipV="1">
            <a:off x="9579550" y="485824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p:nvPr/>
        </p:nvCxnSpPr>
        <p:spPr>
          <a:xfrm flipH="1">
            <a:off x="5072188" y="5080350"/>
            <a:ext cx="231491" cy="866851"/>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33" name="直接箭头连接符 132"/>
          <p:cNvCxnSpPr/>
          <p:nvPr/>
        </p:nvCxnSpPr>
        <p:spPr>
          <a:xfrm flipH="1" flipV="1">
            <a:off x="6140876" y="5207516"/>
            <a:ext cx="169360" cy="1041923"/>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34" name="流程图: 过程 133"/>
          <p:cNvSpPr/>
          <p:nvPr/>
        </p:nvSpPr>
        <p:spPr>
          <a:xfrm>
            <a:off x="4916187" y="5891832"/>
            <a:ext cx="1409700"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5" name="直接连接符 134"/>
          <p:cNvCxnSpPr/>
          <p:nvPr/>
        </p:nvCxnSpPr>
        <p:spPr>
          <a:xfrm>
            <a:off x="5982987" y="589183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36" name="文本框 135"/>
          <p:cNvSpPr txBox="1"/>
          <p:nvPr/>
        </p:nvSpPr>
        <p:spPr>
          <a:xfrm>
            <a:off x="5170187" y="6085963"/>
            <a:ext cx="1162050" cy="430887"/>
          </a:xfrm>
          <a:prstGeom prst="rect">
            <a:avLst/>
          </a:prstGeom>
          <a:noFill/>
        </p:spPr>
        <p:txBody>
          <a:bodyPr wrap="square" rtlCol="0">
            <a:spAutoFit/>
          </a:bodyPr>
          <a:lstStyle/>
          <a:p>
            <a:r>
              <a:rPr lang="en-US" altLang="zh-CN" sz="2200" b="1" u="sng" dirty="0">
                <a:solidFill>
                  <a:schemeClr val="accent1"/>
                </a:solidFill>
              </a:rPr>
              <a:t>49</a:t>
            </a:r>
            <a:endParaRPr lang="zh-CN" altLang="en-US" sz="2200" b="1" u="sng" dirty="0">
              <a:solidFill>
                <a:schemeClr val="accent1"/>
              </a:solidFill>
            </a:endParaRPr>
          </a:p>
        </p:txBody>
      </p:sp>
      <p:sp>
        <p:nvSpPr>
          <p:cNvPr id="137" name="文本框 136"/>
          <p:cNvSpPr txBox="1"/>
          <p:nvPr/>
        </p:nvSpPr>
        <p:spPr>
          <a:xfrm>
            <a:off x="5303679" y="5485536"/>
            <a:ext cx="376136" cy="461665"/>
          </a:xfrm>
          <a:prstGeom prst="rect">
            <a:avLst/>
          </a:prstGeom>
          <a:noFill/>
        </p:spPr>
        <p:txBody>
          <a:bodyPr wrap="square" rtlCol="0">
            <a:spAutoFit/>
          </a:bodyPr>
          <a:lstStyle/>
          <a:p>
            <a:r>
              <a:rPr lang="en-US" altLang="zh-CN" sz="2400" b="1" dirty="0">
                <a:solidFill>
                  <a:schemeClr val="accent1"/>
                </a:solidFill>
              </a:rPr>
              <a:t>8</a:t>
            </a:r>
            <a:endParaRPr lang="zh-CN" altLang="en-US" sz="2400" b="1" dirty="0">
              <a:solidFill>
                <a:schemeClr val="accent1"/>
              </a:solidFill>
            </a:endParaRPr>
          </a:p>
        </p:txBody>
      </p:sp>
      <p:sp>
        <p:nvSpPr>
          <p:cNvPr id="138" name="文本框 137"/>
          <p:cNvSpPr txBox="1"/>
          <p:nvPr/>
        </p:nvSpPr>
        <p:spPr>
          <a:xfrm>
            <a:off x="9291437"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3</a:t>
            </a:r>
            <a:endParaRPr lang="zh-CN" altLang="en-US" sz="2200" b="1" dirty="0">
              <a:solidFill>
                <a:schemeClr val="accent3">
                  <a:lumMod val="50000"/>
                </a:schemeClr>
              </a:solidFill>
            </a:endParaRPr>
          </a:p>
        </p:txBody>
      </p:sp>
      <p:sp>
        <p:nvSpPr>
          <p:cNvPr id="139" name="文本框 138"/>
          <p:cNvSpPr txBox="1"/>
          <p:nvPr/>
        </p:nvSpPr>
        <p:spPr>
          <a:xfrm>
            <a:off x="3043091" y="2494151"/>
            <a:ext cx="324464" cy="430887"/>
          </a:xfrm>
          <a:prstGeom prst="rect">
            <a:avLst/>
          </a:prstGeom>
          <a:noFill/>
        </p:spPr>
        <p:txBody>
          <a:bodyPr wrap="square" rtlCol="0">
            <a:spAutoFit/>
          </a:bodyPr>
          <a:lstStyle/>
          <a:p>
            <a:r>
              <a:rPr lang="en-US" altLang="zh-CN" sz="2200" b="1" dirty="0">
                <a:solidFill>
                  <a:schemeClr val="accent3">
                    <a:lumMod val="50000"/>
                  </a:schemeClr>
                </a:solidFill>
              </a:rPr>
              <a:t>8</a:t>
            </a:r>
            <a:endParaRPr lang="zh-CN" altLang="en-US" sz="2200" b="1" dirty="0">
              <a:solidFill>
                <a:schemeClr val="accent3">
                  <a:lumMod val="50000"/>
                </a:schemeClr>
              </a:solidFill>
            </a:endParaRPr>
          </a:p>
        </p:txBody>
      </p:sp>
    </p:spTree>
    <p:extLst>
      <p:ext uri="{BB962C8B-B14F-4D97-AF65-F5344CB8AC3E}">
        <p14:creationId xmlns:p14="http://schemas.microsoft.com/office/powerpoint/2010/main" val="24866756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38"/>
                                        </p:tgtEl>
                                        <p:attrNameLst>
                                          <p:attrName>style.visibility</p:attrName>
                                        </p:attrNameLst>
                                      </p:cBhvr>
                                      <p:to>
                                        <p:strVal val="visible"/>
                                      </p:to>
                                    </p:set>
                                  </p:childTnLst>
                                </p:cTn>
                              </p:par>
                              <p:par>
                                <p:cTn id="29" presetID="1" presetClass="exit"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59" grpId="0" animBg="1"/>
      <p:bldP spid="67" grpId="0" animBg="1"/>
      <p:bldP spid="134" grpId="0" animBg="1"/>
      <p:bldP spid="136" grpId="0"/>
      <p:bldP spid="137" grpId="0"/>
      <p:bldP spid="138" grpId="0"/>
      <p:bldP spid="13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graphicFrame>
        <p:nvGraphicFramePr>
          <p:cNvPr id="2" name="表格 1"/>
          <p:cNvGraphicFramePr>
            <a:graphicFrameLocks noGrp="1"/>
          </p:cNvGraphicFramePr>
          <p:nvPr>
            <p:extLst>
              <p:ext uri="{D42A27DB-BD31-4B8C-83A1-F6EECF244321}">
                <p14:modId xmlns:p14="http://schemas.microsoft.com/office/powerpoint/2010/main" val="1277663147"/>
              </p:ext>
            </p:extLst>
          </p:nvPr>
        </p:nvGraphicFramePr>
        <p:xfrm>
          <a:off x="1782723" y="1930519"/>
          <a:ext cx="8127999" cy="977044"/>
        </p:xfrm>
        <a:graphic>
          <a:graphicData uri="http://schemas.openxmlformats.org/drawingml/2006/table">
            <a:tbl>
              <a:tblPr firstRow="1" bandRow="1">
                <a:tableStyleId>{5C22544A-7EE6-4342-B048-85BDC9FD1C3A}</a:tableStyleId>
              </a:tblPr>
              <a:tblGrid>
                <a:gridCol w="903111">
                  <a:extLst>
                    <a:ext uri="{9D8B030D-6E8A-4147-A177-3AD203B41FA5}">
                      <a16:colId xmlns:a16="http://schemas.microsoft.com/office/drawing/2014/main" val="1625190404"/>
                    </a:ext>
                  </a:extLst>
                </a:gridCol>
                <a:gridCol w="903111">
                  <a:extLst>
                    <a:ext uri="{9D8B030D-6E8A-4147-A177-3AD203B41FA5}">
                      <a16:colId xmlns:a16="http://schemas.microsoft.com/office/drawing/2014/main" val="2013540794"/>
                    </a:ext>
                  </a:extLst>
                </a:gridCol>
                <a:gridCol w="903111">
                  <a:extLst>
                    <a:ext uri="{9D8B030D-6E8A-4147-A177-3AD203B41FA5}">
                      <a16:colId xmlns:a16="http://schemas.microsoft.com/office/drawing/2014/main" val="1286824751"/>
                    </a:ext>
                  </a:extLst>
                </a:gridCol>
                <a:gridCol w="903111">
                  <a:extLst>
                    <a:ext uri="{9D8B030D-6E8A-4147-A177-3AD203B41FA5}">
                      <a16:colId xmlns:a16="http://schemas.microsoft.com/office/drawing/2014/main" val="3140705452"/>
                    </a:ext>
                  </a:extLst>
                </a:gridCol>
                <a:gridCol w="903111">
                  <a:extLst>
                    <a:ext uri="{9D8B030D-6E8A-4147-A177-3AD203B41FA5}">
                      <a16:colId xmlns:a16="http://schemas.microsoft.com/office/drawing/2014/main" val="2978582764"/>
                    </a:ext>
                  </a:extLst>
                </a:gridCol>
                <a:gridCol w="903111">
                  <a:extLst>
                    <a:ext uri="{9D8B030D-6E8A-4147-A177-3AD203B41FA5}">
                      <a16:colId xmlns:a16="http://schemas.microsoft.com/office/drawing/2014/main" val="515901684"/>
                    </a:ext>
                  </a:extLst>
                </a:gridCol>
                <a:gridCol w="903111">
                  <a:extLst>
                    <a:ext uri="{9D8B030D-6E8A-4147-A177-3AD203B41FA5}">
                      <a16:colId xmlns:a16="http://schemas.microsoft.com/office/drawing/2014/main" val="3004861988"/>
                    </a:ext>
                  </a:extLst>
                </a:gridCol>
                <a:gridCol w="903111">
                  <a:extLst>
                    <a:ext uri="{9D8B030D-6E8A-4147-A177-3AD203B41FA5}">
                      <a16:colId xmlns:a16="http://schemas.microsoft.com/office/drawing/2014/main" val="3781876726"/>
                    </a:ext>
                  </a:extLst>
                </a:gridCol>
                <a:gridCol w="903111">
                  <a:extLst>
                    <a:ext uri="{9D8B030D-6E8A-4147-A177-3AD203B41FA5}">
                      <a16:colId xmlns:a16="http://schemas.microsoft.com/office/drawing/2014/main" val="1471059006"/>
                    </a:ext>
                  </a:extLst>
                </a:gridCol>
              </a:tblGrid>
              <a:tr h="606204">
                <a:tc>
                  <a:txBody>
                    <a:bodyPr/>
                    <a:lstStyle/>
                    <a:p>
                      <a:pPr algn="ctr"/>
                      <a:r>
                        <a:rPr lang="en-US" altLang="zh-CN" dirty="0">
                          <a:solidFill>
                            <a:srgbClr val="FF0000"/>
                          </a:solidFill>
                        </a:rPr>
                        <a:t>Max</a:t>
                      </a:r>
                      <a:endParaRPr lang="zh-CN" altLang="en-US" dirty="0">
                        <a:solidFill>
                          <a:srgbClr val="FF0000"/>
                        </a:solidFill>
                      </a:endParaRPr>
                    </a:p>
                  </a:txBody>
                  <a:tcPr/>
                </a:tc>
                <a:tc>
                  <a:txBody>
                    <a:bodyPr/>
                    <a:lstStyle/>
                    <a:p>
                      <a:pPr algn="ctr"/>
                      <a:r>
                        <a:rPr lang="en-US" altLang="zh-CN" dirty="0"/>
                        <a:t>49</a:t>
                      </a:r>
                      <a:endParaRPr lang="zh-CN" altLang="en-US" dirty="0"/>
                    </a:p>
                  </a:txBody>
                  <a:tcPr/>
                </a:tc>
                <a:tc>
                  <a:txBody>
                    <a:bodyPr/>
                    <a:lstStyle/>
                    <a:p>
                      <a:pPr algn="ctr"/>
                      <a:r>
                        <a:rPr lang="en-US" altLang="zh-CN" dirty="0"/>
                        <a:t>38</a:t>
                      </a:r>
                      <a:endParaRPr lang="zh-CN" altLang="en-US" dirty="0"/>
                    </a:p>
                  </a:txBody>
                  <a:tcPr/>
                </a:tc>
                <a:tc>
                  <a:txBody>
                    <a:bodyPr/>
                    <a:lstStyle/>
                    <a:p>
                      <a:pPr algn="ctr"/>
                      <a:r>
                        <a:rPr lang="en-US" altLang="zh-CN" dirty="0"/>
                        <a:t>65</a:t>
                      </a:r>
                      <a:endParaRPr lang="zh-CN" altLang="en-US" dirty="0"/>
                    </a:p>
                  </a:txBody>
                  <a:tcPr/>
                </a:tc>
                <a:tc>
                  <a:txBody>
                    <a:bodyPr/>
                    <a:lstStyle/>
                    <a:p>
                      <a:pPr algn="ctr"/>
                      <a:r>
                        <a:rPr lang="en-US" altLang="zh-CN" dirty="0"/>
                        <a:t>97</a:t>
                      </a:r>
                      <a:endParaRPr lang="zh-CN" altLang="en-US" dirty="0"/>
                    </a:p>
                  </a:txBody>
                  <a:tcPr/>
                </a:tc>
                <a:tc>
                  <a:txBody>
                    <a:bodyPr/>
                    <a:lstStyle/>
                    <a:p>
                      <a:pPr algn="ctr"/>
                      <a:r>
                        <a:rPr lang="en-US" altLang="zh-CN" dirty="0"/>
                        <a:t>76</a:t>
                      </a:r>
                      <a:endParaRPr lang="zh-CN" altLang="en-US" dirty="0"/>
                    </a:p>
                  </a:txBody>
                  <a:tcPr/>
                </a:tc>
                <a:tc>
                  <a:txBody>
                    <a:bodyPr/>
                    <a:lstStyle/>
                    <a:p>
                      <a:pPr algn="ctr"/>
                      <a:r>
                        <a:rPr lang="en-US" altLang="zh-CN" dirty="0"/>
                        <a:t>13</a:t>
                      </a:r>
                      <a:endParaRPr lang="zh-CN" altLang="en-US" dirty="0"/>
                    </a:p>
                  </a:txBody>
                  <a:tcPr/>
                </a:tc>
                <a:tc>
                  <a:txBody>
                    <a:bodyPr/>
                    <a:lstStyle/>
                    <a:p>
                      <a:pPr algn="ctr"/>
                      <a:r>
                        <a:rPr lang="en-US" altLang="zh-CN" dirty="0"/>
                        <a:t>27</a:t>
                      </a:r>
                      <a:endParaRPr lang="zh-CN" altLang="en-US" dirty="0"/>
                    </a:p>
                  </a:txBody>
                  <a:tcPr/>
                </a:tc>
                <a:tc>
                  <a:txBody>
                    <a:bodyPr/>
                    <a:lstStyle/>
                    <a:p>
                      <a:pPr algn="ctr"/>
                      <a:r>
                        <a:rPr lang="en-US" altLang="zh-CN" u="sng" dirty="0"/>
                        <a:t>49</a:t>
                      </a:r>
                      <a:endParaRPr lang="zh-CN" altLang="en-US" u="sng" dirty="0"/>
                    </a:p>
                  </a:txBody>
                  <a:tcPr/>
                </a:tc>
                <a:extLst>
                  <a:ext uri="{0D108BD9-81ED-4DB2-BD59-A6C34878D82A}">
                    <a16:rowId xmlns:a16="http://schemas.microsoft.com/office/drawing/2014/main" val="2111758352"/>
                  </a:ext>
                </a:extLst>
              </a:tr>
              <a:tr h="370840">
                <a:tc>
                  <a:txBody>
                    <a:bodyPr/>
                    <a:lstStyle/>
                    <a:p>
                      <a:pPr algn="ctr"/>
                      <a:endParaRPr lang="zh-CN" altLang="en-US" dirty="0"/>
                    </a:p>
                  </a:txBody>
                  <a:tcPr/>
                </a:tc>
                <a:tc>
                  <a:txBody>
                    <a:bodyPr/>
                    <a:lstStyle/>
                    <a:p>
                      <a:pPr algn="ctr"/>
                      <a:endParaRPr lang="zh-CN" altLang="en-US"/>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2140166374"/>
                  </a:ext>
                </a:extLst>
              </a:tr>
            </a:tbl>
          </a:graphicData>
        </a:graphic>
      </p:graphicFrame>
      <p:sp>
        <p:nvSpPr>
          <p:cNvPr id="4" name="文本框 3"/>
          <p:cNvSpPr txBox="1"/>
          <p:nvPr/>
        </p:nvSpPr>
        <p:spPr>
          <a:xfrm>
            <a:off x="2123767" y="1529671"/>
            <a:ext cx="7905136" cy="430887"/>
          </a:xfrm>
          <a:prstGeom prst="rect">
            <a:avLst/>
          </a:prstGeom>
          <a:noFill/>
        </p:spPr>
        <p:txBody>
          <a:bodyPr wrap="square" rtlCol="0">
            <a:spAutoFit/>
          </a:bodyPr>
          <a:lstStyle/>
          <a:p>
            <a:r>
              <a:rPr lang="en-US" altLang="zh-CN" sz="2200" b="1" dirty="0"/>
              <a:t>0           1          2            3          4           5           6           7           8 </a:t>
            </a:r>
            <a:endParaRPr lang="zh-CN" altLang="en-US" sz="2200" b="1" dirty="0"/>
          </a:p>
        </p:txBody>
      </p:sp>
      <p:sp>
        <p:nvSpPr>
          <p:cNvPr id="10" name="文本框 9"/>
          <p:cNvSpPr txBox="1"/>
          <p:nvPr/>
        </p:nvSpPr>
        <p:spPr>
          <a:xfrm>
            <a:off x="9945634" y="2029985"/>
            <a:ext cx="1243162" cy="830997"/>
          </a:xfrm>
          <a:prstGeom prst="rect">
            <a:avLst/>
          </a:prstGeom>
          <a:noFill/>
        </p:spPr>
        <p:txBody>
          <a:bodyPr wrap="square" rtlCol="0">
            <a:spAutoFit/>
          </a:bodyPr>
          <a:lstStyle/>
          <a:p>
            <a:r>
              <a:rPr lang="en-US" altLang="zh-CN" sz="2400" b="1" dirty="0">
                <a:solidFill>
                  <a:schemeClr val="accent1"/>
                </a:solidFill>
              </a:rPr>
              <a:t>key</a:t>
            </a:r>
          </a:p>
          <a:p>
            <a:r>
              <a:rPr lang="en-US" altLang="zh-CN" sz="2400" b="1" dirty="0">
                <a:solidFill>
                  <a:schemeClr val="accent3">
                    <a:lumMod val="50000"/>
                  </a:schemeClr>
                </a:solidFill>
              </a:rPr>
              <a:t>next</a:t>
            </a:r>
            <a:endParaRPr lang="zh-CN" altLang="en-US" sz="2400" b="1" dirty="0">
              <a:solidFill>
                <a:schemeClr val="accent3">
                  <a:lumMod val="50000"/>
                </a:schemeClr>
              </a:solidFill>
            </a:endParaRPr>
          </a:p>
        </p:txBody>
      </p:sp>
      <p:sp>
        <p:nvSpPr>
          <p:cNvPr id="13" name="文本框 12"/>
          <p:cNvSpPr txBox="1"/>
          <p:nvPr/>
        </p:nvSpPr>
        <p:spPr>
          <a:xfrm>
            <a:off x="9323548"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3</a:t>
            </a:r>
            <a:endParaRPr lang="zh-CN" altLang="en-US" sz="2200" b="1" dirty="0">
              <a:solidFill>
                <a:schemeClr val="accent3">
                  <a:lumMod val="50000"/>
                </a:schemeClr>
              </a:solidFill>
            </a:endParaRPr>
          </a:p>
        </p:txBody>
      </p:sp>
      <p:sp>
        <p:nvSpPr>
          <p:cNvPr id="74" name="文本框 73"/>
          <p:cNvSpPr txBox="1"/>
          <p:nvPr/>
        </p:nvSpPr>
        <p:spPr>
          <a:xfrm>
            <a:off x="3920034" y="2511628"/>
            <a:ext cx="324464" cy="430887"/>
          </a:xfrm>
          <a:prstGeom prst="rect">
            <a:avLst/>
          </a:prstGeom>
          <a:noFill/>
        </p:spPr>
        <p:txBody>
          <a:bodyPr wrap="square" rtlCol="0">
            <a:spAutoFit/>
          </a:bodyPr>
          <a:lstStyle/>
          <a:p>
            <a:r>
              <a:rPr lang="en-US" altLang="zh-CN" sz="2200" b="1" dirty="0">
                <a:solidFill>
                  <a:schemeClr val="accent3">
                    <a:lumMod val="50000"/>
                  </a:schemeClr>
                </a:solidFill>
              </a:rPr>
              <a:t>1</a:t>
            </a:r>
            <a:endParaRPr lang="zh-CN" altLang="en-US" sz="2200" b="1" dirty="0">
              <a:solidFill>
                <a:schemeClr val="accent3">
                  <a:lumMod val="50000"/>
                </a:schemeClr>
              </a:solidFill>
            </a:endParaRPr>
          </a:p>
        </p:txBody>
      </p:sp>
      <p:sp>
        <p:nvSpPr>
          <p:cNvPr id="77" name="流程图: 过程 76"/>
          <p:cNvSpPr/>
          <p:nvPr/>
        </p:nvSpPr>
        <p:spPr>
          <a:xfrm>
            <a:off x="537699"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p:cNvCxnSpPr/>
          <p:nvPr/>
        </p:nvCxnSpPr>
        <p:spPr>
          <a:xfrm>
            <a:off x="1377221"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1" name="文本框 80"/>
          <p:cNvSpPr txBox="1"/>
          <p:nvPr/>
        </p:nvSpPr>
        <p:spPr>
          <a:xfrm>
            <a:off x="504885" y="4604993"/>
            <a:ext cx="1162050" cy="430887"/>
          </a:xfrm>
          <a:prstGeom prst="rect">
            <a:avLst/>
          </a:prstGeom>
          <a:noFill/>
        </p:spPr>
        <p:txBody>
          <a:bodyPr wrap="square" rtlCol="0">
            <a:spAutoFit/>
          </a:bodyPr>
          <a:lstStyle/>
          <a:p>
            <a:r>
              <a:rPr lang="en-US" altLang="zh-CN" sz="2200" b="1" dirty="0">
                <a:solidFill>
                  <a:schemeClr val="accent1"/>
                </a:solidFill>
              </a:rPr>
              <a:t>MAX</a:t>
            </a:r>
            <a:endParaRPr lang="zh-CN" altLang="en-US" sz="2200" b="1" dirty="0">
              <a:solidFill>
                <a:schemeClr val="accent1"/>
              </a:solidFill>
            </a:endParaRPr>
          </a:p>
        </p:txBody>
      </p:sp>
      <p:cxnSp>
        <p:nvCxnSpPr>
          <p:cNvPr id="83" name="直接箭头连接符 82"/>
          <p:cNvCxnSpPr>
            <a:endCxn id="79" idx="1"/>
          </p:cNvCxnSpPr>
          <p:nvPr/>
        </p:nvCxnSpPr>
        <p:spPr>
          <a:xfrm flipV="1">
            <a:off x="1559804" y="4820437"/>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曲线连接符 83"/>
          <p:cNvCxnSpPr>
            <a:endCxn id="81" idx="1"/>
          </p:cNvCxnSpPr>
          <p:nvPr/>
        </p:nvCxnSpPr>
        <p:spPr>
          <a:xfrm rot="10800000">
            <a:off x="504886" y="4820437"/>
            <a:ext cx="11598927" cy="47328"/>
          </a:xfrm>
          <a:prstGeom prst="curvedConnector5">
            <a:avLst>
              <a:gd name="adj1" fmla="val 1139"/>
              <a:gd name="adj2" fmla="val 3146626"/>
              <a:gd name="adj3" fmla="val 101971"/>
            </a:avLst>
          </a:prstGeom>
          <a:ln w="285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816193" y="3954375"/>
            <a:ext cx="376136" cy="461665"/>
          </a:xfrm>
          <a:prstGeom prst="rect">
            <a:avLst/>
          </a:prstGeom>
          <a:noFill/>
        </p:spPr>
        <p:txBody>
          <a:bodyPr wrap="square" rtlCol="0">
            <a:spAutoFit/>
          </a:bodyPr>
          <a:lstStyle/>
          <a:p>
            <a:r>
              <a:rPr lang="en-US" altLang="zh-CN" sz="2400" b="1" dirty="0">
                <a:solidFill>
                  <a:schemeClr val="accent1"/>
                </a:solidFill>
              </a:rPr>
              <a:t>0</a:t>
            </a:r>
            <a:endParaRPr lang="zh-CN" altLang="en-US" sz="2400" b="1" dirty="0">
              <a:solidFill>
                <a:schemeClr val="accent1"/>
              </a:solidFill>
            </a:endParaRPr>
          </a:p>
        </p:txBody>
      </p:sp>
      <p:sp>
        <p:nvSpPr>
          <p:cNvPr id="90" name="文本框 89"/>
          <p:cNvSpPr txBox="1"/>
          <p:nvPr/>
        </p:nvSpPr>
        <p:spPr>
          <a:xfrm>
            <a:off x="5720469"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0</a:t>
            </a:r>
            <a:endParaRPr lang="zh-CN" altLang="en-US" sz="2200" b="1" dirty="0">
              <a:solidFill>
                <a:schemeClr val="accent3">
                  <a:lumMod val="50000"/>
                </a:schemeClr>
              </a:solidFill>
            </a:endParaRPr>
          </a:p>
        </p:txBody>
      </p:sp>
      <p:sp>
        <p:nvSpPr>
          <p:cNvPr id="71" name="文本框 70"/>
          <p:cNvSpPr txBox="1"/>
          <p:nvPr/>
        </p:nvSpPr>
        <p:spPr>
          <a:xfrm>
            <a:off x="6571780" y="2531371"/>
            <a:ext cx="324464" cy="430887"/>
          </a:xfrm>
          <a:prstGeom prst="rect">
            <a:avLst/>
          </a:prstGeom>
          <a:noFill/>
        </p:spPr>
        <p:txBody>
          <a:bodyPr wrap="square" rtlCol="0">
            <a:spAutoFit/>
          </a:bodyPr>
          <a:lstStyle/>
          <a:p>
            <a:r>
              <a:rPr lang="en-US" altLang="zh-CN" sz="2200" b="1" dirty="0">
                <a:solidFill>
                  <a:schemeClr val="accent3">
                    <a:lumMod val="50000"/>
                  </a:schemeClr>
                </a:solidFill>
              </a:rPr>
              <a:t>4</a:t>
            </a:r>
            <a:endParaRPr lang="zh-CN" altLang="en-US" sz="2200" b="1" dirty="0">
              <a:solidFill>
                <a:schemeClr val="accent3">
                  <a:lumMod val="50000"/>
                </a:schemeClr>
              </a:solidFill>
            </a:endParaRPr>
          </a:p>
        </p:txBody>
      </p:sp>
      <p:sp>
        <p:nvSpPr>
          <p:cNvPr id="72" name="文本框 71"/>
          <p:cNvSpPr txBox="1"/>
          <p:nvPr/>
        </p:nvSpPr>
        <p:spPr>
          <a:xfrm>
            <a:off x="4792362" y="2543521"/>
            <a:ext cx="324464" cy="430887"/>
          </a:xfrm>
          <a:prstGeom prst="rect">
            <a:avLst/>
          </a:prstGeom>
          <a:noFill/>
        </p:spPr>
        <p:txBody>
          <a:bodyPr wrap="square" rtlCol="0">
            <a:spAutoFit/>
          </a:bodyPr>
          <a:lstStyle/>
          <a:p>
            <a:r>
              <a:rPr lang="en-US" altLang="zh-CN" sz="2200" b="1" dirty="0">
                <a:solidFill>
                  <a:schemeClr val="accent3">
                    <a:lumMod val="50000"/>
                  </a:schemeClr>
                </a:solidFill>
              </a:rPr>
              <a:t>5</a:t>
            </a:r>
            <a:endParaRPr lang="zh-CN" altLang="en-US" sz="2200" b="1" dirty="0">
              <a:solidFill>
                <a:schemeClr val="accent3">
                  <a:lumMod val="50000"/>
                </a:schemeClr>
              </a:solidFill>
            </a:endParaRPr>
          </a:p>
        </p:txBody>
      </p:sp>
      <p:sp>
        <p:nvSpPr>
          <p:cNvPr id="57" name="文本框 56"/>
          <p:cNvSpPr txBox="1"/>
          <p:nvPr/>
        </p:nvSpPr>
        <p:spPr>
          <a:xfrm>
            <a:off x="2048753" y="2511627"/>
            <a:ext cx="324464" cy="430887"/>
          </a:xfrm>
          <a:prstGeom prst="rect">
            <a:avLst/>
          </a:prstGeom>
          <a:noFill/>
        </p:spPr>
        <p:txBody>
          <a:bodyPr wrap="square" rtlCol="0">
            <a:spAutoFit/>
          </a:bodyPr>
          <a:lstStyle/>
          <a:p>
            <a:r>
              <a:rPr lang="en-US" altLang="zh-CN" sz="2200" b="1" dirty="0">
                <a:solidFill>
                  <a:schemeClr val="accent3">
                    <a:lumMod val="50000"/>
                  </a:schemeClr>
                </a:solidFill>
              </a:rPr>
              <a:t>6</a:t>
            </a:r>
            <a:endParaRPr lang="zh-CN" altLang="en-US" sz="2200" b="1" dirty="0">
              <a:solidFill>
                <a:schemeClr val="accent3">
                  <a:lumMod val="50000"/>
                </a:schemeClr>
              </a:solidFill>
            </a:endParaRPr>
          </a:p>
        </p:txBody>
      </p:sp>
      <p:sp>
        <p:nvSpPr>
          <p:cNvPr id="92" name="文本框 91"/>
          <p:cNvSpPr txBox="1"/>
          <p:nvPr/>
        </p:nvSpPr>
        <p:spPr>
          <a:xfrm>
            <a:off x="7547491" y="2547003"/>
            <a:ext cx="324464" cy="430887"/>
          </a:xfrm>
          <a:prstGeom prst="rect">
            <a:avLst/>
          </a:prstGeom>
          <a:noFill/>
        </p:spPr>
        <p:txBody>
          <a:bodyPr wrap="square" rtlCol="0">
            <a:spAutoFit/>
          </a:bodyPr>
          <a:lstStyle/>
          <a:p>
            <a:r>
              <a:rPr lang="en-US" altLang="zh-CN" sz="2200" b="1" dirty="0">
                <a:solidFill>
                  <a:schemeClr val="accent3">
                    <a:lumMod val="50000"/>
                  </a:schemeClr>
                </a:solidFill>
              </a:rPr>
              <a:t>7</a:t>
            </a:r>
            <a:endParaRPr lang="zh-CN" altLang="en-US" sz="2200" b="1" dirty="0">
              <a:solidFill>
                <a:schemeClr val="accent3">
                  <a:lumMod val="50000"/>
                </a:schemeClr>
              </a:solidFill>
            </a:endParaRPr>
          </a:p>
        </p:txBody>
      </p:sp>
      <p:sp>
        <p:nvSpPr>
          <p:cNvPr id="93" name="文本框 92"/>
          <p:cNvSpPr txBox="1"/>
          <p:nvPr/>
        </p:nvSpPr>
        <p:spPr>
          <a:xfrm>
            <a:off x="8363330" y="2551096"/>
            <a:ext cx="213396" cy="430887"/>
          </a:xfrm>
          <a:prstGeom prst="rect">
            <a:avLst/>
          </a:prstGeom>
          <a:noFill/>
        </p:spPr>
        <p:txBody>
          <a:bodyPr wrap="square" rtlCol="0">
            <a:spAutoFit/>
          </a:bodyPr>
          <a:lstStyle/>
          <a:p>
            <a:r>
              <a:rPr lang="en-US" altLang="zh-CN" sz="2200" b="1" dirty="0">
                <a:solidFill>
                  <a:schemeClr val="accent3">
                    <a:lumMod val="50000"/>
                  </a:schemeClr>
                </a:solidFill>
              </a:rPr>
              <a:t>2</a:t>
            </a:r>
            <a:endParaRPr lang="zh-CN" altLang="en-US" sz="2200" b="1" dirty="0">
              <a:solidFill>
                <a:schemeClr val="accent3">
                  <a:lumMod val="50000"/>
                </a:schemeClr>
              </a:solidFill>
            </a:endParaRPr>
          </a:p>
        </p:txBody>
      </p:sp>
      <p:sp>
        <p:nvSpPr>
          <p:cNvPr id="66" name="流程图: 过程 65"/>
          <p:cNvSpPr/>
          <p:nvPr/>
        </p:nvSpPr>
        <p:spPr>
          <a:xfrm>
            <a:off x="2048753"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5" name="直接连接符 74"/>
          <p:cNvCxnSpPr/>
          <p:nvPr/>
        </p:nvCxnSpPr>
        <p:spPr>
          <a:xfrm>
            <a:off x="2888275"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95" name="文本框 94"/>
          <p:cNvSpPr txBox="1"/>
          <p:nvPr/>
        </p:nvSpPr>
        <p:spPr>
          <a:xfrm>
            <a:off x="2015939" y="4604993"/>
            <a:ext cx="1162050" cy="430887"/>
          </a:xfrm>
          <a:prstGeom prst="rect">
            <a:avLst/>
          </a:prstGeom>
          <a:noFill/>
        </p:spPr>
        <p:txBody>
          <a:bodyPr wrap="square" rtlCol="0">
            <a:spAutoFit/>
          </a:bodyPr>
          <a:lstStyle/>
          <a:p>
            <a:r>
              <a:rPr lang="en-US" altLang="zh-CN" sz="2200" b="1" dirty="0">
                <a:solidFill>
                  <a:schemeClr val="accent1"/>
                </a:solidFill>
              </a:rPr>
              <a:t>    13</a:t>
            </a:r>
            <a:endParaRPr lang="zh-CN" altLang="en-US" sz="2200" b="1" dirty="0">
              <a:solidFill>
                <a:schemeClr val="accent1"/>
              </a:solidFill>
            </a:endParaRPr>
          </a:p>
        </p:txBody>
      </p:sp>
      <p:sp>
        <p:nvSpPr>
          <p:cNvPr id="96" name="文本框 95"/>
          <p:cNvSpPr txBox="1"/>
          <p:nvPr/>
        </p:nvSpPr>
        <p:spPr>
          <a:xfrm>
            <a:off x="2327247" y="3954375"/>
            <a:ext cx="376136" cy="461665"/>
          </a:xfrm>
          <a:prstGeom prst="rect">
            <a:avLst/>
          </a:prstGeom>
          <a:noFill/>
        </p:spPr>
        <p:txBody>
          <a:bodyPr wrap="square" rtlCol="0">
            <a:spAutoFit/>
          </a:bodyPr>
          <a:lstStyle/>
          <a:p>
            <a:r>
              <a:rPr lang="en-US" altLang="zh-CN" sz="2400" b="1" dirty="0">
                <a:solidFill>
                  <a:schemeClr val="accent1"/>
                </a:solidFill>
              </a:rPr>
              <a:t>6</a:t>
            </a:r>
            <a:endParaRPr lang="zh-CN" altLang="en-US" sz="2400" b="1" dirty="0">
              <a:solidFill>
                <a:schemeClr val="accent1"/>
              </a:solidFill>
            </a:endParaRPr>
          </a:p>
        </p:txBody>
      </p:sp>
      <p:sp>
        <p:nvSpPr>
          <p:cNvPr id="98" name="流程图: 过程 97"/>
          <p:cNvSpPr/>
          <p:nvPr/>
        </p:nvSpPr>
        <p:spPr>
          <a:xfrm>
            <a:off x="3362881"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9" name="直接连接符 98"/>
          <p:cNvCxnSpPr/>
          <p:nvPr/>
        </p:nvCxnSpPr>
        <p:spPr>
          <a:xfrm>
            <a:off x="4202403"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04" name="文本框 103"/>
          <p:cNvSpPr txBox="1"/>
          <p:nvPr/>
        </p:nvSpPr>
        <p:spPr>
          <a:xfrm>
            <a:off x="3330067" y="4604993"/>
            <a:ext cx="1162050" cy="430887"/>
          </a:xfrm>
          <a:prstGeom prst="rect">
            <a:avLst/>
          </a:prstGeom>
          <a:noFill/>
        </p:spPr>
        <p:txBody>
          <a:bodyPr wrap="square" rtlCol="0">
            <a:spAutoFit/>
          </a:bodyPr>
          <a:lstStyle/>
          <a:p>
            <a:r>
              <a:rPr lang="en-US" altLang="zh-CN" sz="2200" b="1" dirty="0">
                <a:solidFill>
                  <a:schemeClr val="accent1"/>
                </a:solidFill>
              </a:rPr>
              <a:t>    27</a:t>
            </a:r>
            <a:endParaRPr lang="zh-CN" altLang="en-US" sz="2200" b="1" dirty="0">
              <a:solidFill>
                <a:schemeClr val="accent1"/>
              </a:solidFill>
            </a:endParaRPr>
          </a:p>
        </p:txBody>
      </p:sp>
      <p:sp>
        <p:nvSpPr>
          <p:cNvPr id="105" name="文本框 104"/>
          <p:cNvSpPr txBox="1"/>
          <p:nvPr/>
        </p:nvSpPr>
        <p:spPr>
          <a:xfrm>
            <a:off x="3641375" y="3954375"/>
            <a:ext cx="376136" cy="461665"/>
          </a:xfrm>
          <a:prstGeom prst="rect">
            <a:avLst/>
          </a:prstGeom>
          <a:noFill/>
        </p:spPr>
        <p:txBody>
          <a:bodyPr wrap="square" rtlCol="0">
            <a:spAutoFit/>
          </a:bodyPr>
          <a:lstStyle/>
          <a:p>
            <a:r>
              <a:rPr lang="en-US" altLang="zh-CN" sz="2400" b="1" dirty="0">
                <a:solidFill>
                  <a:schemeClr val="accent1"/>
                </a:solidFill>
              </a:rPr>
              <a:t>7</a:t>
            </a:r>
            <a:endParaRPr lang="zh-CN" altLang="en-US" sz="2400" b="1" dirty="0">
              <a:solidFill>
                <a:schemeClr val="accent1"/>
              </a:solidFill>
            </a:endParaRPr>
          </a:p>
        </p:txBody>
      </p:sp>
      <p:sp>
        <p:nvSpPr>
          <p:cNvPr id="106" name="流程图: 过程 105"/>
          <p:cNvSpPr/>
          <p:nvPr/>
        </p:nvSpPr>
        <p:spPr>
          <a:xfrm>
            <a:off x="4596220"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7" name="直接连接符 106"/>
          <p:cNvCxnSpPr/>
          <p:nvPr/>
        </p:nvCxnSpPr>
        <p:spPr>
          <a:xfrm>
            <a:off x="5435742"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08" name="文本框 107"/>
          <p:cNvSpPr txBox="1"/>
          <p:nvPr/>
        </p:nvSpPr>
        <p:spPr>
          <a:xfrm>
            <a:off x="4563406" y="4604993"/>
            <a:ext cx="1162050" cy="430887"/>
          </a:xfrm>
          <a:prstGeom prst="rect">
            <a:avLst/>
          </a:prstGeom>
          <a:noFill/>
        </p:spPr>
        <p:txBody>
          <a:bodyPr wrap="square" rtlCol="0">
            <a:spAutoFit/>
          </a:bodyPr>
          <a:lstStyle/>
          <a:p>
            <a:r>
              <a:rPr lang="en-US" altLang="zh-CN" sz="2200" b="1" dirty="0">
                <a:solidFill>
                  <a:schemeClr val="accent1"/>
                </a:solidFill>
              </a:rPr>
              <a:t>   38</a:t>
            </a:r>
            <a:endParaRPr lang="zh-CN" altLang="en-US" sz="2200" b="1" dirty="0">
              <a:solidFill>
                <a:schemeClr val="accent1"/>
              </a:solidFill>
            </a:endParaRPr>
          </a:p>
        </p:txBody>
      </p:sp>
      <p:sp>
        <p:nvSpPr>
          <p:cNvPr id="109" name="文本框 108"/>
          <p:cNvSpPr txBox="1"/>
          <p:nvPr/>
        </p:nvSpPr>
        <p:spPr>
          <a:xfrm>
            <a:off x="4874714" y="3954375"/>
            <a:ext cx="376136" cy="461665"/>
          </a:xfrm>
          <a:prstGeom prst="rect">
            <a:avLst/>
          </a:prstGeom>
          <a:noFill/>
        </p:spPr>
        <p:txBody>
          <a:bodyPr wrap="square" rtlCol="0">
            <a:spAutoFit/>
          </a:bodyPr>
          <a:lstStyle/>
          <a:p>
            <a:r>
              <a:rPr lang="en-US" altLang="zh-CN" sz="2400" b="1" dirty="0">
                <a:solidFill>
                  <a:schemeClr val="accent1"/>
                </a:solidFill>
              </a:rPr>
              <a:t>2</a:t>
            </a:r>
            <a:endParaRPr lang="zh-CN" altLang="en-US" sz="2400" b="1" dirty="0">
              <a:solidFill>
                <a:schemeClr val="accent1"/>
              </a:solidFill>
            </a:endParaRPr>
          </a:p>
        </p:txBody>
      </p:sp>
      <p:sp>
        <p:nvSpPr>
          <p:cNvPr id="110" name="流程图: 过程 109"/>
          <p:cNvSpPr/>
          <p:nvPr/>
        </p:nvSpPr>
        <p:spPr>
          <a:xfrm>
            <a:off x="7036015"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1" name="直接连接符 110"/>
          <p:cNvCxnSpPr/>
          <p:nvPr/>
        </p:nvCxnSpPr>
        <p:spPr>
          <a:xfrm>
            <a:off x="7875537"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12" name="文本框 111"/>
          <p:cNvSpPr txBox="1"/>
          <p:nvPr/>
        </p:nvSpPr>
        <p:spPr>
          <a:xfrm>
            <a:off x="7003201" y="4604993"/>
            <a:ext cx="1162050" cy="430887"/>
          </a:xfrm>
          <a:prstGeom prst="rect">
            <a:avLst/>
          </a:prstGeom>
          <a:noFill/>
        </p:spPr>
        <p:txBody>
          <a:bodyPr wrap="square" rtlCol="0">
            <a:spAutoFit/>
          </a:bodyPr>
          <a:lstStyle/>
          <a:p>
            <a:r>
              <a:rPr lang="en-US" altLang="zh-CN" sz="2200" b="1" dirty="0">
                <a:solidFill>
                  <a:schemeClr val="accent1"/>
                </a:solidFill>
              </a:rPr>
              <a:t>   49</a:t>
            </a:r>
            <a:endParaRPr lang="zh-CN" altLang="en-US" sz="2200" b="1" dirty="0">
              <a:solidFill>
                <a:schemeClr val="accent1"/>
              </a:solidFill>
            </a:endParaRPr>
          </a:p>
        </p:txBody>
      </p:sp>
      <p:sp>
        <p:nvSpPr>
          <p:cNvPr id="113" name="文本框 112"/>
          <p:cNvSpPr txBox="1"/>
          <p:nvPr/>
        </p:nvSpPr>
        <p:spPr>
          <a:xfrm>
            <a:off x="7314509" y="3954375"/>
            <a:ext cx="376136" cy="461665"/>
          </a:xfrm>
          <a:prstGeom prst="rect">
            <a:avLst/>
          </a:prstGeom>
          <a:noFill/>
        </p:spPr>
        <p:txBody>
          <a:bodyPr wrap="square" rtlCol="0">
            <a:spAutoFit/>
          </a:bodyPr>
          <a:lstStyle/>
          <a:p>
            <a:r>
              <a:rPr lang="en-US" altLang="zh-CN" sz="2400" b="1" dirty="0">
                <a:solidFill>
                  <a:schemeClr val="accent1"/>
                </a:solidFill>
              </a:rPr>
              <a:t>1</a:t>
            </a:r>
            <a:endParaRPr lang="zh-CN" altLang="en-US" sz="2400" b="1" dirty="0">
              <a:solidFill>
                <a:schemeClr val="accent1"/>
              </a:solidFill>
            </a:endParaRPr>
          </a:p>
        </p:txBody>
      </p:sp>
      <p:sp>
        <p:nvSpPr>
          <p:cNvPr id="114" name="流程图: 过程 113"/>
          <p:cNvSpPr/>
          <p:nvPr/>
        </p:nvSpPr>
        <p:spPr>
          <a:xfrm>
            <a:off x="8385073"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5" name="直接连接符 114"/>
          <p:cNvCxnSpPr/>
          <p:nvPr/>
        </p:nvCxnSpPr>
        <p:spPr>
          <a:xfrm>
            <a:off x="9224595"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16" name="文本框 115"/>
          <p:cNvSpPr txBox="1"/>
          <p:nvPr/>
        </p:nvSpPr>
        <p:spPr>
          <a:xfrm>
            <a:off x="8352259" y="4604993"/>
            <a:ext cx="1162050" cy="430887"/>
          </a:xfrm>
          <a:prstGeom prst="rect">
            <a:avLst/>
          </a:prstGeom>
          <a:noFill/>
        </p:spPr>
        <p:txBody>
          <a:bodyPr wrap="square" rtlCol="0">
            <a:spAutoFit/>
          </a:bodyPr>
          <a:lstStyle/>
          <a:p>
            <a:r>
              <a:rPr lang="en-US" altLang="zh-CN" sz="2200" b="1" dirty="0">
                <a:solidFill>
                  <a:schemeClr val="accent1"/>
                </a:solidFill>
              </a:rPr>
              <a:t>   65</a:t>
            </a:r>
            <a:endParaRPr lang="zh-CN" altLang="en-US" sz="2200" b="1" dirty="0">
              <a:solidFill>
                <a:schemeClr val="accent1"/>
              </a:solidFill>
            </a:endParaRPr>
          </a:p>
        </p:txBody>
      </p:sp>
      <p:sp>
        <p:nvSpPr>
          <p:cNvPr id="117" name="文本框 116"/>
          <p:cNvSpPr txBox="1"/>
          <p:nvPr/>
        </p:nvSpPr>
        <p:spPr>
          <a:xfrm>
            <a:off x="8663567" y="3954375"/>
            <a:ext cx="376136" cy="461665"/>
          </a:xfrm>
          <a:prstGeom prst="rect">
            <a:avLst/>
          </a:prstGeom>
          <a:noFill/>
        </p:spPr>
        <p:txBody>
          <a:bodyPr wrap="square" rtlCol="0">
            <a:spAutoFit/>
          </a:bodyPr>
          <a:lstStyle/>
          <a:p>
            <a:r>
              <a:rPr lang="en-US" altLang="zh-CN" sz="2400" b="1" dirty="0">
                <a:solidFill>
                  <a:schemeClr val="accent1"/>
                </a:solidFill>
              </a:rPr>
              <a:t>3</a:t>
            </a:r>
            <a:endParaRPr lang="zh-CN" altLang="en-US" sz="2400" b="1" dirty="0">
              <a:solidFill>
                <a:schemeClr val="accent1"/>
              </a:solidFill>
            </a:endParaRPr>
          </a:p>
        </p:txBody>
      </p:sp>
      <p:sp>
        <p:nvSpPr>
          <p:cNvPr id="118" name="流程图: 过程 117"/>
          <p:cNvSpPr/>
          <p:nvPr/>
        </p:nvSpPr>
        <p:spPr>
          <a:xfrm>
            <a:off x="9726255"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p:cNvCxnSpPr/>
          <p:nvPr/>
        </p:nvCxnSpPr>
        <p:spPr>
          <a:xfrm>
            <a:off x="10565777"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20" name="文本框 119"/>
          <p:cNvSpPr txBox="1"/>
          <p:nvPr/>
        </p:nvSpPr>
        <p:spPr>
          <a:xfrm>
            <a:off x="9693441" y="4604993"/>
            <a:ext cx="1162050" cy="430887"/>
          </a:xfrm>
          <a:prstGeom prst="rect">
            <a:avLst/>
          </a:prstGeom>
          <a:noFill/>
        </p:spPr>
        <p:txBody>
          <a:bodyPr wrap="square" rtlCol="0">
            <a:spAutoFit/>
          </a:bodyPr>
          <a:lstStyle/>
          <a:p>
            <a:r>
              <a:rPr lang="en-US" altLang="zh-CN" sz="2200" b="1" dirty="0">
                <a:solidFill>
                  <a:schemeClr val="accent1"/>
                </a:solidFill>
              </a:rPr>
              <a:t>    76</a:t>
            </a:r>
            <a:endParaRPr lang="zh-CN" altLang="en-US" sz="2200" b="1" dirty="0">
              <a:solidFill>
                <a:schemeClr val="accent1"/>
              </a:solidFill>
            </a:endParaRPr>
          </a:p>
        </p:txBody>
      </p:sp>
      <p:sp>
        <p:nvSpPr>
          <p:cNvPr id="121" name="文本框 120"/>
          <p:cNvSpPr txBox="1"/>
          <p:nvPr/>
        </p:nvSpPr>
        <p:spPr>
          <a:xfrm>
            <a:off x="10004749" y="3954375"/>
            <a:ext cx="376136" cy="461665"/>
          </a:xfrm>
          <a:prstGeom prst="rect">
            <a:avLst/>
          </a:prstGeom>
          <a:noFill/>
        </p:spPr>
        <p:txBody>
          <a:bodyPr wrap="square" rtlCol="0">
            <a:spAutoFit/>
          </a:bodyPr>
          <a:lstStyle/>
          <a:p>
            <a:r>
              <a:rPr lang="en-US" altLang="zh-CN" sz="2400" b="1" dirty="0">
                <a:solidFill>
                  <a:schemeClr val="accent1"/>
                </a:solidFill>
              </a:rPr>
              <a:t>5</a:t>
            </a:r>
            <a:endParaRPr lang="zh-CN" altLang="en-US" sz="2400" b="1" dirty="0">
              <a:solidFill>
                <a:schemeClr val="accent1"/>
              </a:solidFill>
            </a:endParaRPr>
          </a:p>
        </p:txBody>
      </p:sp>
      <p:sp>
        <p:nvSpPr>
          <p:cNvPr id="122" name="流程图: 过程 121"/>
          <p:cNvSpPr/>
          <p:nvPr/>
        </p:nvSpPr>
        <p:spPr>
          <a:xfrm>
            <a:off x="11015415" y="4410862"/>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3" name="直接连接符 122"/>
          <p:cNvCxnSpPr/>
          <p:nvPr/>
        </p:nvCxnSpPr>
        <p:spPr>
          <a:xfrm>
            <a:off x="11854937" y="4410862"/>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11191376" y="4604993"/>
            <a:ext cx="1162050" cy="430887"/>
          </a:xfrm>
          <a:prstGeom prst="rect">
            <a:avLst/>
          </a:prstGeom>
          <a:noFill/>
        </p:spPr>
        <p:txBody>
          <a:bodyPr wrap="square" rtlCol="0">
            <a:spAutoFit/>
          </a:bodyPr>
          <a:lstStyle/>
          <a:p>
            <a:r>
              <a:rPr lang="en-US" altLang="zh-CN" sz="2200" b="1" dirty="0">
                <a:solidFill>
                  <a:schemeClr val="accent1"/>
                </a:solidFill>
              </a:rPr>
              <a:t>97</a:t>
            </a:r>
            <a:endParaRPr lang="zh-CN" altLang="en-US" sz="2200" b="1" dirty="0">
              <a:solidFill>
                <a:schemeClr val="accent1"/>
              </a:solidFill>
            </a:endParaRPr>
          </a:p>
        </p:txBody>
      </p:sp>
      <p:sp>
        <p:nvSpPr>
          <p:cNvPr id="125" name="文本框 124"/>
          <p:cNvSpPr txBox="1"/>
          <p:nvPr/>
        </p:nvSpPr>
        <p:spPr>
          <a:xfrm>
            <a:off x="11293909" y="3954375"/>
            <a:ext cx="376136" cy="461665"/>
          </a:xfrm>
          <a:prstGeom prst="rect">
            <a:avLst/>
          </a:prstGeom>
          <a:noFill/>
        </p:spPr>
        <p:txBody>
          <a:bodyPr wrap="square" rtlCol="0">
            <a:spAutoFit/>
          </a:bodyPr>
          <a:lstStyle/>
          <a:p>
            <a:r>
              <a:rPr lang="en-US" altLang="zh-CN" sz="2400" b="1" dirty="0">
                <a:solidFill>
                  <a:schemeClr val="accent1"/>
                </a:solidFill>
              </a:rPr>
              <a:t>4</a:t>
            </a:r>
            <a:endParaRPr lang="zh-CN" altLang="en-US" sz="2400" b="1" dirty="0">
              <a:solidFill>
                <a:schemeClr val="accent1"/>
              </a:solidFill>
            </a:endParaRPr>
          </a:p>
        </p:txBody>
      </p:sp>
      <p:cxnSp>
        <p:nvCxnSpPr>
          <p:cNvPr id="126" name="直接箭头连接符 125"/>
          <p:cNvCxnSpPr/>
          <p:nvPr/>
        </p:nvCxnSpPr>
        <p:spPr>
          <a:xfrm flipV="1">
            <a:off x="3006999" y="4863003"/>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接箭头连接符 126"/>
          <p:cNvCxnSpPr/>
          <p:nvPr/>
        </p:nvCxnSpPr>
        <p:spPr>
          <a:xfrm flipV="1">
            <a:off x="4343698" y="485824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直接箭头连接符 127"/>
          <p:cNvCxnSpPr/>
          <p:nvPr/>
        </p:nvCxnSpPr>
        <p:spPr>
          <a:xfrm flipV="1">
            <a:off x="5485009" y="4840181"/>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接箭头连接符 128"/>
          <p:cNvCxnSpPr/>
          <p:nvPr/>
        </p:nvCxnSpPr>
        <p:spPr>
          <a:xfrm flipV="1">
            <a:off x="7964015" y="485824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接箭头连接符 129"/>
          <p:cNvCxnSpPr/>
          <p:nvPr/>
        </p:nvCxnSpPr>
        <p:spPr>
          <a:xfrm flipV="1">
            <a:off x="9409488" y="4820437"/>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接箭头连接符 130"/>
          <p:cNvCxnSpPr/>
          <p:nvPr/>
        </p:nvCxnSpPr>
        <p:spPr>
          <a:xfrm flipV="1">
            <a:off x="10742023" y="4858240"/>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3000812" y="2476676"/>
            <a:ext cx="324464" cy="430887"/>
          </a:xfrm>
          <a:prstGeom prst="rect">
            <a:avLst/>
          </a:prstGeom>
          <a:noFill/>
        </p:spPr>
        <p:txBody>
          <a:bodyPr wrap="square" rtlCol="0">
            <a:spAutoFit/>
          </a:bodyPr>
          <a:lstStyle/>
          <a:p>
            <a:r>
              <a:rPr lang="en-US" altLang="zh-CN" sz="2200" b="1" dirty="0">
                <a:solidFill>
                  <a:schemeClr val="accent3">
                    <a:lumMod val="50000"/>
                  </a:schemeClr>
                </a:solidFill>
              </a:rPr>
              <a:t>8</a:t>
            </a:r>
            <a:endParaRPr lang="zh-CN" altLang="en-US" sz="2200" b="1" dirty="0">
              <a:solidFill>
                <a:schemeClr val="accent3">
                  <a:lumMod val="50000"/>
                </a:schemeClr>
              </a:solidFill>
            </a:endParaRPr>
          </a:p>
        </p:txBody>
      </p:sp>
      <p:sp>
        <p:nvSpPr>
          <p:cNvPr id="63" name="流程图: 过程 62"/>
          <p:cNvSpPr/>
          <p:nvPr/>
        </p:nvSpPr>
        <p:spPr>
          <a:xfrm>
            <a:off x="5751041" y="4420387"/>
            <a:ext cx="1048447" cy="81915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4" name="直接连接符 63"/>
          <p:cNvCxnSpPr/>
          <p:nvPr/>
        </p:nvCxnSpPr>
        <p:spPr>
          <a:xfrm>
            <a:off x="6803070" y="4420387"/>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5945278" y="4604993"/>
            <a:ext cx="1162050" cy="430887"/>
          </a:xfrm>
          <a:prstGeom prst="rect">
            <a:avLst/>
          </a:prstGeom>
          <a:noFill/>
        </p:spPr>
        <p:txBody>
          <a:bodyPr wrap="square" rtlCol="0">
            <a:spAutoFit/>
          </a:bodyPr>
          <a:lstStyle/>
          <a:p>
            <a:r>
              <a:rPr lang="en-US" altLang="zh-CN" sz="2200" b="1" u="sng" dirty="0">
                <a:solidFill>
                  <a:schemeClr val="accent1"/>
                </a:solidFill>
              </a:rPr>
              <a:t>49</a:t>
            </a:r>
            <a:endParaRPr lang="zh-CN" altLang="en-US" sz="2200" b="1" u="sng" dirty="0">
              <a:solidFill>
                <a:schemeClr val="accent1"/>
              </a:solidFill>
            </a:endParaRPr>
          </a:p>
        </p:txBody>
      </p:sp>
      <p:sp>
        <p:nvSpPr>
          <p:cNvPr id="68" name="文本框 67"/>
          <p:cNvSpPr txBox="1"/>
          <p:nvPr/>
        </p:nvSpPr>
        <p:spPr>
          <a:xfrm>
            <a:off x="6047811" y="3954375"/>
            <a:ext cx="376136" cy="461665"/>
          </a:xfrm>
          <a:prstGeom prst="rect">
            <a:avLst/>
          </a:prstGeom>
          <a:noFill/>
        </p:spPr>
        <p:txBody>
          <a:bodyPr wrap="square" rtlCol="0">
            <a:spAutoFit/>
          </a:bodyPr>
          <a:lstStyle/>
          <a:p>
            <a:r>
              <a:rPr lang="en-US" altLang="zh-CN" sz="2400" b="1" dirty="0">
                <a:solidFill>
                  <a:schemeClr val="accent1"/>
                </a:solidFill>
              </a:rPr>
              <a:t>8</a:t>
            </a:r>
            <a:endParaRPr lang="zh-CN" altLang="en-US" sz="2400" b="1" dirty="0">
              <a:solidFill>
                <a:schemeClr val="accent1"/>
              </a:solidFill>
            </a:endParaRPr>
          </a:p>
        </p:txBody>
      </p:sp>
      <p:cxnSp>
        <p:nvCxnSpPr>
          <p:cNvPr id="73" name="直接箭头连接符 72"/>
          <p:cNvCxnSpPr/>
          <p:nvPr/>
        </p:nvCxnSpPr>
        <p:spPr>
          <a:xfrm flipV="1">
            <a:off x="6723246" y="4872752"/>
            <a:ext cx="522267" cy="9525"/>
          </a:xfrm>
          <a:prstGeom prst="straightConnector1">
            <a:avLst/>
          </a:prstGeom>
          <a:ln w="381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571780" y="4430606"/>
            <a:ext cx="0" cy="819150"/>
          </a:xfrm>
          <a:prstGeom prst="line">
            <a:avLst/>
          </a:prstGeom>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4343698" y="5885397"/>
            <a:ext cx="3986156" cy="530594"/>
          </a:xfrm>
          <a:prstGeom prst="rect">
            <a:avLst/>
          </a:prstGeom>
        </p:spPr>
        <p:txBody>
          <a:bodyPr wrap="none">
            <a:spAutoFit/>
          </a:bodyPr>
          <a:lstStyle/>
          <a:p>
            <a:pPr fontAlgn="base">
              <a:lnSpc>
                <a:spcPct val="120000"/>
              </a:lnSpc>
              <a:spcBef>
                <a:spcPts val="1000"/>
              </a:spcBef>
              <a:spcAft>
                <a:spcPct val="0"/>
              </a:spcAft>
              <a:buClr>
                <a:srgbClr val="C00000"/>
              </a:buClr>
              <a:buSzTx/>
              <a:buNone/>
            </a:pPr>
            <a:r>
              <a:rPr lang="en-US" altLang="zh-CN" sz="2600" b="1" dirty="0">
                <a:solidFill>
                  <a:srgbClr val="FF0000"/>
                </a:solidFill>
                <a:cs typeface="+mn-ea"/>
                <a:sym typeface="+mn-lt"/>
              </a:rPr>
              <a:t>T</a:t>
            </a:r>
            <a:r>
              <a:rPr lang="en-US" altLang="zh-CN" sz="2600" b="1" baseline="-25000" dirty="0">
                <a:solidFill>
                  <a:srgbClr val="FF0000"/>
                </a:solidFill>
                <a:cs typeface="+mn-ea"/>
                <a:sym typeface="+mn-lt"/>
              </a:rPr>
              <a:t>worst</a:t>
            </a:r>
            <a:r>
              <a:rPr lang="en-US" altLang="zh-CN" sz="2600" b="1" dirty="0">
                <a:solidFill>
                  <a:srgbClr val="FF0000"/>
                </a:solidFill>
                <a:cs typeface="+mn-ea"/>
                <a:sym typeface="+mn-lt"/>
              </a:rPr>
              <a:t>(n) =</a:t>
            </a:r>
            <a:r>
              <a:rPr lang="en-US" altLang="zh-CN" sz="2600" b="1" dirty="0" err="1">
                <a:solidFill>
                  <a:srgbClr val="FF0000"/>
                </a:solidFill>
                <a:cs typeface="+mn-ea"/>
                <a:sym typeface="+mn-lt"/>
              </a:rPr>
              <a:t>T</a:t>
            </a:r>
            <a:r>
              <a:rPr lang="en-US" altLang="zh-CN" sz="2600" b="1" baseline="-25000" dirty="0" err="1">
                <a:solidFill>
                  <a:srgbClr val="FF0000"/>
                </a:solidFill>
                <a:cs typeface="+mn-ea"/>
                <a:sym typeface="+mn-lt"/>
              </a:rPr>
              <a:t>average</a:t>
            </a:r>
            <a:r>
              <a:rPr lang="en-US" altLang="zh-CN" sz="2600" b="1" dirty="0">
                <a:solidFill>
                  <a:srgbClr val="FF0000"/>
                </a:solidFill>
                <a:cs typeface="+mn-ea"/>
                <a:sym typeface="+mn-lt"/>
              </a:rPr>
              <a:t>(n)</a:t>
            </a:r>
            <a:r>
              <a:rPr lang="zh-CN" altLang="en-US" sz="2600" b="1" dirty="0">
                <a:solidFill>
                  <a:srgbClr val="FF0000"/>
                </a:solidFill>
                <a:cs typeface="+mn-ea"/>
                <a:sym typeface="+mn-lt"/>
              </a:rPr>
              <a:t> </a:t>
            </a:r>
            <a:r>
              <a:rPr lang="en-US" altLang="zh-CN" sz="2600" b="1" dirty="0">
                <a:solidFill>
                  <a:srgbClr val="FF0000"/>
                </a:solidFill>
                <a:cs typeface="+mn-ea"/>
                <a:sym typeface="+mn-lt"/>
              </a:rPr>
              <a:t>=O(n</a:t>
            </a:r>
            <a:r>
              <a:rPr lang="en-US" altLang="zh-CN" sz="2600" b="1" baseline="30000" dirty="0">
                <a:solidFill>
                  <a:srgbClr val="FF0000"/>
                </a:solidFill>
                <a:cs typeface="+mn-ea"/>
                <a:sym typeface="+mn-lt"/>
              </a:rPr>
              <a:t>2</a:t>
            </a:r>
            <a:r>
              <a:rPr lang="en-US" altLang="zh-CN" sz="2600" b="1" dirty="0">
                <a:solidFill>
                  <a:srgbClr val="FF0000"/>
                </a:solidFill>
                <a:cs typeface="+mn-ea"/>
                <a:sym typeface="+mn-lt"/>
              </a:rPr>
              <a:t>)</a:t>
            </a:r>
            <a:endParaRPr lang="zh-CN" altLang="en-US" sz="2600" b="1" dirty="0">
              <a:solidFill>
                <a:srgbClr val="FF0000"/>
              </a:solidFill>
              <a:cs typeface="+mn-ea"/>
              <a:sym typeface="+mn-lt"/>
            </a:endParaRPr>
          </a:p>
        </p:txBody>
      </p:sp>
    </p:spTree>
    <p:extLst>
      <p:ext uri="{BB962C8B-B14F-4D97-AF65-F5344CB8AC3E}">
        <p14:creationId xmlns:p14="http://schemas.microsoft.com/office/powerpoint/2010/main" val="6180482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FB10C69F-FCF4-4EEC-8F92-3E8A3377A918}"/>
              </a:ext>
            </a:extLst>
          </p:cNvPr>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希尔排序</a:t>
            </a:r>
          </a:p>
        </p:txBody>
      </p:sp>
      <p:sp>
        <p:nvSpPr>
          <p:cNvPr id="5" name="Text Box 2">
            <a:extLst>
              <a:ext uri="{FF2B5EF4-FFF2-40B4-BE49-F238E27FC236}">
                <a16:creationId xmlns:a16="http://schemas.microsoft.com/office/drawing/2014/main" id="{89CB230F-F0C1-497B-AFAB-39D7EF6FAF35}"/>
              </a:ext>
            </a:extLst>
          </p:cNvPr>
          <p:cNvSpPr txBox="1">
            <a:spLocks noChangeArrowheads="1"/>
          </p:cNvSpPr>
          <p:nvPr/>
        </p:nvSpPr>
        <p:spPr bwMode="auto">
          <a:xfrm>
            <a:off x="1096922" y="1363010"/>
            <a:ext cx="10085428" cy="1643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40000"/>
              </a:lnSpc>
              <a:spcBef>
                <a:spcPct val="0"/>
              </a:spcBef>
              <a:spcAft>
                <a:spcPct val="0"/>
              </a:spcAft>
              <a:buClrTx/>
              <a:buSzTx/>
              <a:buFontTx/>
              <a:buNone/>
            </a:pPr>
            <a:r>
              <a:rPr lang="zh-CN" altLang="en-US" sz="2400" b="1" dirty="0">
                <a:solidFill>
                  <a:srgbClr val="FF0000"/>
                </a:solidFill>
                <a:latin typeface="+mn-lt"/>
                <a:ea typeface="+mn-ea"/>
                <a:cs typeface="+mn-ea"/>
                <a:sym typeface="+mn-lt"/>
              </a:rPr>
              <a:t>直接插入排序的特性：</a:t>
            </a:r>
            <a:endParaRPr lang="en-US" altLang="zh-CN" sz="2400" b="1" dirty="0">
              <a:solidFill>
                <a:srgbClr val="FF0000"/>
              </a:solidFill>
              <a:latin typeface="+mn-lt"/>
              <a:ea typeface="+mn-ea"/>
              <a:cs typeface="+mn-ea"/>
              <a:sym typeface="+mn-lt"/>
            </a:endParaRPr>
          </a:p>
          <a:p>
            <a:pPr fontAlgn="base">
              <a:lnSpc>
                <a:spcPct val="140000"/>
              </a:lnSpc>
              <a:spcBef>
                <a:spcPct val="0"/>
              </a:spcBef>
              <a:spcAft>
                <a:spcPct val="0"/>
              </a:spcAft>
              <a:buClrTx/>
              <a:buSzTx/>
              <a:buFontTx/>
              <a:buNone/>
            </a:pP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       待排序数据元素序列越接近正序，其时间复杂度会越低。待排序数据元素序列为正序时，其时间复杂度会从 </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O(n</a:t>
            </a:r>
            <a:r>
              <a:rPr lang="en-US" altLang="zh-CN" sz="2400" b="1" baseline="30000" dirty="0">
                <a:solidFill>
                  <a:srgbClr val="000000"/>
                </a:solidFill>
                <a:latin typeface="微软雅黑" panose="020B0503020204020204" pitchFamily="34" charset="-122"/>
                <a:ea typeface="微软雅黑" panose="020B0503020204020204" pitchFamily="34" charset="-122"/>
                <a:cs typeface="+mn-ea"/>
                <a:sym typeface="+mn-lt"/>
              </a:rPr>
              <a:t>2</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 </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逐渐降低至 </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O(n)</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endParaRPr lang="en-US" altLang="zh-CN" sz="2400" b="1" dirty="0">
              <a:solidFill>
                <a:srgbClr val="000000"/>
              </a:solidFill>
              <a:latin typeface="微软雅黑" panose="020B0503020204020204" pitchFamily="34" charset="-122"/>
              <a:ea typeface="微软雅黑" panose="020B0503020204020204" pitchFamily="34" charset="-122"/>
              <a:cs typeface="+mn-ea"/>
              <a:sym typeface="+mn-lt"/>
            </a:endParaRPr>
          </a:p>
        </p:txBody>
      </p:sp>
      <p:sp>
        <p:nvSpPr>
          <p:cNvPr id="2" name="矩形 1"/>
          <p:cNvSpPr/>
          <p:nvPr/>
        </p:nvSpPr>
        <p:spPr>
          <a:xfrm>
            <a:off x="1096922" y="3649045"/>
            <a:ext cx="10085428" cy="2160591"/>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400" b="1" dirty="0">
                <a:solidFill>
                  <a:srgbClr val="FF0000"/>
                </a:solidFill>
                <a:cs typeface="+mn-ea"/>
                <a:sym typeface="+mn-lt"/>
              </a:rPr>
              <a:t>基本思想：</a:t>
            </a:r>
            <a:endParaRPr lang="en-US" altLang="zh-CN" sz="2400" b="1" dirty="0">
              <a:solidFill>
                <a:srgbClr val="FF0000"/>
              </a:solidFill>
              <a:cs typeface="+mn-ea"/>
              <a:sym typeface="+mn-lt"/>
            </a:endParaRPr>
          </a:p>
          <a:p>
            <a:pPr fontAlgn="base">
              <a:lnSpc>
                <a:spcPct val="140000"/>
              </a:lnSpc>
              <a:spcBef>
                <a:spcPct val="0"/>
              </a:spcBef>
              <a:spcAft>
                <a:spcPct val="0"/>
              </a:spcAft>
              <a:buClrTx/>
              <a:buSzTx/>
              <a:buFontTx/>
              <a:buNone/>
            </a:pPr>
            <a:r>
              <a:rPr lang="en-US" altLang="zh-CN" sz="2400" b="1" dirty="0">
                <a:solidFill>
                  <a:srgbClr val="FF0000"/>
                </a:solidFill>
                <a:cs typeface="+mn-ea"/>
                <a:sym typeface="+mn-lt"/>
              </a:rPr>
              <a:t>        </a:t>
            </a:r>
            <a:r>
              <a:rPr lang="zh-CN" altLang="en-US" sz="2400" b="1" dirty="0">
                <a:cs typeface="+mn-ea"/>
                <a:sym typeface="+mn-lt"/>
              </a:rPr>
              <a:t>先将整个待排序数据元素序列分割成若干个子序列分别进行直接插入排序，待整个序列中的数据元素“基本有序”时，再对全体数据元素构成的序列进行一次直接插入排序。</a:t>
            </a:r>
            <a:endParaRPr lang="en-US" altLang="zh-CN" sz="2400" b="1" dirty="0">
              <a:cs typeface="+mn-ea"/>
              <a:sym typeface="+mn-lt"/>
            </a:endParaRPr>
          </a:p>
        </p:txBody>
      </p:sp>
      <p:sp>
        <p:nvSpPr>
          <p:cNvPr id="6" name="矩形 5"/>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7" name="组合 6"/>
          <p:cNvGrpSpPr/>
          <p:nvPr/>
        </p:nvGrpSpPr>
        <p:grpSpPr>
          <a:xfrm>
            <a:off x="11217594" y="409605"/>
            <a:ext cx="460172" cy="667613"/>
            <a:chOff x="5690315" y="3674507"/>
            <a:chExt cx="314729" cy="458061"/>
          </a:xfrm>
          <a:solidFill>
            <a:srgbClr val="FCB00F"/>
          </a:solidFill>
        </p:grpSpPr>
        <p:sp>
          <p:nvSpPr>
            <p:cNvPr id="8"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Tree>
    <p:extLst>
      <p:ext uri="{BB962C8B-B14F-4D97-AF65-F5344CB8AC3E}">
        <p14:creationId xmlns:p14="http://schemas.microsoft.com/office/powerpoint/2010/main" val="40677728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FB10C69F-FCF4-4EEC-8F92-3E8A3377A918}"/>
              </a:ext>
            </a:extLst>
          </p:cNvPr>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希尔排序</a:t>
            </a:r>
          </a:p>
        </p:txBody>
      </p:sp>
      <p:sp>
        <p:nvSpPr>
          <p:cNvPr id="2" name="矩形 1"/>
          <p:cNvSpPr/>
          <p:nvPr/>
        </p:nvSpPr>
        <p:spPr>
          <a:xfrm>
            <a:off x="922616" y="1988770"/>
            <a:ext cx="10085428" cy="629981"/>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3</a:t>
            </a:r>
            <a:r>
              <a:rPr lang="en-US" altLang="zh-CN" sz="2800" b="1" dirty="0">
                <a:solidFill>
                  <a:srgbClr val="FF0000"/>
                </a:solidFill>
                <a:latin typeface="Times New Roman" panose="02020603050405020304" pitchFamily="18" charset="0"/>
                <a:cs typeface="Times New Roman" panose="02020603050405020304" pitchFamily="18" charset="0"/>
                <a:sym typeface="+mn-lt"/>
              </a:rPr>
              <a:t>=5</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49     38     65     97     76     13     27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55     04</a:t>
            </a:r>
          </a:p>
        </p:txBody>
      </p:sp>
      <p:sp>
        <p:nvSpPr>
          <p:cNvPr id="6" name="矩形 5"/>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7" name="组合 6"/>
          <p:cNvGrpSpPr/>
          <p:nvPr/>
        </p:nvGrpSpPr>
        <p:grpSpPr>
          <a:xfrm>
            <a:off x="11217594" y="409605"/>
            <a:ext cx="460172" cy="667613"/>
            <a:chOff x="5690315" y="3674507"/>
            <a:chExt cx="314729" cy="458061"/>
          </a:xfrm>
          <a:solidFill>
            <a:srgbClr val="FCB00F"/>
          </a:solidFill>
        </p:grpSpPr>
        <p:sp>
          <p:nvSpPr>
            <p:cNvPr id="8"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3" name="弧形 12"/>
          <p:cNvSpPr/>
          <p:nvPr/>
        </p:nvSpPr>
        <p:spPr>
          <a:xfrm rot="18065419">
            <a:off x="4116759" y="382816"/>
            <a:ext cx="3697144" cy="6868985"/>
          </a:xfrm>
          <a:prstGeom prst="arc">
            <a:avLst/>
          </a:prstGeom>
          <a:ln w="38100">
            <a:solidFill>
              <a:srgbClr val="FF00FF"/>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弧形 13"/>
          <p:cNvSpPr/>
          <p:nvPr/>
        </p:nvSpPr>
        <p:spPr>
          <a:xfrm rot="18065419">
            <a:off x="5737695" y="382817"/>
            <a:ext cx="3697144" cy="6868985"/>
          </a:xfrm>
          <a:prstGeom prst="arc">
            <a:avLst/>
          </a:prstGeom>
          <a:ln w="38100">
            <a:solidFill>
              <a:schemeClr val="accent3">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 name="弧形 14"/>
          <p:cNvSpPr/>
          <p:nvPr/>
        </p:nvSpPr>
        <p:spPr>
          <a:xfrm rot="18065419">
            <a:off x="7358631" y="433955"/>
            <a:ext cx="3697144" cy="6868985"/>
          </a:xfrm>
          <a:prstGeom prst="arc">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6" name="弧形 15"/>
          <p:cNvSpPr/>
          <p:nvPr/>
        </p:nvSpPr>
        <p:spPr>
          <a:xfrm rot="7122017">
            <a:off x="2839103" y="-2357276"/>
            <a:ext cx="3697144" cy="6868985"/>
          </a:xfrm>
          <a:prstGeom prst="arc">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弧形 16"/>
          <p:cNvSpPr/>
          <p:nvPr/>
        </p:nvSpPr>
        <p:spPr>
          <a:xfrm rot="7122017">
            <a:off x="4460040" y="-2490214"/>
            <a:ext cx="3697144" cy="6868985"/>
          </a:xfrm>
          <a:prstGeom prst="arc">
            <a:avLst/>
          </a:prstGeom>
          <a:ln w="38100">
            <a:solidFill>
              <a:srgbClr val="FCB00F"/>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 name="文本框 17"/>
          <p:cNvSpPr txBox="1"/>
          <p:nvPr/>
        </p:nvSpPr>
        <p:spPr>
          <a:xfrm>
            <a:off x="4344820" y="929419"/>
            <a:ext cx="653853" cy="523220"/>
          </a:xfrm>
          <a:prstGeom prst="rect">
            <a:avLst/>
          </a:prstGeom>
          <a:noFill/>
        </p:spPr>
        <p:txBody>
          <a:bodyPr wrap="square" rtlCol="0">
            <a:spAutoFit/>
          </a:bodyPr>
          <a:lstStyle/>
          <a:p>
            <a:r>
              <a:rPr lang="en-US" altLang="zh-CN" sz="2800" b="1" dirty="0">
                <a:solidFill>
                  <a:srgbClr val="FF00FF"/>
                </a:solidFill>
              </a:rPr>
              <a:t>1</a:t>
            </a:r>
            <a:endParaRPr lang="zh-CN" altLang="en-US" sz="2800" b="1" dirty="0">
              <a:solidFill>
                <a:srgbClr val="FF00FF"/>
              </a:solidFill>
            </a:endParaRPr>
          </a:p>
        </p:txBody>
      </p:sp>
      <p:sp>
        <p:nvSpPr>
          <p:cNvPr id="19" name="文本框 18"/>
          <p:cNvSpPr txBox="1"/>
          <p:nvPr/>
        </p:nvSpPr>
        <p:spPr>
          <a:xfrm>
            <a:off x="6049103" y="3407723"/>
            <a:ext cx="551030" cy="538239"/>
          </a:xfrm>
          <a:prstGeom prst="rect">
            <a:avLst/>
          </a:prstGeom>
          <a:noFill/>
        </p:spPr>
        <p:txBody>
          <a:bodyPr wrap="square" rtlCol="0">
            <a:spAutoFit/>
          </a:bodyPr>
          <a:lstStyle/>
          <a:p>
            <a:r>
              <a:rPr lang="en-US" altLang="zh-CN" sz="2800" b="1" dirty="0">
                <a:solidFill>
                  <a:schemeClr val="accent1"/>
                </a:solidFill>
              </a:rPr>
              <a:t>2</a:t>
            </a:r>
            <a:endParaRPr lang="zh-CN" altLang="en-US" sz="2800" b="1" dirty="0">
              <a:solidFill>
                <a:schemeClr val="accent1"/>
              </a:solidFill>
            </a:endParaRPr>
          </a:p>
        </p:txBody>
      </p:sp>
      <p:sp>
        <p:nvSpPr>
          <p:cNvPr id="20" name="文本框 19"/>
          <p:cNvSpPr txBox="1"/>
          <p:nvPr/>
        </p:nvSpPr>
        <p:spPr>
          <a:xfrm>
            <a:off x="5965330" y="951983"/>
            <a:ext cx="551030" cy="538239"/>
          </a:xfrm>
          <a:prstGeom prst="rect">
            <a:avLst/>
          </a:prstGeom>
          <a:noFill/>
        </p:spPr>
        <p:txBody>
          <a:bodyPr wrap="square" rtlCol="0">
            <a:spAutoFit/>
          </a:bodyPr>
          <a:lstStyle/>
          <a:p>
            <a:r>
              <a:rPr lang="en-US" altLang="zh-CN" sz="2800" b="1" dirty="0">
                <a:solidFill>
                  <a:schemeClr val="accent3">
                    <a:lumMod val="50000"/>
                  </a:schemeClr>
                </a:solidFill>
              </a:rPr>
              <a:t>3</a:t>
            </a:r>
            <a:endParaRPr lang="zh-CN" altLang="en-US" sz="2800" b="1" dirty="0">
              <a:solidFill>
                <a:schemeClr val="accent3">
                  <a:lumMod val="50000"/>
                </a:schemeClr>
              </a:solidFill>
            </a:endParaRPr>
          </a:p>
        </p:txBody>
      </p:sp>
      <p:sp>
        <p:nvSpPr>
          <p:cNvPr id="21" name="文本框 20"/>
          <p:cNvSpPr txBox="1"/>
          <p:nvPr/>
        </p:nvSpPr>
        <p:spPr>
          <a:xfrm>
            <a:off x="7747123" y="3276027"/>
            <a:ext cx="551030" cy="538239"/>
          </a:xfrm>
          <a:prstGeom prst="rect">
            <a:avLst/>
          </a:prstGeom>
          <a:noFill/>
        </p:spPr>
        <p:txBody>
          <a:bodyPr wrap="square" rtlCol="0">
            <a:spAutoFit/>
          </a:bodyPr>
          <a:lstStyle/>
          <a:p>
            <a:r>
              <a:rPr lang="en-US" altLang="zh-CN" sz="2800" b="1" dirty="0">
                <a:solidFill>
                  <a:srgbClr val="FFC000"/>
                </a:solidFill>
              </a:rPr>
              <a:t>4</a:t>
            </a:r>
            <a:endParaRPr lang="zh-CN" altLang="en-US" sz="2800" b="1" dirty="0">
              <a:solidFill>
                <a:srgbClr val="FFC000"/>
              </a:solidFill>
            </a:endParaRPr>
          </a:p>
        </p:txBody>
      </p:sp>
      <p:sp>
        <p:nvSpPr>
          <p:cNvPr id="22" name="文本框 21"/>
          <p:cNvSpPr txBox="1"/>
          <p:nvPr/>
        </p:nvSpPr>
        <p:spPr>
          <a:xfrm>
            <a:off x="8125247" y="1002868"/>
            <a:ext cx="551030" cy="538239"/>
          </a:xfrm>
          <a:prstGeom prst="rect">
            <a:avLst/>
          </a:prstGeom>
          <a:noFill/>
        </p:spPr>
        <p:txBody>
          <a:bodyPr wrap="square" rtlCol="0">
            <a:spAutoFit/>
          </a:bodyPr>
          <a:lstStyle/>
          <a:p>
            <a:r>
              <a:rPr lang="en-US" altLang="zh-CN" sz="2800" b="1" dirty="0">
                <a:solidFill>
                  <a:srgbClr val="FF0000"/>
                </a:solidFill>
              </a:rPr>
              <a:t>5</a:t>
            </a:r>
            <a:endParaRPr lang="zh-CN" altLang="en-US" sz="2800" b="1" dirty="0">
              <a:solidFill>
                <a:srgbClr val="FF0000"/>
              </a:solidFill>
            </a:endParaRPr>
          </a:p>
        </p:txBody>
      </p:sp>
      <p:sp>
        <p:nvSpPr>
          <p:cNvPr id="23" name="矩形 22"/>
          <p:cNvSpPr/>
          <p:nvPr/>
        </p:nvSpPr>
        <p:spPr>
          <a:xfrm>
            <a:off x="1020503" y="2007068"/>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3</a:t>
            </a:r>
            <a:r>
              <a:rPr lang="en-US" altLang="zh-CN" sz="2800" b="1" dirty="0">
                <a:solidFill>
                  <a:srgbClr val="FF0000"/>
                </a:solidFill>
                <a:latin typeface="Times New Roman" panose="02020603050405020304" pitchFamily="18" charset="0"/>
                <a:cs typeface="Times New Roman" panose="02020603050405020304" pitchFamily="18" charset="0"/>
                <a:sym typeface="+mn-lt"/>
              </a:rPr>
              <a:t>=5</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13    38     65     97     76     49     27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55     04</a:t>
            </a:r>
          </a:p>
        </p:txBody>
      </p:sp>
      <p:sp>
        <p:nvSpPr>
          <p:cNvPr id="24" name="矩形 23"/>
          <p:cNvSpPr/>
          <p:nvPr/>
        </p:nvSpPr>
        <p:spPr>
          <a:xfrm>
            <a:off x="1020503" y="2002421"/>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3</a:t>
            </a:r>
            <a:r>
              <a:rPr lang="en-US" altLang="zh-CN" sz="2800" b="1" dirty="0">
                <a:solidFill>
                  <a:srgbClr val="FF0000"/>
                </a:solidFill>
                <a:latin typeface="Times New Roman" panose="02020603050405020304" pitchFamily="18" charset="0"/>
                <a:cs typeface="Times New Roman" panose="02020603050405020304" pitchFamily="18" charset="0"/>
                <a:sym typeface="+mn-lt"/>
              </a:rPr>
              <a:t>=5</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13    27     65     97     76     49     38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55     04</a:t>
            </a:r>
          </a:p>
        </p:txBody>
      </p:sp>
      <p:sp>
        <p:nvSpPr>
          <p:cNvPr id="25" name="矩形 24"/>
          <p:cNvSpPr/>
          <p:nvPr/>
        </p:nvSpPr>
        <p:spPr>
          <a:xfrm>
            <a:off x="1006389" y="2017210"/>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3</a:t>
            </a:r>
            <a:r>
              <a:rPr lang="en-US" altLang="zh-CN" sz="2800" b="1" dirty="0">
                <a:solidFill>
                  <a:srgbClr val="FF0000"/>
                </a:solidFill>
                <a:latin typeface="Times New Roman" panose="02020603050405020304" pitchFamily="18" charset="0"/>
                <a:cs typeface="Times New Roman" panose="02020603050405020304" pitchFamily="18" charset="0"/>
                <a:sym typeface="+mn-lt"/>
              </a:rPr>
              <a:t>=5</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13    27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latin typeface="Times New Roman" panose="02020603050405020304" pitchFamily="18" charset="0"/>
                <a:cs typeface="Times New Roman" panose="02020603050405020304" pitchFamily="18" charset="0"/>
                <a:sym typeface="+mn-lt"/>
              </a:rPr>
              <a:t>     97     76     49     38     65</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55     04</a:t>
            </a:r>
          </a:p>
        </p:txBody>
      </p:sp>
      <p:sp>
        <p:nvSpPr>
          <p:cNvPr id="26" name="矩形 25"/>
          <p:cNvSpPr/>
          <p:nvPr/>
        </p:nvSpPr>
        <p:spPr>
          <a:xfrm>
            <a:off x="1020503" y="2021560"/>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3</a:t>
            </a:r>
            <a:r>
              <a:rPr lang="en-US" altLang="zh-CN" sz="2800" b="1" dirty="0">
                <a:solidFill>
                  <a:srgbClr val="FF0000"/>
                </a:solidFill>
                <a:latin typeface="Times New Roman" panose="02020603050405020304" pitchFamily="18" charset="0"/>
                <a:cs typeface="Times New Roman" panose="02020603050405020304" pitchFamily="18" charset="0"/>
                <a:sym typeface="+mn-lt"/>
              </a:rPr>
              <a:t>=5</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13    27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latin typeface="Times New Roman" panose="02020603050405020304" pitchFamily="18" charset="0"/>
                <a:cs typeface="Times New Roman" panose="02020603050405020304" pitchFamily="18" charset="0"/>
                <a:sym typeface="+mn-lt"/>
              </a:rPr>
              <a:t>     55     76     49     38     65</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97     04</a:t>
            </a:r>
          </a:p>
        </p:txBody>
      </p:sp>
      <p:sp>
        <p:nvSpPr>
          <p:cNvPr id="27" name="矩形 26"/>
          <p:cNvSpPr/>
          <p:nvPr/>
        </p:nvSpPr>
        <p:spPr>
          <a:xfrm>
            <a:off x="953089" y="1989645"/>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3</a:t>
            </a:r>
            <a:r>
              <a:rPr lang="en-US" altLang="zh-CN" sz="2800" b="1" dirty="0">
                <a:solidFill>
                  <a:srgbClr val="FF0000"/>
                </a:solidFill>
                <a:latin typeface="Times New Roman" panose="02020603050405020304" pitchFamily="18" charset="0"/>
                <a:cs typeface="Times New Roman" panose="02020603050405020304" pitchFamily="18" charset="0"/>
                <a:sym typeface="+mn-lt"/>
              </a:rPr>
              <a:t>=5</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13    27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latin typeface="Times New Roman" panose="02020603050405020304" pitchFamily="18" charset="0"/>
                <a:cs typeface="Times New Roman" panose="02020603050405020304" pitchFamily="18" charset="0"/>
                <a:sym typeface="+mn-lt"/>
              </a:rPr>
              <a:t>     55     04     49     38     65</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97     76</a:t>
            </a:r>
          </a:p>
        </p:txBody>
      </p:sp>
    </p:spTree>
    <p:extLst>
      <p:ext uri="{BB962C8B-B14F-4D97-AF65-F5344CB8AC3E}">
        <p14:creationId xmlns:p14="http://schemas.microsoft.com/office/powerpoint/2010/main" val="908361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2"/>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xit" presetSubtype="0" fill="hold" grpId="1" nodeType="withEffect">
                                  <p:stCondLst>
                                    <p:cond delay="0"/>
                                  </p:stCondLst>
                                  <p:childTnLst>
                                    <p:set>
                                      <p:cBhvr>
                                        <p:cTn id="44" dur="1" fill="hold">
                                          <p:stCondLst>
                                            <p:cond delay="0"/>
                                          </p:stCondLst>
                                        </p:cTn>
                                        <p:tgtEl>
                                          <p:spTgt spid="13"/>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18"/>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grpId="1" nodeType="clickEffect">
                                  <p:stCondLst>
                                    <p:cond delay="0"/>
                                  </p:stCondLst>
                                  <p:childTnLst>
                                    <p:set>
                                      <p:cBhvr>
                                        <p:cTn id="50" dur="1" fill="hold">
                                          <p:stCondLst>
                                            <p:cond delay="0"/>
                                          </p:stCondLst>
                                        </p:cTn>
                                        <p:tgtEl>
                                          <p:spTgt spid="23"/>
                                        </p:tgtEl>
                                        <p:attrNameLst>
                                          <p:attrName>style.visibility</p:attrName>
                                        </p:attrNameLst>
                                      </p:cBhvr>
                                      <p:to>
                                        <p:strVal val="hidden"/>
                                      </p:to>
                                    </p:set>
                                  </p:childTnLst>
                                </p:cTn>
                              </p:par>
                              <p:par>
                                <p:cTn id="51" presetID="1" presetClass="entr" presetSubtype="0" fill="hold" grpId="0" nodeType="withEffect">
                                  <p:stCondLst>
                                    <p:cond delay="0"/>
                                  </p:stCondLst>
                                  <p:childTnLst>
                                    <p:set>
                                      <p:cBhvr>
                                        <p:cTn id="52" dur="1" fill="hold">
                                          <p:stCondLst>
                                            <p:cond delay="0"/>
                                          </p:stCondLst>
                                        </p:cTn>
                                        <p:tgtEl>
                                          <p:spTgt spid="24"/>
                                        </p:tgtEl>
                                        <p:attrNameLst>
                                          <p:attrName>style.visibility</p:attrName>
                                        </p:attrNameLst>
                                      </p:cBhvr>
                                      <p:to>
                                        <p:strVal val="visible"/>
                                      </p:to>
                                    </p:set>
                                  </p:childTnLst>
                                </p:cTn>
                              </p:par>
                              <p:par>
                                <p:cTn id="53" presetID="1" presetClass="exit" presetSubtype="0" fill="hold" grpId="1" nodeType="withEffect">
                                  <p:stCondLst>
                                    <p:cond delay="0"/>
                                  </p:stCondLst>
                                  <p:childTnLst>
                                    <p:set>
                                      <p:cBhvr>
                                        <p:cTn id="54" dur="1" fill="hold">
                                          <p:stCondLst>
                                            <p:cond delay="0"/>
                                          </p:stCondLst>
                                        </p:cTn>
                                        <p:tgtEl>
                                          <p:spTgt spid="19"/>
                                        </p:tgtEl>
                                        <p:attrNameLst>
                                          <p:attrName>style.visibility</p:attrName>
                                        </p:attrNameLst>
                                      </p:cBhvr>
                                      <p:to>
                                        <p:strVal val="hidden"/>
                                      </p:to>
                                    </p:set>
                                  </p:childTnLst>
                                </p:cTn>
                              </p:par>
                              <p:par>
                                <p:cTn id="55" presetID="1" presetClass="exit" presetSubtype="0" fill="hold" grpId="1" nodeType="withEffect">
                                  <p:stCondLst>
                                    <p:cond delay="0"/>
                                  </p:stCondLst>
                                  <p:childTnLst>
                                    <p:set>
                                      <p:cBhvr>
                                        <p:cTn id="56" dur="1" fill="hold">
                                          <p:stCondLst>
                                            <p:cond delay="0"/>
                                          </p:stCondLst>
                                        </p:cTn>
                                        <p:tgtEl>
                                          <p:spTgt spid="16"/>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5"/>
                                        </p:tgtEl>
                                        <p:attrNameLst>
                                          <p:attrName>style.visibility</p:attrName>
                                        </p:attrNameLst>
                                      </p:cBhvr>
                                      <p:to>
                                        <p:strVal val="visible"/>
                                      </p:to>
                                    </p:set>
                                  </p:childTnLst>
                                </p:cTn>
                              </p:par>
                              <p:par>
                                <p:cTn id="61" presetID="1" presetClass="exit" presetSubtype="0" fill="hold" grpId="1" nodeType="withEffect">
                                  <p:stCondLst>
                                    <p:cond delay="0"/>
                                  </p:stCondLst>
                                  <p:childTnLst>
                                    <p:set>
                                      <p:cBhvr>
                                        <p:cTn id="62" dur="1" fill="hold">
                                          <p:stCondLst>
                                            <p:cond delay="0"/>
                                          </p:stCondLst>
                                        </p:cTn>
                                        <p:tgtEl>
                                          <p:spTgt spid="24"/>
                                        </p:tgtEl>
                                        <p:attrNameLst>
                                          <p:attrName>style.visibility</p:attrName>
                                        </p:attrNameLst>
                                      </p:cBhvr>
                                      <p:to>
                                        <p:strVal val="hidden"/>
                                      </p:to>
                                    </p:set>
                                  </p:childTnLst>
                                </p:cTn>
                              </p:par>
                              <p:par>
                                <p:cTn id="63" presetID="1" presetClass="exit" presetSubtype="0" fill="hold" grpId="1" nodeType="withEffect">
                                  <p:stCondLst>
                                    <p:cond delay="0"/>
                                  </p:stCondLst>
                                  <p:childTnLst>
                                    <p:set>
                                      <p:cBhvr>
                                        <p:cTn id="64" dur="1" fill="hold">
                                          <p:stCondLst>
                                            <p:cond delay="0"/>
                                          </p:stCondLst>
                                        </p:cTn>
                                        <p:tgtEl>
                                          <p:spTgt spid="20"/>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14"/>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25"/>
                                        </p:tgtEl>
                                        <p:attrNameLst>
                                          <p:attrName>style.visibility</p:attrName>
                                        </p:attrNameLst>
                                      </p:cBhvr>
                                      <p:to>
                                        <p:strVal val="hidden"/>
                                      </p:to>
                                    </p:set>
                                  </p:childTnLst>
                                </p:cTn>
                              </p:par>
                              <p:par>
                                <p:cTn id="71" presetID="1" presetClass="entr" presetSubtype="0" fill="hold" grpId="0" nodeType="withEffect">
                                  <p:stCondLst>
                                    <p:cond delay="0"/>
                                  </p:stCondLst>
                                  <p:childTnLst>
                                    <p:set>
                                      <p:cBhvr>
                                        <p:cTn id="72" dur="1" fill="hold">
                                          <p:stCondLst>
                                            <p:cond delay="0"/>
                                          </p:stCondLst>
                                        </p:cTn>
                                        <p:tgtEl>
                                          <p:spTgt spid="26"/>
                                        </p:tgtEl>
                                        <p:attrNameLst>
                                          <p:attrName>style.visibility</p:attrName>
                                        </p:attrNameLst>
                                      </p:cBhvr>
                                      <p:to>
                                        <p:strVal val="visible"/>
                                      </p:to>
                                    </p:set>
                                  </p:childTnLst>
                                </p:cTn>
                              </p:par>
                              <p:par>
                                <p:cTn id="73" presetID="1" presetClass="exit" presetSubtype="0" fill="hold" grpId="1" nodeType="withEffect">
                                  <p:stCondLst>
                                    <p:cond delay="0"/>
                                  </p:stCondLst>
                                  <p:childTnLst>
                                    <p:set>
                                      <p:cBhvr>
                                        <p:cTn id="74" dur="1" fill="hold">
                                          <p:stCondLst>
                                            <p:cond delay="0"/>
                                          </p:stCondLst>
                                        </p:cTn>
                                        <p:tgtEl>
                                          <p:spTgt spid="21"/>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17"/>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27"/>
                                        </p:tgtEl>
                                        <p:attrNameLst>
                                          <p:attrName>style.visibility</p:attrName>
                                        </p:attrNameLst>
                                      </p:cBhvr>
                                      <p:to>
                                        <p:strVal val="visible"/>
                                      </p:to>
                                    </p:set>
                                  </p:childTnLst>
                                </p:cTn>
                              </p:par>
                              <p:par>
                                <p:cTn id="81" presetID="1" presetClass="exit" presetSubtype="0" fill="hold" grpId="1" nodeType="withEffect">
                                  <p:stCondLst>
                                    <p:cond delay="0"/>
                                  </p:stCondLst>
                                  <p:childTnLst>
                                    <p:set>
                                      <p:cBhvr>
                                        <p:cTn id="82" dur="1" fill="hold">
                                          <p:stCondLst>
                                            <p:cond delay="0"/>
                                          </p:stCondLst>
                                        </p:cTn>
                                        <p:tgtEl>
                                          <p:spTgt spid="26"/>
                                        </p:tgtEl>
                                        <p:attrNameLst>
                                          <p:attrName>style.visibility</p:attrName>
                                        </p:attrNameLst>
                                      </p:cBhvr>
                                      <p:to>
                                        <p:strVal val="hidden"/>
                                      </p:to>
                                    </p:set>
                                  </p:childTnLst>
                                </p:cTn>
                              </p:par>
                              <p:par>
                                <p:cTn id="83" presetID="1" presetClass="exit" presetSubtype="0" fill="hold" grpId="1" nodeType="withEffect">
                                  <p:stCondLst>
                                    <p:cond delay="0"/>
                                  </p:stCondLst>
                                  <p:childTnLst>
                                    <p:set>
                                      <p:cBhvr>
                                        <p:cTn id="84" dur="1" fill="hold">
                                          <p:stCondLst>
                                            <p:cond delay="0"/>
                                          </p:stCondLst>
                                        </p:cTn>
                                        <p:tgtEl>
                                          <p:spTgt spid="22"/>
                                        </p:tgtEl>
                                        <p:attrNameLst>
                                          <p:attrName>style.visibility</p:attrName>
                                        </p:attrNameLst>
                                      </p:cBhvr>
                                      <p:to>
                                        <p:strVal val="hidden"/>
                                      </p:to>
                                    </p:set>
                                  </p:childTnLst>
                                </p:cTn>
                              </p:par>
                              <p:par>
                                <p:cTn id="85" presetID="1" presetClass="exit" presetSubtype="0" fill="hold" grpId="1" nodeType="withEffect">
                                  <p:stCondLst>
                                    <p:cond delay="0"/>
                                  </p:stCondLst>
                                  <p:childTnLst>
                                    <p:set>
                                      <p:cBhvr>
                                        <p:cTn id="86"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FB10C69F-FCF4-4EEC-8F92-3E8A3377A918}"/>
              </a:ext>
            </a:extLst>
          </p:cNvPr>
          <p:cNvSpPr>
            <a:spLocks noChangeArrowheads="1"/>
          </p:cNvSpPr>
          <p:nvPr/>
        </p:nvSpPr>
        <p:spPr bwMode="auto">
          <a:xfrm>
            <a:off x="1616095" y="196004"/>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希尔排序</a:t>
            </a:r>
          </a:p>
        </p:txBody>
      </p:sp>
      <p:sp>
        <p:nvSpPr>
          <p:cNvPr id="2" name="矩形 1"/>
          <p:cNvSpPr/>
          <p:nvPr/>
        </p:nvSpPr>
        <p:spPr>
          <a:xfrm>
            <a:off x="619829" y="3185004"/>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2</a:t>
            </a:r>
            <a:r>
              <a:rPr lang="en-US" altLang="zh-CN" sz="2800" b="1" dirty="0">
                <a:solidFill>
                  <a:srgbClr val="FF0000"/>
                </a:solidFill>
                <a:latin typeface="Times New Roman" panose="02020603050405020304" pitchFamily="18" charset="0"/>
                <a:cs typeface="Times New Roman" panose="02020603050405020304" pitchFamily="18" charset="0"/>
                <a:sym typeface="+mn-lt"/>
              </a:rPr>
              <a:t>=3</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13    27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latin typeface="Times New Roman" panose="02020603050405020304" pitchFamily="18" charset="0"/>
                <a:cs typeface="Times New Roman" panose="02020603050405020304" pitchFamily="18" charset="0"/>
                <a:sym typeface="+mn-lt"/>
              </a:rPr>
              <a:t>     55     04     49     38     65</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97     76</a:t>
            </a:r>
          </a:p>
        </p:txBody>
      </p:sp>
      <p:sp>
        <p:nvSpPr>
          <p:cNvPr id="6" name="矩形 5"/>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7" name="组合 6"/>
          <p:cNvGrpSpPr/>
          <p:nvPr/>
        </p:nvGrpSpPr>
        <p:grpSpPr>
          <a:xfrm>
            <a:off x="11217594" y="376195"/>
            <a:ext cx="460172" cy="667613"/>
            <a:chOff x="5690315" y="3674507"/>
            <a:chExt cx="314729" cy="458061"/>
          </a:xfrm>
          <a:solidFill>
            <a:srgbClr val="FCB00F"/>
          </a:solidFill>
        </p:grpSpPr>
        <p:sp>
          <p:nvSpPr>
            <p:cNvPr id="8"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3" name="弧形 12"/>
          <p:cNvSpPr/>
          <p:nvPr/>
        </p:nvSpPr>
        <p:spPr>
          <a:xfrm rot="18579785">
            <a:off x="2588094" y="2600391"/>
            <a:ext cx="2907877" cy="3831294"/>
          </a:xfrm>
          <a:prstGeom prst="arc">
            <a:avLst/>
          </a:prstGeom>
          <a:ln w="38100">
            <a:solidFill>
              <a:srgbClr val="FF00FF"/>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弧形 13"/>
          <p:cNvSpPr/>
          <p:nvPr/>
        </p:nvSpPr>
        <p:spPr>
          <a:xfrm rot="18065419">
            <a:off x="4610248" y="2311204"/>
            <a:ext cx="2286465" cy="3930611"/>
          </a:xfrm>
          <a:prstGeom prst="arc">
            <a:avLst/>
          </a:prstGeom>
          <a:ln w="38100">
            <a:solidFill>
              <a:schemeClr val="accent3">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6" name="弧形 15"/>
          <p:cNvSpPr/>
          <p:nvPr/>
        </p:nvSpPr>
        <p:spPr>
          <a:xfrm rot="7122017">
            <a:off x="2830174" y="940008"/>
            <a:ext cx="2023784" cy="3814654"/>
          </a:xfrm>
          <a:prstGeom prst="arc">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 name="文本框 17"/>
          <p:cNvSpPr txBox="1"/>
          <p:nvPr/>
        </p:nvSpPr>
        <p:spPr>
          <a:xfrm>
            <a:off x="3464618" y="2324115"/>
            <a:ext cx="653853" cy="523220"/>
          </a:xfrm>
          <a:prstGeom prst="rect">
            <a:avLst/>
          </a:prstGeom>
          <a:noFill/>
        </p:spPr>
        <p:txBody>
          <a:bodyPr wrap="square" rtlCol="0">
            <a:spAutoFit/>
          </a:bodyPr>
          <a:lstStyle/>
          <a:p>
            <a:r>
              <a:rPr lang="en-US" altLang="zh-CN" sz="2800" b="1" dirty="0">
                <a:solidFill>
                  <a:srgbClr val="FF00FF"/>
                </a:solidFill>
              </a:rPr>
              <a:t>1</a:t>
            </a:r>
            <a:endParaRPr lang="zh-CN" altLang="en-US" sz="2800" b="1" dirty="0">
              <a:solidFill>
                <a:srgbClr val="FF00FF"/>
              </a:solidFill>
            </a:endParaRPr>
          </a:p>
        </p:txBody>
      </p:sp>
      <p:sp>
        <p:nvSpPr>
          <p:cNvPr id="19" name="文本框 18"/>
          <p:cNvSpPr txBox="1"/>
          <p:nvPr/>
        </p:nvSpPr>
        <p:spPr>
          <a:xfrm>
            <a:off x="4580722" y="4086506"/>
            <a:ext cx="551030" cy="538239"/>
          </a:xfrm>
          <a:prstGeom prst="rect">
            <a:avLst/>
          </a:prstGeom>
          <a:noFill/>
        </p:spPr>
        <p:txBody>
          <a:bodyPr wrap="square" rtlCol="0">
            <a:spAutoFit/>
          </a:bodyPr>
          <a:lstStyle/>
          <a:p>
            <a:r>
              <a:rPr lang="en-US" altLang="zh-CN" sz="2800" b="1" dirty="0">
                <a:solidFill>
                  <a:schemeClr val="accent1"/>
                </a:solidFill>
              </a:rPr>
              <a:t>2</a:t>
            </a:r>
            <a:endParaRPr lang="zh-CN" altLang="en-US" sz="2800" b="1" dirty="0">
              <a:solidFill>
                <a:schemeClr val="accent1"/>
              </a:solidFill>
            </a:endParaRPr>
          </a:p>
        </p:txBody>
      </p:sp>
      <p:sp>
        <p:nvSpPr>
          <p:cNvPr id="20" name="文本框 19"/>
          <p:cNvSpPr txBox="1"/>
          <p:nvPr/>
        </p:nvSpPr>
        <p:spPr>
          <a:xfrm>
            <a:off x="4799295" y="2356645"/>
            <a:ext cx="551030" cy="538239"/>
          </a:xfrm>
          <a:prstGeom prst="rect">
            <a:avLst/>
          </a:prstGeom>
          <a:noFill/>
        </p:spPr>
        <p:txBody>
          <a:bodyPr wrap="square" rtlCol="0">
            <a:spAutoFit/>
          </a:bodyPr>
          <a:lstStyle/>
          <a:p>
            <a:r>
              <a:rPr lang="en-US" altLang="zh-CN" sz="2800" b="1" dirty="0">
                <a:solidFill>
                  <a:schemeClr val="accent3">
                    <a:lumMod val="50000"/>
                  </a:schemeClr>
                </a:solidFill>
              </a:rPr>
              <a:t>3</a:t>
            </a:r>
            <a:endParaRPr lang="zh-CN" altLang="en-US" sz="2800" b="1" dirty="0">
              <a:solidFill>
                <a:schemeClr val="accent3">
                  <a:lumMod val="50000"/>
                </a:schemeClr>
              </a:solidFill>
            </a:endParaRPr>
          </a:p>
        </p:txBody>
      </p:sp>
      <p:sp>
        <p:nvSpPr>
          <p:cNvPr id="27" name="矩形 26"/>
          <p:cNvSpPr/>
          <p:nvPr/>
        </p:nvSpPr>
        <p:spPr>
          <a:xfrm>
            <a:off x="617932" y="3185004"/>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2</a:t>
            </a:r>
            <a:r>
              <a:rPr lang="en-US" altLang="zh-CN" sz="2800" b="1" dirty="0">
                <a:solidFill>
                  <a:srgbClr val="FF0000"/>
                </a:solidFill>
                <a:latin typeface="Times New Roman" panose="02020603050405020304" pitchFamily="18" charset="0"/>
                <a:cs typeface="Times New Roman" panose="02020603050405020304" pitchFamily="18" charset="0"/>
                <a:sym typeface="+mn-lt"/>
              </a:rPr>
              <a:t>=3</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13    27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latin typeface="Times New Roman" panose="02020603050405020304" pitchFamily="18" charset="0"/>
                <a:cs typeface="Times New Roman" panose="02020603050405020304" pitchFamily="18" charset="0"/>
                <a:sym typeface="+mn-lt"/>
              </a:rPr>
              <a:t>     38     04     49     55     65</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97     76</a:t>
            </a:r>
          </a:p>
        </p:txBody>
      </p:sp>
      <p:sp>
        <p:nvSpPr>
          <p:cNvPr id="28" name="弧形 27"/>
          <p:cNvSpPr/>
          <p:nvPr/>
        </p:nvSpPr>
        <p:spPr>
          <a:xfrm rot="18579785">
            <a:off x="5013986" y="2600391"/>
            <a:ext cx="2907877" cy="3831294"/>
          </a:xfrm>
          <a:prstGeom prst="arc">
            <a:avLst/>
          </a:prstGeom>
          <a:ln w="38100">
            <a:solidFill>
              <a:srgbClr val="FF00FF"/>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9" name="弧形 28"/>
          <p:cNvSpPr/>
          <p:nvPr/>
        </p:nvSpPr>
        <p:spPr>
          <a:xfrm rot="18579785">
            <a:off x="7451061" y="2600390"/>
            <a:ext cx="2907877" cy="3831294"/>
          </a:xfrm>
          <a:prstGeom prst="arc">
            <a:avLst/>
          </a:prstGeom>
          <a:ln w="38100">
            <a:solidFill>
              <a:srgbClr val="FF00FF"/>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0" name="文本框 29"/>
          <p:cNvSpPr txBox="1"/>
          <p:nvPr/>
        </p:nvSpPr>
        <p:spPr>
          <a:xfrm>
            <a:off x="6018003" y="2328324"/>
            <a:ext cx="653853" cy="523220"/>
          </a:xfrm>
          <a:prstGeom prst="rect">
            <a:avLst/>
          </a:prstGeom>
          <a:noFill/>
        </p:spPr>
        <p:txBody>
          <a:bodyPr wrap="square" rtlCol="0">
            <a:spAutoFit/>
          </a:bodyPr>
          <a:lstStyle/>
          <a:p>
            <a:r>
              <a:rPr lang="en-US" altLang="zh-CN" sz="2800" b="1" dirty="0">
                <a:solidFill>
                  <a:srgbClr val="FF00FF"/>
                </a:solidFill>
              </a:rPr>
              <a:t>1</a:t>
            </a:r>
            <a:endParaRPr lang="zh-CN" altLang="en-US" sz="2800" b="1" dirty="0">
              <a:solidFill>
                <a:srgbClr val="FF00FF"/>
              </a:solidFill>
            </a:endParaRPr>
          </a:p>
        </p:txBody>
      </p:sp>
      <p:sp>
        <p:nvSpPr>
          <p:cNvPr id="31" name="文本框 30"/>
          <p:cNvSpPr txBox="1"/>
          <p:nvPr/>
        </p:nvSpPr>
        <p:spPr>
          <a:xfrm>
            <a:off x="8400466" y="2332422"/>
            <a:ext cx="653853" cy="523220"/>
          </a:xfrm>
          <a:prstGeom prst="rect">
            <a:avLst/>
          </a:prstGeom>
          <a:noFill/>
        </p:spPr>
        <p:txBody>
          <a:bodyPr wrap="square" rtlCol="0">
            <a:spAutoFit/>
          </a:bodyPr>
          <a:lstStyle/>
          <a:p>
            <a:r>
              <a:rPr lang="en-US" altLang="zh-CN" sz="2800" b="1" dirty="0">
                <a:solidFill>
                  <a:srgbClr val="FF00FF"/>
                </a:solidFill>
              </a:rPr>
              <a:t>1</a:t>
            </a:r>
            <a:endParaRPr lang="zh-CN" altLang="en-US" sz="2800" b="1" dirty="0">
              <a:solidFill>
                <a:srgbClr val="FF00FF"/>
              </a:solidFill>
            </a:endParaRPr>
          </a:p>
        </p:txBody>
      </p:sp>
      <p:sp>
        <p:nvSpPr>
          <p:cNvPr id="32" name="弧形 31"/>
          <p:cNvSpPr/>
          <p:nvPr/>
        </p:nvSpPr>
        <p:spPr>
          <a:xfrm rot="7122017">
            <a:off x="5185965" y="925437"/>
            <a:ext cx="2023784" cy="3814654"/>
          </a:xfrm>
          <a:prstGeom prst="arc">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3" name="弧形 32"/>
          <p:cNvSpPr/>
          <p:nvPr/>
        </p:nvSpPr>
        <p:spPr>
          <a:xfrm rot="7122017">
            <a:off x="7691076" y="910866"/>
            <a:ext cx="2023784" cy="3814654"/>
          </a:xfrm>
          <a:prstGeom prst="arc">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4" name="文本框 33"/>
          <p:cNvSpPr txBox="1"/>
          <p:nvPr/>
        </p:nvSpPr>
        <p:spPr>
          <a:xfrm>
            <a:off x="6903385" y="4078255"/>
            <a:ext cx="551030" cy="538239"/>
          </a:xfrm>
          <a:prstGeom prst="rect">
            <a:avLst/>
          </a:prstGeom>
          <a:noFill/>
        </p:spPr>
        <p:txBody>
          <a:bodyPr wrap="square" rtlCol="0">
            <a:spAutoFit/>
          </a:bodyPr>
          <a:lstStyle/>
          <a:p>
            <a:r>
              <a:rPr lang="en-US" altLang="zh-CN" sz="2800" b="1" dirty="0">
                <a:solidFill>
                  <a:schemeClr val="accent1"/>
                </a:solidFill>
              </a:rPr>
              <a:t>2</a:t>
            </a:r>
            <a:endParaRPr lang="zh-CN" altLang="en-US" sz="2800" b="1" dirty="0">
              <a:solidFill>
                <a:schemeClr val="accent1"/>
              </a:solidFill>
            </a:endParaRPr>
          </a:p>
        </p:txBody>
      </p:sp>
      <p:sp>
        <p:nvSpPr>
          <p:cNvPr id="35" name="文本框 34"/>
          <p:cNvSpPr txBox="1"/>
          <p:nvPr/>
        </p:nvSpPr>
        <p:spPr>
          <a:xfrm>
            <a:off x="9506550" y="4075261"/>
            <a:ext cx="551030" cy="538239"/>
          </a:xfrm>
          <a:prstGeom prst="rect">
            <a:avLst/>
          </a:prstGeom>
          <a:noFill/>
        </p:spPr>
        <p:txBody>
          <a:bodyPr wrap="square" rtlCol="0">
            <a:spAutoFit/>
          </a:bodyPr>
          <a:lstStyle/>
          <a:p>
            <a:r>
              <a:rPr lang="en-US" altLang="zh-CN" sz="2800" b="1" dirty="0">
                <a:solidFill>
                  <a:schemeClr val="accent1"/>
                </a:solidFill>
              </a:rPr>
              <a:t>2</a:t>
            </a:r>
            <a:endParaRPr lang="zh-CN" altLang="en-US" sz="2800" b="1" dirty="0">
              <a:solidFill>
                <a:schemeClr val="accent1"/>
              </a:solidFill>
            </a:endParaRPr>
          </a:p>
        </p:txBody>
      </p:sp>
      <p:sp>
        <p:nvSpPr>
          <p:cNvPr id="36" name="弧形 35"/>
          <p:cNvSpPr/>
          <p:nvPr/>
        </p:nvSpPr>
        <p:spPr>
          <a:xfrm rot="18065419">
            <a:off x="7094138" y="2367499"/>
            <a:ext cx="2286465" cy="3930611"/>
          </a:xfrm>
          <a:prstGeom prst="arc">
            <a:avLst/>
          </a:prstGeom>
          <a:ln w="38100">
            <a:solidFill>
              <a:schemeClr val="accent3">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 name="弧形 36"/>
          <p:cNvSpPr/>
          <p:nvPr/>
        </p:nvSpPr>
        <p:spPr>
          <a:xfrm rot="18065419">
            <a:off x="9447463" y="2379074"/>
            <a:ext cx="2286465" cy="3930611"/>
          </a:xfrm>
          <a:prstGeom prst="arc">
            <a:avLst/>
          </a:prstGeom>
          <a:ln w="38100">
            <a:solidFill>
              <a:schemeClr val="accent3">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8" name="文本框 37"/>
          <p:cNvSpPr txBox="1"/>
          <p:nvPr/>
        </p:nvSpPr>
        <p:spPr>
          <a:xfrm>
            <a:off x="7254904" y="2464700"/>
            <a:ext cx="551030" cy="538239"/>
          </a:xfrm>
          <a:prstGeom prst="rect">
            <a:avLst/>
          </a:prstGeom>
          <a:noFill/>
        </p:spPr>
        <p:txBody>
          <a:bodyPr wrap="square" rtlCol="0">
            <a:spAutoFit/>
          </a:bodyPr>
          <a:lstStyle/>
          <a:p>
            <a:r>
              <a:rPr lang="en-US" altLang="zh-CN" sz="2800" b="1" dirty="0">
                <a:solidFill>
                  <a:schemeClr val="accent3">
                    <a:lumMod val="50000"/>
                  </a:schemeClr>
                </a:solidFill>
              </a:rPr>
              <a:t>3</a:t>
            </a:r>
            <a:endParaRPr lang="zh-CN" altLang="en-US" sz="2800" b="1" dirty="0">
              <a:solidFill>
                <a:schemeClr val="accent3">
                  <a:lumMod val="50000"/>
                </a:schemeClr>
              </a:solidFill>
            </a:endParaRPr>
          </a:p>
        </p:txBody>
      </p:sp>
      <p:sp>
        <p:nvSpPr>
          <p:cNvPr id="39" name="文本框 38"/>
          <p:cNvSpPr txBox="1"/>
          <p:nvPr/>
        </p:nvSpPr>
        <p:spPr>
          <a:xfrm>
            <a:off x="9855941" y="2422153"/>
            <a:ext cx="551030" cy="538239"/>
          </a:xfrm>
          <a:prstGeom prst="rect">
            <a:avLst/>
          </a:prstGeom>
          <a:noFill/>
        </p:spPr>
        <p:txBody>
          <a:bodyPr wrap="square" rtlCol="0">
            <a:spAutoFit/>
          </a:bodyPr>
          <a:lstStyle/>
          <a:p>
            <a:r>
              <a:rPr lang="en-US" altLang="zh-CN" sz="2800" b="1" dirty="0">
                <a:solidFill>
                  <a:schemeClr val="accent3">
                    <a:lumMod val="50000"/>
                  </a:schemeClr>
                </a:solidFill>
              </a:rPr>
              <a:t>3</a:t>
            </a:r>
            <a:endParaRPr lang="zh-CN" altLang="en-US" sz="2800" b="1" dirty="0">
              <a:solidFill>
                <a:schemeClr val="accent3">
                  <a:lumMod val="50000"/>
                </a:schemeClr>
              </a:solidFill>
            </a:endParaRPr>
          </a:p>
        </p:txBody>
      </p:sp>
      <p:sp>
        <p:nvSpPr>
          <p:cNvPr id="40" name="矩形 39"/>
          <p:cNvSpPr/>
          <p:nvPr/>
        </p:nvSpPr>
        <p:spPr>
          <a:xfrm>
            <a:off x="593795" y="3193311"/>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2</a:t>
            </a:r>
            <a:r>
              <a:rPr lang="en-US" altLang="zh-CN" sz="2800" b="1" dirty="0">
                <a:solidFill>
                  <a:srgbClr val="FF0000"/>
                </a:solidFill>
                <a:latin typeface="Times New Roman" panose="02020603050405020304" pitchFamily="18" charset="0"/>
                <a:cs typeface="Times New Roman" panose="02020603050405020304" pitchFamily="18" charset="0"/>
                <a:sym typeface="+mn-lt"/>
              </a:rPr>
              <a:t>=3</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13    04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latin typeface="Times New Roman" panose="02020603050405020304" pitchFamily="18" charset="0"/>
                <a:cs typeface="Times New Roman" panose="02020603050405020304" pitchFamily="18" charset="0"/>
                <a:sym typeface="+mn-lt"/>
              </a:rPr>
              <a:t>     38     27     49     55     65</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97     76</a:t>
            </a:r>
          </a:p>
        </p:txBody>
      </p:sp>
    </p:spTree>
    <p:extLst>
      <p:ext uri="{BB962C8B-B14F-4D97-AF65-F5344CB8AC3E}">
        <p14:creationId xmlns:p14="http://schemas.microsoft.com/office/powerpoint/2010/main" val="40508333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7"/>
                                        </p:tgtEl>
                                        <p:attrNameLst>
                                          <p:attrName>style.visibility</p:attrName>
                                        </p:attrNameLst>
                                      </p:cBhvr>
                                      <p:to>
                                        <p:strVal val="visible"/>
                                      </p:to>
                                    </p:set>
                                  </p:childTnLst>
                                </p:cTn>
                              </p:par>
                              <p:par>
                                <p:cTn id="53" presetID="1" presetClass="exit" presetSubtype="0" fill="hold" grpId="1" nodeType="withEffect">
                                  <p:stCondLst>
                                    <p:cond delay="0"/>
                                  </p:stCondLst>
                                  <p:childTnLst>
                                    <p:set>
                                      <p:cBhvr>
                                        <p:cTn id="54" dur="1" fill="hold">
                                          <p:stCondLst>
                                            <p:cond delay="0"/>
                                          </p:stCondLst>
                                        </p:cTn>
                                        <p:tgtEl>
                                          <p:spTgt spid="2"/>
                                        </p:tgtEl>
                                        <p:attrNameLst>
                                          <p:attrName>style.visibility</p:attrName>
                                        </p:attrNameLst>
                                      </p:cBhvr>
                                      <p:to>
                                        <p:strVal val="hidden"/>
                                      </p:to>
                                    </p:set>
                                  </p:childTnLst>
                                </p:cTn>
                              </p:par>
                              <p:par>
                                <p:cTn id="55" presetID="1" presetClass="exit" presetSubtype="0" fill="hold" grpId="1"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xit" presetSubtype="0" fill="hold" grpId="1" nodeType="withEffect">
                                  <p:stCondLst>
                                    <p:cond delay="0"/>
                                  </p:stCondLst>
                                  <p:childTnLst>
                                    <p:set>
                                      <p:cBhvr>
                                        <p:cTn id="58" dur="1" fill="hold">
                                          <p:stCondLst>
                                            <p:cond delay="0"/>
                                          </p:stCondLst>
                                        </p:cTn>
                                        <p:tgtEl>
                                          <p:spTgt spid="28"/>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29"/>
                                        </p:tgtEl>
                                        <p:attrNameLst>
                                          <p:attrName>style.visibility</p:attrName>
                                        </p:attrNameLst>
                                      </p:cBhvr>
                                      <p:to>
                                        <p:strVal val="hidden"/>
                                      </p:to>
                                    </p:set>
                                  </p:childTnLst>
                                </p:cTn>
                              </p:par>
                              <p:par>
                                <p:cTn id="61" presetID="1" presetClass="exit" presetSubtype="0" fill="hold" grpId="1" nodeType="withEffect">
                                  <p:stCondLst>
                                    <p:cond delay="0"/>
                                  </p:stCondLst>
                                  <p:childTnLst>
                                    <p:set>
                                      <p:cBhvr>
                                        <p:cTn id="62" dur="1" fill="hold">
                                          <p:stCondLst>
                                            <p:cond delay="0"/>
                                          </p:stCondLst>
                                        </p:cTn>
                                        <p:tgtEl>
                                          <p:spTgt spid="18"/>
                                        </p:tgtEl>
                                        <p:attrNameLst>
                                          <p:attrName>style.visibility</p:attrName>
                                        </p:attrNameLst>
                                      </p:cBhvr>
                                      <p:to>
                                        <p:strVal val="hidden"/>
                                      </p:to>
                                    </p:set>
                                  </p:childTnLst>
                                </p:cTn>
                              </p:par>
                              <p:par>
                                <p:cTn id="63" presetID="1" presetClass="exit" presetSubtype="0" fill="hold" grpId="1" nodeType="withEffect">
                                  <p:stCondLst>
                                    <p:cond delay="0"/>
                                  </p:stCondLst>
                                  <p:childTnLst>
                                    <p:set>
                                      <p:cBhvr>
                                        <p:cTn id="64" dur="1" fill="hold">
                                          <p:stCondLst>
                                            <p:cond delay="0"/>
                                          </p:stCondLst>
                                        </p:cTn>
                                        <p:tgtEl>
                                          <p:spTgt spid="30"/>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31"/>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27"/>
                                        </p:tgtEl>
                                        <p:attrNameLst>
                                          <p:attrName>style.visibility</p:attrName>
                                        </p:attrNameLst>
                                      </p:cBhvr>
                                      <p:to>
                                        <p:strVal val="hidden"/>
                                      </p:to>
                                    </p:set>
                                  </p:childTnLst>
                                </p:cTn>
                              </p:par>
                              <p:par>
                                <p:cTn id="71" presetID="1" presetClass="entr" presetSubtype="0" fill="hold" grpId="0" nodeType="withEffect">
                                  <p:stCondLst>
                                    <p:cond delay="0"/>
                                  </p:stCondLst>
                                  <p:childTnLst>
                                    <p:set>
                                      <p:cBhvr>
                                        <p:cTn id="72" dur="1" fill="hold">
                                          <p:stCondLst>
                                            <p:cond delay="0"/>
                                          </p:stCondLst>
                                        </p:cTn>
                                        <p:tgtEl>
                                          <p:spTgt spid="40"/>
                                        </p:tgtEl>
                                        <p:attrNameLst>
                                          <p:attrName>style.visibility</p:attrName>
                                        </p:attrNameLst>
                                      </p:cBhvr>
                                      <p:to>
                                        <p:strVal val="visible"/>
                                      </p:to>
                                    </p:set>
                                  </p:childTnLst>
                                </p:cTn>
                              </p:par>
                              <p:par>
                                <p:cTn id="73" presetID="1" presetClass="exit" presetSubtype="0" fill="hold" grpId="1" nodeType="withEffect">
                                  <p:stCondLst>
                                    <p:cond delay="0"/>
                                  </p:stCondLst>
                                  <p:childTnLst>
                                    <p:set>
                                      <p:cBhvr>
                                        <p:cTn id="74" dur="1" fill="hold">
                                          <p:stCondLst>
                                            <p:cond delay="0"/>
                                          </p:stCondLst>
                                        </p:cTn>
                                        <p:tgtEl>
                                          <p:spTgt spid="19"/>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34"/>
                                        </p:tgtEl>
                                        <p:attrNameLst>
                                          <p:attrName>style.visibility</p:attrName>
                                        </p:attrNameLst>
                                      </p:cBhvr>
                                      <p:to>
                                        <p:strVal val="hidden"/>
                                      </p:to>
                                    </p:set>
                                  </p:childTnLst>
                                </p:cTn>
                              </p:par>
                              <p:par>
                                <p:cTn id="77" presetID="1" presetClass="exit" presetSubtype="0" fill="hold" grpId="1" nodeType="withEffect">
                                  <p:stCondLst>
                                    <p:cond delay="0"/>
                                  </p:stCondLst>
                                  <p:childTnLst>
                                    <p:set>
                                      <p:cBhvr>
                                        <p:cTn id="78" dur="1" fill="hold">
                                          <p:stCondLst>
                                            <p:cond delay="0"/>
                                          </p:stCondLst>
                                        </p:cTn>
                                        <p:tgtEl>
                                          <p:spTgt spid="3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6"/>
                                        </p:tgtEl>
                                        <p:attrNameLst>
                                          <p:attrName>style.visibility</p:attrName>
                                        </p:attrNameLst>
                                      </p:cBhvr>
                                      <p:to>
                                        <p:strVal val="hidden"/>
                                      </p:to>
                                    </p:set>
                                  </p:childTnLst>
                                </p:cTn>
                              </p:par>
                              <p:par>
                                <p:cTn id="81" presetID="1" presetClass="exit" presetSubtype="0" fill="hold" grpId="1" nodeType="withEffect">
                                  <p:stCondLst>
                                    <p:cond delay="0"/>
                                  </p:stCondLst>
                                  <p:childTnLst>
                                    <p:set>
                                      <p:cBhvr>
                                        <p:cTn id="82" dur="1" fill="hold">
                                          <p:stCondLst>
                                            <p:cond delay="0"/>
                                          </p:stCondLst>
                                        </p:cTn>
                                        <p:tgtEl>
                                          <p:spTgt spid="32"/>
                                        </p:tgtEl>
                                        <p:attrNameLst>
                                          <p:attrName>style.visibility</p:attrName>
                                        </p:attrNameLst>
                                      </p:cBhvr>
                                      <p:to>
                                        <p:strVal val="hidden"/>
                                      </p:to>
                                    </p:set>
                                  </p:childTnLst>
                                </p:cTn>
                              </p:par>
                              <p:par>
                                <p:cTn id="83" presetID="1" presetClass="exit" presetSubtype="0" fill="hold" grpId="1" nodeType="withEffect">
                                  <p:stCondLst>
                                    <p:cond delay="0"/>
                                  </p:stCondLst>
                                  <p:childTnLst>
                                    <p:set>
                                      <p:cBhvr>
                                        <p:cTn id="84" dur="1" fill="hold">
                                          <p:stCondLst>
                                            <p:cond delay="0"/>
                                          </p:stCondLst>
                                        </p:cTn>
                                        <p:tgtEl>
                                          <p:spTgt spid="33"/>
                                        </p:tgtEl>
                                        <p:attrNameLst>
                                          <p:attrName>style.visibility</p:attrName>
                                        </p:attrNameLst>
                                      </p:cBhvr>
                                      <p:to>
                                        <p:strVal val="hidden"/>
                                      </p:to>
                                    </p:set>
                                  </p:childTnLst>
                                </p:cTn>
                              </p:par>
                            </p:childTnLst>
                          </p:cTn>
                        </p:par>
                      </p:childTnLst>
                    </p:cTn>
                  </p:par>
                  <p:par>
                    <p:cTn id="85" fill="hold">
                      <p:stCondLst>
                        <p:cond delay="indefinite"/>
                      </p:stCondLst>
                      <p:childTnLst>
                        <p:par>
                          <p:cTn id="86" fill="hold">
                            <p:stCondLst>
                              <p:cond delay="0"/>
                            </p:stCondLst>
                            <p:childTnLst>
                              <p:par>
                                <p:cTn id="87" presetID="1" presetClass="exit" presetSubtype="0" fill="hold" grpId="1" nodeType="clickEffect">
                                  <p:stCondLst>
                                    <p:cond delay="0"/>
                                  </p:stCondLst>
                                  <p:childTnLst>
                                    <p:set>
                                      <p:cBhvr>
                                        <p:cTn id="88" dur="1" fill="hold">
                                          <p:stCondLst>
                                            <p:cond delay="0"/>
                                          </p:stCondLst>
                                        </p:cTn>
                                        <p:tgtEl>
                                          <p:spTgt spid="20"/>
                                        </p:tgtEl>
                                        <p:attrNameLst>
                                          <p:attrName>style.visibility</p:attrName>
                                        </p:attrNameLst>
                                      </p:cBhvr>
                                      <p:to>
                                        <p:strVal val="hidden"/>
                                      </p:to>
                                    </p:set>
                                  </p:childTnLst>
                                </p:cTn>
                              </p:par>
                              <p:par>
                                <p:cTn id="89" presetID="1" presetClass="exit" presetSubtype="0" fill="hold" grpId="1" nodeType="withEffect">
                                  <p:stCondLst>
                                    <p:cond delay="0"/>
                                  </p:stCondLst>
                                  <p:childTnLst>
                                    <p:set>
                                      <p:cBhvr>
                                        <p:cTn id="90" dur="1" fill="hold">
                                          <p:stCondLst>
                                            <p:cond delay="0"/>
                                          </p:stCondLst>
                                        </p:cTn>
                                        <p:tgtEl>
                                          <p:spTgt spid="38"/>
                                        </p:tgtEl>
                                        <p:attrNameLst>
                                          <p:attrName>style.visibility</p:attrName>
                                        </p:attrNameLst>
                                      </p:cBhvr>
                                      <p:to>
                                        <p:strVal val="hidden"/>
                                      </p:to>
                                    </p:set>
                                  </p:childTnLst>
                                </p:cTn>
                              </p:par>
                              <p:par>
                                <p:cTn id="91" presetID="1" presetClass="exit" presetSubtype="0" fill="hold" grpId="1" nodeType="withEffect">
                                  <p:stCondLst>
                                    <p:cond delay="0"/>
                                  </p:stCondLst>
                                  <p:childTnLst>
                                    <p:set>
                                      <p:cBhvr>
                                        <p:cTn id="92" dur="1" fill="hold">
                                          <p:stCondLst>
                                            <p:cond delay="0"/>
                                          </p:stCondLst>
                                        </p:cTn>
                                        <p:tgtEl>
                                          <p:spTgt spid="39"/>
                                        </p:tgtEl>
                                        <p:attrNameLst>
                                          <p:attrName>style.visibility</p:attrName>
                                        </p:attrNameLst>
                                      </p:cBhvr>
                                      <p:to>
                                        <p:strVal val="hidden"/>
                                      </p:to>
                                    </p:set>
                                  </p:childTnLst>
                                </p:cTn>
                              </p:par>
                              <p:par>
                                <p:cTn id="93" presetID="1" presetClass="exit" presetSubtype="0" fill="hold" grpId="1" nodeType="withEffect">
                                  <p:stCondLst>
                                    <p:cond delay="0"/>
                                  </p:stCondLst>
                                  <p:childTnLst>
                                    <p:set>
                                      <p:cBhvr>
                                        <p:cTn id="94" dur="1" fill="hold">
                                          <p:stCondLst>
                                            <p:cond delay="0"/>
                                          </p:stCondLst>
                                        </p:cTn>
                                        <p:tgtEl>
                                          <p:spTgt spid="37"/>
                                        </p:tgtEl>
                                        <p:attrNameLst>
                                          <p:attrName>style.visibility</p:attrName>
                                        </p:attrNameLst>
                                      </p:cBhvr>
                                      <p:to>
                                        <p:strVal val="hidden"/>
                                      </p:to>
                                    </p:set>
                                  </p:childTnLst>
                                </p:cTn>
                              </p:par>
                              <p:par>
                                <p:cTn id="95" presetID="1" presetClass="exit" presetSubtype="0" fill="hold" grpId="1" nodeType="withEffect">
                                  <p:stCondLst>
                                    <p:cond delay="0"/>
                                  </p:stCondLst>
                                  <p:childTnLst>
                                    <p:set>
                                      <p:cBhvr>
                                        <p:cTn id="96" dur="1" fill="hold">
                                          <p:stCondLst>
                                            <p:cond delay="0"/>
                                          </p:stCondLst>
                                        </p:cTn>
                                        <p:tgtEl>
                                          <p:spTgt spid="36"/>
                                        </p:tgtEl>
                                        <p:attrNameLst>
                                          <p:attrName>style.visibility</p:attrName>
                                        </p:attrNameLst>
                                      </p:cBhvr>
                                      <p:to>
                                        <p:strVal val="hidden"/>
                                      </p:to>
                                    </p:set>
                                  </p:childTnLst>
                                </p:cTn>
                              </p:par>
                              <p:par>
                                <p:cTn id="97" presetID="1" presetClass="exit" presetSubtype="0" fill="hold" grpId="1" nodeType="withEffect">
                                  <p:stCondLst>
                                    <p:cond delay="0"/>
                                  </p:stCondLst>
                                  <p:childTnLst>
                                    <p:set>
                                      <p:cBhvr>
                                        <p:cTn id="98" dur="1" fill="hold">
                                          <p:stCondLst>
                                            <p:cond delay="0"/>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13" grpId="0" animBg="1"/>
      <p:bldP spid="13" grpId="1" animBg="1"/>
      <p:bldP spid="14" grpId="0" animBg="1"/>
      <p:bldP spid="14" grpId="1" animBg="1"/>
      <p:bldP spid="16" grpId="0" animBg="1"/>
      <p:bldP spid="16" grpId="1" animBg="1"/>
      <p:bldP spid="18" grpId="0"/>
      <p:bldP spid="18" grpId="1"/>
      <p:bldP spid="19" grpId="0"/>
      <p:bldP spid="19" grpId="1"/>
      <p:bldP spid="20" grpId="0"/>
      <p:bldP spid="20" grpId="1"/>
      <p:bldP spid="27" grpId="0"/>
      <p:bldP spid="27" grpId="1"/>
      <p:bldP spid="28" grpId="0" animBg="1"/>
      <p:bldP spid="28" grpId="1" animBg="1"/>
      <p:bldP spid="29" grpId="0" animBg="1"/>
      <p:bldP spid="29" grpId="1" animBg="1"/>
      <p:bldP spid="30" grpId="0"/>
      <p:bldP spid="30" grpId="1"/>
      <p:bldP spid="31" grpId="0"/>
      <p:bldP spid="31" grpId="1"/>
      <p:bldP spid="32" grpId="0" animBg="1"/>
      <p:bldP spid="32" grpId="1" animBg="1"/>
      <p:bldP spid="33" grpId="0" animBg="1"/>
      <p:bldP spid="33" grpId="1" animBg="1"/>
      <p:bldP spid="34" grpId="0"/>
      <p:bldP spid="34" grpId="1"/>
      <p:bldP spid="35" grpId="0"/>
      <p:bldP spid="35" grpId="1"/>
      <p:bldP spid="36" grpId="0" animBg="1"/>
      <p:bldP spid="36" grpId="1" animBg="1"/>
      <p:bldP spid="37" grpId="0" animBg="1"/>
      <p:bldP spid="37" grpId="1" animBg="1"/>
      <p:bldP spid="38" grpId="0"/>
      <p:bldP spid="38" grpId="1"/>
      <p:bldP spid="39" grpId="0"/>
      <p:bldP spid="39" grpId="1"/>
      <p:bldP spid="4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1083651" y="2654468"/>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2</a:t>
            </a:r>
            <a:r>
              <a:rPr lang="en-US" altLang="zh-CN" sz="2800" b="1" dirty="0">
                <a:solidFill>
                  <a:srgbClr val="FF0000"/>
                </a:solidFill>
                <a:latin typeface="Times New Roman" panose="02020603050405020304" pitchFamily="18" charset="0"/>
                <a:cs typeface="Times New Roman" panose="02020603050405020304" pitchFamily="18" charset="0"/>
                <a:sym typeface="+mn-lt"/>
              </a:rPr>
              <a:t>=1</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04     13     27     38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solidFill>
                  <a:schemeClr val="accent3">
                    <a:lumMod val="50000"/>
                  </a:schemeClr>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49     55     65</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76     97</a:t>
            </a:r>
          </a:p>
        </p:txBody>
      </p:sp>
      <p:sp>
        <p:nvSpPr>
          <p:cNvPr id="42" name="矩形 41"/>
          <p:cNvSpPr/>
          <p:nvPr/>
        </p:nvSpPr>
        <p:spPr>
          <a:xfrm>
            <a:off x="1083651" y="2654469"/>
            <a:ext cx="10085428" cy="695575"/>
          </a:xfrm>
          <a:prstGeom prst="rect">
            <a:avLst/>
          </a:prstGeom>
        </p:spPr>
        <p:txBody>
          <a:bodyPr wrap="square">
            <a:spAutoFit/>
          </a:bodyPr>
          <a:lstStyle/>
          <a:p>
            <a:pPr fontAlgn="base">
              <a:lnSpc>
                <a:spcPct val="140000"/>
              </a:lnSpc>
              <a:spcBef>
                <a:spcPct val="0"/>
              </a:spcBef>
              <a:spcAft>
                <a:spcPct val="0"/>
              </a:spcAft>
              <a:buClrTx/>
              <a:buSzTx/>
              <a:buFontTx/>
              <a:buNone/>
            </a:pPr>
            <a:r>
              <a:rPr lang="zh-CN" altLang="en-US" sz="2800" b="1" dirty="0">
                <a:solidFill>
                  <a:srgbClr val="FF0000"/>
                </a:solidFill>
                <a:latin typeface="Times New Roman" panose="02020603050405020304" pitchFamily="18" charset="0"/>
                <a:cs typeface="Times New Roman" panose="02020603050405020304" pitchFamily="18" charset="0"/>
                <a:sym typeface="+mn-lt"/>
              </a:rPr>
              <a:t>（</a:t>
            </a:r>
            <a:r>
              <a:rPr lang="en-US" altLang="zh-CN" sz="2800" b="1" dirty="0">
                <a:solidFill>
                  <a:srgbClr val="FF0000"/>
                </a:solidFill>
                <a:latin typeface="Times New Roman" panose="02020603050405020304" pitchFamily="18" charset="0"/>
                <a:cs typeface="Times New Roman" panose="02020603050405020304" pitchFamily="18" charset="0"/>
                <a:sym typeface="+mn-lt"/>
              </a:rPr>
              <a:t>d</a:t>
            </a:r>
            <a:r>
              <a:rPr lang="en-US" altLang="zh-CN" sz="2800" b="1" baseline="-25000" dirty="0">
                <a:solidFill>
                  <a:srgbClr val="FF0000"/>
                </a:solidFill>
                <a:latin typeface="Times New Roman" panose="02020603050405020304" pitchFamily="18" charset="0"/>
                <a:cs typeface="Times New Roman" panose="02020603050405020304" pitchFamily="18" charset="0"/>
                <a:sym typeface="+mn-lt"/>
              </a:rPr>
              <a:t>2</a:t>
            </a:r>
            <a:r>
              <a:rPr lang="en-US" altLang="zh-CN" sz="2800" b="1" dirty="0">
                <a:solidFill>
                  <a:srgbClr val="FF0000"/>
                </a:solidFill>
                <a:latin typeface="Times New Roman" panose="02020603050405020304" pitchFamily="18" charset="0"/>
                <a:cs typeface="Times New Roman" panose="02020603050405020304" pitchFamily="18" charset="0"/>
                <a:sym typeface="+mn-lt"/>
              </a:rPr>
              <a:t>=3</a:t>
            </a:r>
            <a:r>
              <a:rPr lang="zh-CN" altLang="en-US"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13    04     </a:t>
            </a:r>
            <a:r>
              <a:rPr lang="en-US" altLang="zh-CN" sz="2800" b="1" u="sng" dirty="0">
                <a:solidFill>
                  <a:schemeClr val="accent3">
                    <a:lumMod val="50000"/>
                  </a:schemeClr>
                </a:solidFill>
                <a:latin typeface="Times New Roman" panose="02020603050405020304" pitchFamily="18" charset="0"/>
                <a:cs typeface="Times New Roman" panose="02020603050405020304" pitchFamily="18" charset="0"/>
                <a:sym typeface="+mn-lt"/>
              </a:rPr>
              <a:t>49</a:t>
            </a:r>
            <a:r>
              <a:rPr lang="en-US" altLang="zh-CN" sz="2800" b="1" dirty="0">
                <a:latin typeface="Times New Roman" panose="02020603050405020304" pitchFamily="18" charset="0"/>
                <a:cs typeface="Times New Roman" panose="02020603050405020304" pitchFamily="18" charset="0"/>
                <a:sym typeface="+mn-lt"/>
              </a:rPr>
              <a:t>     38     27     49     55     65</a:t>
            </a:r>
            <a:r>
              <a:rPr lang="en-US" altLang="zh-CN" sz="2800" b="1" dirty="0">
                <a:solidFill>
                  <a:srgbClr val="FF0000"/>
                </a:solidFill>
                <a:latin typeface="Times New Roman" panose="02020603050405020304" pitchFamily="18" charset="0"/>
                <a:cs typeface="Times New Roman" panose="02020603050405020304" pitchFamily="18" charset="0"/>
                <a:sym typeface="+mn-lt"/>
              </a:rPr>
              <a:t>     </a:t>
            </a:r>
            <a:r>
              <a:rPr lang="en-US" altLang="zh-CN" sz="2800" b="1" dirty="0">
                <a:latin typeface="Times New Roman" panose="02020603050405020304" pitchFamily="18" charset="0"/>
                <a:cs typeface="Times New Roman" panose="02020603050405020304" pitchFamily="18" charset="0"/>
                <a:sym typeface="+mn-lt"/>
              </a:rPr>
              <a:t>97     76</a:t>
            </a:r>
          </a:p>
        </p:txBody>
      </p:sp>
    </p:spTree>
    <p:extLst>
      <p:ext uri="{BB962C8B-B14F-4D97-AF65-F5344CB8AC3E}">
        <p14:creationId xmlns:p14="http://schemas.microsoft.com/office/powerpoint/2010/main" val="42054875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FB10C69F-FCF4-4EEC-8F92-3E8A3377A918}"/>
              </a:ext>
            </a:extLst>
          </p:cNvPr>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希尔排序</a:t>
            </a:r>
          </a:p>
        </p:txBody>
      </p:sp>
      <p:sp>
        <p:nvSpPr>
          <p:cNvPr id="5" name="Text Box 2">
            <a:extLst>
              <a:ext uri="{FF2B5EF4-FFF2-40B4-BE49-F238E27FC236}">
                <a16:creationId xmlns:a16="http://schemas.microsoft.com/office/drawing/2014/main" id="{89CB230F-F0C1-497B-AFAB-39D7EF6FAF35}"/>
              </a:ext>
            </a:extLst>
          </p:cNvPr>
          <p:cNvSpPr txBox="1">
            <a:spLocks noChangeArrowheads="1"/>
          </p:cNvSpPr>
          <p:nvPr/>
        </p:nvSpPr>
        <p:spPr bwMode="auto">
          <a:xfrm>
            <a:off x="1240142" y="1485370"/>
            <a:ext cx="8807241"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40000"/>
              </a:lnSpc>
              <a:spcBef>
                <a:spcPct val="0"/>
              </a:spcBef>
              <a:spcAft>
                <a:spcPct val="0"/>
              </a:spcAft>
              <a:buClrTx/>
              <a:buSzTx/>
              <a:buFontTx/>
              <a:buNone/>
            </a:pP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      把在第 </a:t>
            </a:r>
            <a:r>
              <a:rPr lang="en-US" altLang="zh-CN" sz="2400" b="1" dirty="0" err="1">
                <a:solidFill>
                  <a:srgbClr val="000000"/>
                </a:solidFill>
                <a:latin typeface="微软雅黑" panose="020B0503020204020204" pitchFamily="34" charset="-122"/>
                <a:ea typeface="微软雅黑" panose="020B0503020204020204" pitchFamily="34" charset="-122"/>
                <a:cs typeface="+mn-ea"/>
                <a:sym typeface="+mn-lt"/>
              </a:rPr>
              <a:t>i</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 </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步中，整个序列分成的数组记为</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di</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。一共进行的排序趟数计做 </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m</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。那么，这里应该满足如下一些条件：</a:t>
            </a:r>
            <a:endParaRPr lang="en-US" altLang="zh-CN" sz="2400" b="1" dirty="0">
              <a:solidFill>
                <a:srgbClr val="000000"/>
              </a:solidFill>
              <a:latin typeface="微软雅黑" panose="020B0503020204020204" pitchFamily="34" charset="-122"/>
              <a:ea typeface="微软雅黑" panose="020B0503020204020204" pitchFamily="34" charset="-122"/>
              <a:cs typeface="+mn-ea"/>
              <a:sym typeface="+mn-lt"/>
            </a:endParaRPr>
          </a:p>
          <a:p>
            <a:pPr fontAlgn="base">
              <a:lnSpc>
                <a:spcPct val="140000"/>
              </a:lnSpc>
              <a:spcBef>
                <a:spcPct val="0"/>
              </a:spcBef>
              <a:spcAft>
                <a:spcPct val="0"/>
              </a:spcAft>
              <a:buClrTx/>
              <a:buSzTx/>
              <a:buFontTx/>
              <a:buNone/>
            </a:pP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    </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1</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 </a:t>
            </a:r>
            <a:r>
              <a:rPr lang="en-US" altLang="zh-CN" sz="2400" b="1" dirty="0" err="1">
                <a:solidFill>
                  <a:srgbClr val="000000"/>
                </a:solidFill>
                <a:latin typeface="微软雅黑" panose="020B0503020204020204" pitchFamily="34" charset="-122"/>
                <a:ea typeface="微软雅黑" panose="020B0503020204020204" pitchFamily="34" charset="-122"/>
                <a:cs typeface="+mn-ea"/>
                <a:sym typeface="+mn-lt"/>
              </a:rPr>
              <a:t>dm</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=1</a:t>
            </a:r>
          </a:p>
          <a:p>
            <a:pPr fontAlgn="base">
              <a:lnSpc>
                <a:spcPct val="140000"/>
              </a:lnSpc>
              <a:spcBef>
                <a:spcPct val="0"/>
              </a:spcBef>
              <a:spcAft>
                <a:spcPct val="0"/>
              </a:spcAft>
              <a:buClrTx/>
              <a:buSzTx/>
              <a:buFontTx/>
              <a:buNone/>
            </a:pP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    </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2</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 当</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1</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err="1">
                <a:solidFill>
                  <a:srgbClr val="000000"/>
                </a:solidFill>
                <a:latin typeface="微软雅黑" panose="020B0503020204020204" pitchFamily="34" charset="-122"/>
                <a:ea typeface="微软雅黑" panose="020B0503020204020204" pitchFamily="34" charset="-122"/>
                <a:cs typeface="+mn-ea"/>
                <a:sym typeface="+mn-lt"/>
              </a:rPr>
              <a:t>i</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j</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m</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，且 </a:t>
            </a:r>
            <a:r>
              <a:rPr lang="en-US" altLang="zh-CN" sz="2400" b="1" dirty="0" err="1">
                <a:solidFill>
                  <a:srgbClr val="000000"/>
                </a:solidFill>
                <a:latin typeface="微软雅黑" panose="020B0503020204020204" pitchFamily="34" charset="-122"/>
                <a:ea typeface="微软雅黑" panose="020B0503020204020204" pitchFamily="34" charset="-122"/>
                <a:cs typeface="+mn-ea"/>
                <a:sym typeface="+mn-lt"/>
              </a:rPr>
              <a:t>i</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j </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时，</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di</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err="1">
                <a:solidFill>
                  <a:srgbClr val="000000"/>
                </a:solidFill>
                <a:latin typeface="微软雅黑" panose="020B0503020204020204" pitchFamily="34" charset="-122"/>
                <a:ea typeface="微软雅黑" panose="020B0503020204020204" pitchFamily="34" charset="-122"/>
                <a:cs typeface="+mn-ea"/>
                <a:sym typeface="+mn-lt"/>
              </a:rPr>
              <a:t>dj</a:t>
            </a:r>
            <a:endParaRPr lang="en-US" altLang="zh-CN" sz="2400" b="1" dirty="0">
              <a:solidFill>
                <a:srgbClr val="000000"/>
              </a:solidFill>
              <a:latin typeface="微软雅黑" panose="020B0503020204020204" pitchFamily="34" charset="-122"/>
              <a:ea typeface="微软雅黑" panose="020B0503020204020204" pitchFamily="34" charset="-122"/>
              <a:cs typeface="+mn-ea"/>
              <a:sym typeface="+mn-lt"/>
            </a:endParaRPr>
          </a:p>
          <a:p>
            <a:pPr fontAlgn="base">
              <a:lnSpc>
                <a:spcPct val="140000"/>
              </a:lnSpc>
              <a:spcBef>
                <a:spcPct val="0"/>
              </a:spcBef>
              <a:spcAft>
                <a:spcPct val="0"/>
              </a:spcAft>
              <a:buClrTx/>
              <a:buSzTx/>
              <a:buNone/>
            </a:pP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    </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3</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 当</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1</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err="1">
                <a:solidFill>
                  <a:srgbClr val="000000"/>
                </a:solidFill>
                <a:latin typeface="微软雅黑" panose="020B0503020204020204" pitchFamily="34" charset="-122"/>
                <a:ea typeface="微软雅黑" panose="020B0503020204020204" pitchFamily="34" charset="-122"/>
                <a:cs typeface="+mn-ea"/>
                <a:sym typeface="+mn-lt"/>
              </a:rPr>
              <a:t>i</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j</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m</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，且 </a:t>
            </a:r>
            <a:r>
              <a:rPr lang="en-US" altLang="zh-CN" sz="2400" b="1" dirty="0" err="1">
                <a:solidFill>
                  <a:srgbClr val="000000"/>
                </a:solidFill>
                <a:latin typeface="微软雅黑" panose="020B0503020204020204" pitchFamily="34" charset="-122"/>
                <a:ea typeface="微软雅黑" panose="020B0503020204020204" pitchFamily="34" charset="-122"/>
                <a:cs typeface="+mn-ea"/>
                <a:sym typeface="+mn-lt"/>
              </a:rPr>
              <a:t>i</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&gt;j </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时，</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di </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和 </a:t>
            </a:r>
            <a:r>
              <a:rPr lang="en-US" altLang="zh-CN" sz="2400" b="1" dirty="0" err="1">
                <a:solidFill>
                  <a:srgbClr val="000000"/>
                </a:solidFill>
                <a:latin typeface="微软雅黑" panose="020B0503020204020204" pitchFamily="34" charset="-122"/>
                <a:ea typeface="微软雅黑" panose="020B0503020204020204" pitchFamily="34" charset="-122"/>
                <a:cs typeface="+mn-ea"/>
                <a:sym typeface="+mn-lt"/>
              </a:rPr>
              <a:t>dj</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 </a:t>
            </a: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的最大公约数为</a:t>
            </a:r>
            <a:r>
              <a:rPr lang="en-US" altLang="zh-CN" sz="2400" b="1" dirty="0">
                <a:solidFill>
                  <a:srgbClr val="000000"/>
                </a:solidFill>
                <a:latin typeface="微软雅黑" panose="020B0503020204020204" pitchFamily="34" charset="-122"/>
                <a:ea typeface="微软雅黑" panose="020B0503020204020204" pitchFamily="34" charset="-122"/>
                <a:cs typeface="+mn-ea"/>
                <a:sym typeface="+mn-lt"/>
              </a:rPr>
              <a:t>1   </a:t>
            </a:r>
          </a:p>
        </p:txBody>
      </p:sp>
      <p:sp>
        <p:nvSpPr>
          <p:cNvPr id="6" name="矩形 5"/>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7" name="组合 6"/>
          <p:cNvGrpSpPr/>
          <p:nvPr/>
        </p:nvGrpSpPr>
        <p:grpSpPr>
          <a:xfrm>
            <a:off x="11217594" y="409605"/>
            <a:ext cx="460172" cy="667613"/>
            <a:chOff x="5690315" y="3674507"/>
            <a:chExt cx="314729" cy="458061"/>
          </a:xfrm>
          <a:solidFill>
            <a:srgbClr val="FCB00F"/>
          </a:solidFill>
        </p:grpSpPr>
        <p:sp>
          <p:nvSpPr>
            <p:cNvPr id="8"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4" name="矩形 3"/>
          <p:cNvSpPr/>
          <p:nvPr/>
        </p:nvSpPr>
        <p:spPr>
          <a:xfrm>
            <a:off x="1240142" y="4591735"/>
            <a:ext cx="8638644" cy="1200329"/>
          </a:xfrm>
          <a:prstGeom prst="rect">
            <a:avLst/>
          </a:prstGeom>
        </p:spPr>
        <p:txBody>
          <a:bodyPr wrap="square">
            <a:spAutoFit/>
          </a:bodyPr>
          <a:lstStyle/>
          <a:p>
            <a:pPr>
              <a:lnSpc>
                <a:spcPct val="150000"/>
              </a:lnSpc>
            </a:pPr>
            <a:r>
              <a:rPr lang="zh-CN" altLang="en-US" sz="2400" b="1" dirty="0">
                <a:solidFill>
                  <a:srgbClr val="000000"/>
                </a:solidFill>
                <a:latin typeface="微软雅黑" panose="020B0503020204020204" pitchFamily="34" charset="-122"/>
                <a:ea typeface="微软雅黑" panose="020B0503020204020204" pitchFamily="34" charset="-122"/>
                <a:cs typeface="+mn-ea"/>
                <a:sym typeface="+mn-lt"/>
              </a:rPr>
              <a:t>       希尔排序算法的时间开销与序列每一趟的分组过程密切相关，准确的时间复杂度到目前为止尚无定论。</a:t>
            </a:r>
            <a:endParaRPr lang="zh-CN" altLang="en-US" sz="2400" b="1" dirty="0">
              <a:solidFill>
                <a:srgbClr val="000000"/>
              </a:solidFill>
              <a:latin typeface="微软雅黑" panose="020B0503020204020204" pitchFamily="34" charset="-122"/>
              <a:ea typeface="微软雅黑" panose="020B0503020204020204" pitchFamily="34" charset="-122"/>
              <a:cs typeface="+mn-ea"/>
            </a:endParaRPr>
          </a:p>
        </p:txBody>
      </p:sp>
    </p:spTree>
    <p:extLst>
      <p:ext uri="{BB962C8B-B14F-4D97-AF65-F5344CB8AC3E}">
        <p14:creationId xmlns:p14="http://schemas.microsoft.com/office/powerpoint/2010/main" val="33920193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849225" y="261200"/>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基本概念</a:t>
            </a:r>
          </a:p>
        </p:txBody>
      </p:sp>
      <p:sp>
        <p:nvSpPr>
          <p:cNvPr id="17"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289155" y="1460302"/>
            <a:ext cx="8515808" cy="2981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FontTx/>
              <a:buNone/>
            </a:pPr>
            <a:r>
              <a:rPr lang="zh-CN" altLang="en-US" sz="2400" b="1" dirty="0">
                <a:solidFill>
                  <a:srgbClr val="000000"/>
                </a:solidFill>
                <a:latin typeface="+mn-lt"/>
                <a:ea typeface="+mn-ea"/>
                <a:cs typeface="+mn-ea"/>
                <a:sym typeface="+mn-lt"/>
              </a:rPr>
              <a:t>      “</a:t>
            </a:r>
            <a:r>
              <a:rPr lang="zh-CN" altLang="en-US" sz="2400" b="1" dirty="0">
                <a:solidFill>
                  <a:srgbClr val="FF0000"/>
                </a:solidFill>
                <a:latin typeface="+mn-lt"/>
                <a:ea typeface="+mn-ea"/>
                <a:cs typeface="+mn-ea"/>
                <a:sym typeface="+mn-lt"/>
              </a:rPr>
              <a:t>排序</a:t>
            </a:r>
            <a:r>
              <a:rPr lang="zh-CN" altLang="en-US" sz="2400" b="1" dirty="0">
                <a:solidFill>
                  <a:srgbClr val="000000"/>
                </a:solidFill>
                <a:latin typeface="+mn-lt"/>
                <a:ea typeface="+mn-ea"/>
                <a:cs typeface="+mn-ea"/>
                <a:sym typeface="+mn-lt"/>
              </a:rPr>
              <a:t>”是基于数据逻辑结果</a:t>
            </a:r>
            <a:r>
              <a:rPr lang="en-US" altLang="zh-CN" sz="2400" b="1" dirty="0">
                <a:solidFill>
                  <a:srgbClr val="000000"/>
                </a:solidFill>
                <a:latin typeface="+mn-lt"/>
                <a:ea typeface="+mn-ea"/>
                <a:cs typeface="+mn-ea"/>
                <a:sym typeface="+mn-lt"/>
              </a:rPr>
              <a:t>T=</a:t>
            </a:r>
            <a:r>
              <a:rPr lang="zh-CN" altLang="en-US" sz="2400" b="1" dirty="0">
                <a:solidFill>
                  <a:srgbClr val="000000"/>
                </a:solidFill>
                <a:latin typeface="+mn-lt"/>
                <a:ea typeface="+mn-ea"/>
                <a:cs typeface="+mn-ea"/>
                <a:sym typeface="+mn-lt"/>
              </a:rPr>
              <a:t>（</a:t>
            </a:r>
            <a:r>
              <a:rPr lang="en-US" altLang="zh-CN" sz="2400" b="1" dirty="0">
                <a:solidFill>
                  <a:srgbClr val="000000"/>
                </a:solidFill>
                <a:latin typeface="+mn-lt"/>
                <a:ea typeface="+mn-ea"/>
                <a:cs typeface="+mn-ea"/>
                <a:sym typeface="+mn-lt"/>
              </a:rPr>
              <a:t>D</a:t>
            </a:r>
            <a:r>
              <a:rPr lang="zh-CN" altLang="en-US" sz="2400" b="1" dirty="0">
                <a:solidFill>
                  <a:srgbClr val="000000"/>
                </a:solidFill>
                <a:latin typeface="+mn-lt"/>
                <a:ea typeface="+mn-ea"/>
                <a:cs typeface="+mn-ea"/>
                <a:sym typeface="+mn-lt"/>
              </a:rPr>
              <a:t>，</a:t>
            </a:r>
            <a:r>
              <a:rPr lang="en-US" altLang="zh-CN" sz="2400" b="1" dirty="0">
                <a:solidFill>
                  <a:srgbClr val="000000"/>
                </a:solidFill>
                <a:latin typeface="+mn-lt"/>
                <a:ea typeface="+mn-ea"/>
                <a:cs typeface="+mn-ea"/>
                <a:sym typeface="+mn-lt"/>
              </a:rPr>
              <a:t>R</a:t>
            </a:r>
            <a:r>
              <a:rPr lang="zh-CN" altLang="en-US" sz="2400" b="1" dirty="0">
                <a:solidFill>
                  <a:srgbClr val="000000"/>
                </a:solidFill>
                <a:latin typeface="+mn-lt"/>
                <a:ea typeface="+mn-ea"/>
                <a:cs typeface="+mn-ea"/>
                <a:sym typeface="+mn-lt"/>
              </a:rPr>
              <a:t>）定义的一种重要的运算。它的功能是将一个数据元素的任意序列，依据关键字的大小，重新排列成一个有序的序列。</a:t>
            </a:r>
            <a:endParaRPr lang="en-US" altLang="zh-CN" sz="2400" b="1" dirty="0">
              <a:solidFill>
                <a:srgbClr val="000000"/>
              </a:solidFill>
              <a:latin typeface="+mn-lt"/>
              <a:ea typeface="+mn-ea"/>
              <a:cs typeface="+mn-ea"/>
              <a:sym typeface="+mn-lt"/>
            </a:endParaRPr>
          </a:p>
          <a:p>
            <a:pPr marL="1085850" lvl="1" indent="-342900" fontAlgn="base">
              <a:lnSpc>
                <a:spcPct val="150000"/>
              </a:lnSpc>
              <a:spcBef>
                <a:spcPct val="0"/>
              </a:spcBef>
              <a:spcAft>
                <a:spcPct val="0"/>
              </a:spcAft>
              <a:buClr>
                <a:srgbClr val="C00000"/>
              </a:buClr>
              <a:buSzTx/>
            </a:pPr>
            <a:r>
              <a:rPr lang="en-US" altLang="zh-CN" sz="2400" b="1" dirty="0">
                <a:solidFill>
                  <a:srgbClr val="000000"/>
                </a:solidFill>
                <a:latin typeface="+mn-lt"/>
                <a:ea typeface="+mn-ea"/>
                <a:cs typeface="+mn-ea"/>
                <a:sym typeface="+mn-lt"/>
              </a:rPr>
              <a:t>D </a:t>
            </a:r>
            <a:r>
              <a:rPr lang="zh-CN" altLang="en-US" sz="2400" b="1" dirty="0">
                <a:solidFill>
                  <a:srgbClr val="000000"/>
                </a:solidFill>
                <a:latin typeface="+mn-lt"/>
                <a:ea typeface="+mn-ea"/>
                <a:cs typeface="+mn-ea"/>
                <a:sym typeface="+mn-lt"/>
              </a:rPr>
              <a:t>是数据元素集；</a:t>
            </a:r>
            <a:endParaRPr lang="en-US" altLang="zh-CN" sz="2400" b="1" dirty="0">
              <a:solidFill>
                <a:srgbClr val="000000"/>
              </a:solidFill>
              <a:latin typeface="+mn-lt"/>
              <a:ea typeface="+mn-ea"/>
              <a:cs typeface="+mn-ea"/>
              <a:sym typeface="+mn-lt"/>
            </a:endParaRPr>
          </a:p>
          <a:p>
            <a:pPr marL="1085850" lvl="1" indent="-342900" fontAlgn="base">
              <a:lnSpc>
                <a:spcPct val="150000"/>
              </a:lnSpc>
              <a:spcBef>
                <a:spcPct val="0"/>
              </a:spcBef>
              <a:spcAft>
                <a:spcPct val="0"/>
              </a:spcAft>
              <a:buClr>
                <a:srgbClr val="C00000"/>
              </a:buClr>
              <a:buSzTx/>
            </a:pPr>
            <a:r>
              <a:rPr lang="en-US" altLang="zh-CN" sz="2400" b="1" dirty="0">
                <a:solidFill>
                  <a:srgbClr val="000000"/>
                </a:solidFill>
                <a:latin typeface="+mn-lt"/>
                <a:ea typeface="+mn-ea"/>
                <a:cs typeface="+mn-ea"/>
                <a:sym typeface="+mn-lt"/>
              </a:rPr>
              <a:t>R </a:t>
            </a:r>
            <a:r>
              <a:rPr lang="zh-CN" altLang="en-US" sz="2400" b="1" dirty="0">
                <a:solidFill>
                  <a:srgbClr val="000000"/>
                </a:solidFill>
                <a:latin typeface="+mn-lt"/>
                <a:ea typeface="+mn-ea"/>
                <a:cs typeface="+mn-ea"/>
                <a:sym typeface="+mn-lt"/>
              </a:rPr>
              <a:t>是数据元素之间关系偶对集。</a:t>
            </a:r>
            <a:endParaRPr lang="en-US" altLang="zh-CN" sz="2400" b="1" dirty="0">
              <a:solidFill>
                <a:srgbClr val="000000"/>
              </a:solidFill>
              <a:latin typeface="+mn-lt"/>
              <a:ea typeface="+mn-ea"/>
              <a:cs typeface="+mn-ea"/>
              <a:sym typeface="+mn-lt"/>
            </a:endParaRPr>
          </a:p>
        </p:txBody>
      </p:sp>
      <p:sp>
        <p:nvSpPr>
          <p:cNvPr id="4" name="矩形 3"/>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5" name="组合 4"/>
          <p:cNvGrpSpPr/>
          <p:nvPr/>
        </p:nvGrpSpPr>
        <p:grpSpPr>
          <a:xfrm>
            <a:off x="10999522" y="439269"/>
            <a:ext cx="535474" cy="686136"/>
            <a:chOff x="3095876" y="2479873"/>
            <a:chExt cx="366231" cy="470769"/>
          </a:xfrm>
          <a:solidFill>
            <a:srgbClr val="FCB00F"/>
          </a:solidFill>
        </p:grpSpPr>
        <p:sp>
          <p:nvSpPr>
            <p:cNvPr id="6" name="Freeform 108"/>
            <p:cNvSpPr/>
            <p:nvPr/>
          </p:nvSpPr>
          <p:spPr bwMode="auto">
            <a:xfrm flipH="1">
              <a:off x="3095876" y="2898027"/>
              <a:ext cx="51923" cy="52615"/>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7" name="Freeform 109"/>
            <p:cNvSpPr>
              <a:spLocks noEditPoints="1"/>
            </p:cNvSpPr>
            <p:nvPr/>
          </p:nvSpPr>
          <p:spPr bwMode="auto">
            <a:xfrm flipH="1">
              <a:off x="3095876" y="2479873"/>
              <a:ext cx="366231" cy="470769"/>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 name="Rectangle 110"/>
            <p:cNvSpPr>
              <a:spLocks noChangeArrowheads="1"/>
            </p:cNvSpPr>
            <p:nvPr/>
          </p:nvSpPr>
          <p:spPr bwMode="auto">
            <a:xfrm flipH="1">
              <a:off x="3095876" y="2741565"/>
              <a:ext cx="51923" cy="5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Rectangle 111"/>
            <p:cNvSpPr>
              <a:spLocks noChangeArrowheads="1"/>
            </p:cNvSpPr>
            <p:nvPr/>
          </p:nvSpPr>
          <p:spPr bwMode="auto">
            <a:xfrm flipH="1">
              <a:off x="3095876" y="2819796"/>
              <a:ext cx="51923" cy="526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42"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42"/>
                                        </p:tgtEl>
                                        <p:attrNameLst>
                                          <p:attrName>style.visibility</p:attrName>
                                        </p:attrNameLst>
                                      </p:cBhvr>
                                      <p:to>
                                        <p:strVal val="visible"/>
                                      </p:to>
                                    </p:set>
                                    <p:anim calcmode="lin" valueType="num">
                                      <p:cBhvr additive="base">
                                        <p:cTn id="16" dur="500" fill="hold"/>
                                        <p:tgtEl>
                                          <p:spTgt spid="42"/>
                                        </p:tgtEl>
                                        <p:attrNameLst>
                                          <p:attrName>ppt_x</p:attrName>
                                        </p:attrNameLst>
                                      </p:cBhvr>
                                      <p:tavLst>
                                        <p:tav tm="0">
                                          <p:val>
                                            <p:strVal val="#ppt_x"/>
                                          </p:val>
                                        </p:tav>
                                        <p:tav tm="100000">
                                          <p:val>
                                            <p:strVal val="#ppt_x"/>
                                          </p:val>
                                        </p:tav>
                                      </p:tavLst>
                                    </p:anim>
                                    <p:anim calcmode="lin" valueType="num">
                                      <p:cBhvr additive="base">
                                        <p:cTn id="17"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7">
                                            <p:txEl>
                                              <p:pRg st="1" end="1"/>
                                            </p:txEl>
                                          </p:spTgt>
                                        </p:tgtEl>
                                        <p:attrNameLst>
                                          <p:attrName>style.visibility</p:attrName>
                                        </p:attrNameLst>
                                      </p:cBhvr>
                                      <p:to>
                                        <p:strVal val="visible"/>
                                      </p:to>
                                    </p:set>
                                    <p:animEffect transition="in" filter="wipe(down)">
                                      <p:cBhvr>
                                        <p:cTn id="22" dur="500"/>
                                        <p:tgtEl>
                                          <p:spTgt spid="17">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xEl>
                                              <p:pRg st="2" end="2"/>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17" grpId="0" uiExpand="1" build="allAtOnce"/>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FB10C69F-FCF4-4EEC-8F92-3E8A3377A918}"/>
              </a:ext>
            </a:extLst>
          </p:cNvPr>
          <p:cNvSpPr>
            <a:spLocks noChangeArrowheads="1"/>
          </p:cNvSpPr>
          <p:nvPr/>
        </p:nvSpPr>
        <p:spPr bwMode="auto">
          <a:xfrm>
            <a:off x="1782723" y="178073"/>
            <a:ext cx="902793"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问题</a:t>
            </a:r>
          </a:p>
        </p:txBody>
      </p:sp>
      <p:sp>
        <p:nvSpPr>
          <p:cNvPr id="5" name="Text Box 2">
            <a:extLst>
              <a:ext uri="{FF2B5EF4-FFF2-40B4-BE49-F238E27FC236}">
                <a16:creationId xmlns:a16="http://schemas.microsoft.com/office/drawing/2014/main" id="{89CB230F-F0C1-497B-AFAB-39D7EF6FAF35}"/>
              </a:ext>
            </a:extLst>
          </p:cNvPr>
          <p:cNvSpPr txBox="1">
            <a:spLocks noChangeArrowheads="1"/>
          </p:cNvSpPr>
          <p:nvPr/>
        </p:nvSpPr>
        <p:spPr bwMode="auto">
          <a:xfrm>
            <a:off x="1511587" y="1277786"/>
            <a:ext cx="8644785" cy="1040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40000"/>
              </a:lnSpc>
              <a:spcBef>
                <a:spcPct val="0"/>
              </a:spcBef>
              <a:spcAft>
                <a:spcPct val="0"/>
              </a:spcAft>
              <a:buClrTx/>
              <a:buSzTx/>
              <a:buFontTx/>
              <a:buNone/>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假设一组待排序的关键字序列为（</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），要求从小到大进行排序，下列哪个是直接插入排序的过程？</a:t>
            </a:r>
            <a:endParaRPr lang="en-US" altLang="zh-CN" sz="2200" b="1" dirty="0">
              <a:solidFill>
                <a:srgbClr val="000000"/>
              </a:solidFill>
              <a:latin typeface="微软雅黑" panose="020B0503020204020204" pitchFamily="34" charset="-122"/>
              <a:ea typeface="微软雅黑" panose="020B0503020204020204" pitchFamily="34" charset="-122"/>
              <a:cs typeface="+mn-ea"/>
              <a:sym typeface="+mn-lt"/>
            </a:endParaRPr>
          </a:p>
        </p:txBody>
      </p:sp>
      <p:sp>
        <p:nvSpPr>
          <p:cNvPr id="6" name="矩形 5"/>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7" name="组合 6"/>
          <p:cNvGrpSpPr/>
          <p:nvPr/>
        </p:nvGrpSpPr>
        <p:grpSpPr>
          <a:xfrm>
            <a:off x="11217594" y="409605"/>
            <a:ext cx="460172" cy="667613"/>
            <a:chOff x="5690315" y="3674507"/>
            <a:chExt cx="314729" cy="458061"/>
          </a:xfrm>
          <a:solidFill>
            <a:srgbClr val="FCB00F"/>
          </a:solidFill>
        </p:grpSpPr>
        <p:sp>
          <p:nvSpPr>
            <p:cNvPr id="8"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2" name="矩形 1"/>
          <p:cNvSpPr/>
          <p:nvPr/>
        </p:nvSpPr>
        <p:spPr>
          <a:xfrm>
            <a:off x="548201" y="2852445"/>
            <a:ext cx="5694188" cy="2908489"/>
          </a:xfrm>
          <a:prstGeom prst="rect">
            <a:avLst/>
          </a:prstGeom>
        </p:spPr>
        <p:txBody>
          <a:bodyPr wrap="none">
            <a:spAutoFit/>
          </a:bodyPr>
          <a:lstStyle/>
          <a:p>
            <a:pPr marL="342900" indent="-342900">
              <a:lnSpc>
                <a:spcPct val="150000"/>
              </a:lnSpc>
              <a:buAutoNum type="alphaUcPeriod"/>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1</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endParaRPr>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3</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marL="342900" indent="-342900">
              <a:buAutoNum type="alphaUcPeriod"/>
            </a:pPr>
            <a:endParaRPr lang="zh-CN" altLang="en-US" dirty="0"/>
          </a:p>
        </p:txBody>
      </p:sp>
      <p:sp>
        <p:nvSpPr>
          <p:cNvPr id="10" name="矩形 9"/>
          <p:cNvSpPr/>
          <p:nvPr/>
        </p:nvSpPr>
        <p:spPr>
          <a:xfrm>
            <a:off x="6242389" y="2852446"/>
            <a:ext cx="5694188" cy="2908489"/>
          </a:xfrm>
          <a:prstGeom prst="rect">
            <a:avLst/>
          </a:prstGeom>
        </p:spPr>
        <p:txBody>
          <a:bodyPr wrap="none">
            <a:spAutoFit/>
          </a:bodyPr>
          <a:lstStyle/>
          <a:p>
            <a:pPr>
              <a:lnSpc>
                <a:spcPct val="150000"/>
              </a:lnSpc>
            </a:pP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B.  </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1</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endParaRPr>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3</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marL="342900" indent="-342900">
              <a:buAutoNum type="alphaUcPeriod"/>
            </a:pPr>
            <a:endParaRPr lang="zh-CN" altLang="en-US" dirty="0"/>
          </a:p>
        </p:txBody>
      </p:sp>
      <p:cxnSp>
        <p:nvCxnSpPr>
          <p:cNvPr id="11" name="直接连接符 10"/>
          <p:cNvCxnSpPr/>
          <p:nvPr/>
        </p:nvCxnSpPr>
        <p:spPr>
          <a:xfrm>
            <a:off x="6242389" y="2509545"/>
            <a:ext cx="0" cy="4119855"/>
          </a:xfrm>
          <a:prstGeom prst="line">
            <a:avLst/>
          </a:prstGeom>
          <a:ln w="38100"/>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021223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068177"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交换排序法</a:t>
            </a:r>
          </a:p>
        </p:txBody>
      </p:sp>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516681" y="1331623"/>
            <a:ext cx="8835633" cy="1421928"/>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defRPr/>
            </a:pPr>
            <a:r>
              <a:rPr lang="en-US" altLang="zh-CN" sz="2400" b="1" dirty="0">
                <a:solidFill>
                  <a:srgbClr val="FF0000"/>
                </a:solidFill>
                <a:latin typeface="+mn-lt"/>
                <a:ea typeface="+mn-ea"/>
                <a:cs typeface="+mn-ea"/>
                <a:sym typeface="+mn-lt"/>
              </a:rPr>
              <a:t>         </a:t>
            </a:r>
            <a:r>
              <a:rPr lang="zh-CN" altLang="en-US" sz="2400" b="1" dirty="0">
                <a:solidFill>
                  <a:srgbClr val="FF0000"/>
                </a:solidFill>
                <a:latin typeface="+mn-lt"/>
                <a:ea typeface="+mn-ea"/>
                <a:cs typeface="+mn-ea"/>
                <a:sym typeface="+mn-lt"/>
              </a:rPr>
              <a:t>交换排序法基本原理：</a:t>
            </a:r>
            <a:r>
              <a:rPr lang="zh-CN" altLang="en-US" sz="2400" b="1" dirty="0">
                <a:solidFill>
                  <a:srgbClr val="000000"/>
                </a:solidFill>
                <a:latin typeface="+mn-lt"/>
                <a:ea typeface="+mn-ea"/>
                <a:cs typeface="+mn-ea"/>
                <a:sym typeface="+mn-lt"/>
              </a:rPr>
              <a:t>通过不断进行两个元素之间位置的交换，逐步使得每个数据元素移动到表 </a:t>
            </a:r>
            <a:r>
              <a:rPr lang="en-US" altLang="zh-CN" sz="2400" b="1" dirty="0">
                <a:solidFill>
                  <a:srgbClr val="000000"/>
                </a:solidFill>
                <a:latin typeface="+mn-lt"/>
                <a:ea typeface="+mn-ea"/>
                <a:cs typeface="+mn-ea"/>
                <a:sym typeface="+mn-lt"/>
              </a:rPr>
              <a:t>L </a:t>
            </a:r>
            <a:r>
              <a:rPr lang="zh-CN" altLang="en-US" sz="2400" b="1" dirty="0">
                <a:solidFill>
                  <a:srgbClr val="000000"/>
                </a:solidFill>
                <a:latin typeface="+mn-lt"/>
                <a:ea typeface="+mn-ea"/>
                <a:cs typeface="+mn-ea"/>
                <a:sym typeface="+mn-lt"/>
              </a:rPr>
              <a:t>的正确位置，最后得到一个有序序列。</a:t>
            </a:r>
          </a:p>
        </p:txBody>
      </p:sp>
      <p:sp>
        <p:nvSpPr>
          <p:cNvPr id="2" name="矩形 1"/>
          <p:cNvSpPr/>
          <p:nvPr/>
        </p:nvSpPr>
        <p:spPr>
          <a:xfrm>
            <a:off x="2132160" y="3173039"/>
            <a:ext cx="1718740" cy="580865"/>
          </a:xfrm>
          <a:prstGeom prst="rect">
            <a:avLst/>
          </a:prstGeom>
        </p:spPr>
        <p:txBody>
          <a:bodyPr wrap="none">
            <a:spAutoFit/>
          </a:bodyPr>
          <a:lstStyle/>
          <a:p>
            <a:pPr marL="285750" indent="-285750">
              <a:lnSpc>
                <a:spcPct val="150000"/>
              </a:lnSpc>
              <a:buClr>
                <a:srgbClr val="C00000"/>
              </a:buClr>
              <a:buFont typeface="Wingdings" panose="05000000000000000000" pitchFamily="2" charset="2"/>
              <a:buChar char="u"/>
            </a:pPr>
            <a:r>
              <a:rPr lang="zh-CN" altLang="en-US" sz="2400" b="1" dirty="0">
                <a:solidFill>
                  <a:srgbClr val="000000"/>
                </a:solidFill>
                <a:cs typeface="+mn-ea"/>
                <a:sym typeface="+mn-lt"/>
              </a:rPr>
              <a:t>冒泡排序</a:t>
            </a:r>
            <a:endParaRPr lang="en-US" altLang="zh-CN" sz="2400" b="1" dirty="0">
              <a:solidFill>
                <a:srgbClr val="000000"/>
              </a:solidFill>
              <a:cs typeface="+mn-ea"/>
              <a:sym typeface="+mn-lt"/>
            </a:endParaRP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3" name="矩形 2"/>
          <p:cNvSpPr/>
          <p:nvPr/>
        </p:nvSpPr>
        <p:spPr>
          <a:xfrm>
            <a:off x="2132160" y="4146031"/>
            <a:ext cx="1718740" cy="580865"/>
          </a:xfrm>
          <a:prstGeom prst="rect">
            <a:avLst/>
          </a:prstGeom>
        </p:spPr>
        <p:txBody>
          <a:bodyPr wrap="none">
            <a:spAutoFit/>
          </a:bodyPr>
          <a:lstStyle/>
          <a:p>
            <a:pPr marL="285750" indent="-285750">
              <a:lnSpc>
                <a:spcPct val="150000"/>
              </a:lnSpc>
              <a:buClr>
                <a:srgbClr val="C00000"/>
              </a:buClr>
              <a:buFont typeface="Wingdings" panose="05000000000000000000" pitchFamily="2" charset="2"/>
              <a:buChar char="u"/>
            </a:pPr>
            <a:r>
              <a:rPr lang="zh-CN" altLang="en-US" sz="2400" b="1" dirty="0">
                <a:solidFill>
                  <a:srgbClr val="000000"/>
                </a:solidFill>
                <a:cs typeface="+mn-ea"/>
                <a:sym typeface="+mn-lt"/>
              </a:rPr>
              <a:t>快速排序</a:t>
            </a:r>
            <a:endParaRPr lang="zh-CN" altLang="en-US" sz="2400" dirty="0"/>
          </a:p>
        </p:txBody>
      </p:sp>
    </p:spTree>
    <p:extLst>
      <p:ext uri="{BB962C8B-B14F-4D97-AF65-F5344CB8AC3E}">
        <p14:creationId xmlns:p14="http://schemas.microsoft.com/office/powerpoint/2010/main" val="3012977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冒泡排序</a:t>
            </a:r>
          </a:p>
        </p:txBody>
      </p:sp>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595743" y="811923"/>
            <a:ext cx="9050485" cy="2713756"/>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defRPr/>
            </a:pPr>
            <a:r>
              <a:rPr lang="zh-CN" altLang="en-US" sz="2400" b="1" dirty="0">
                <a:latin typeface="+mn-lt"/>
                <a:ea typeface="+mn-ea"/>
                <a:cs typeface="+mn-ea"/>
                <a:sym typeface="+mn-lt"/>
              </a:rPr>
              <a:t>按照</a:t>
            </a:r>
            <a:r>
              <a:rPr lang="zh-CN" altLang="en-US" sz="2400" b="1" dirty="0">
                <a:solidFill>
                  <a:srgbClr val="FF0000"/>
                </a:solidFill>
                <a:latin typeface="+mn-lt"/>
                <a:ea typeface="+mn-ea"/>
                <a:cs typeface="+mn-ea"/>
                <a:sym typeface="+mn-lt"/>
              </a:rPr>
              <a:t>从左至右</a:t>
            </a:r>
            <a:r>
              <a:rPr lang="zh-CN" altLang="en-US" sz="2400" b="1" dirty="0">
                <a:latin typeface="+mn-lt"/>
                <a:ea typeface="+mn-ea"/>
                <a:cs typeface="+mn-ea"/>
                <a:sym typeface="+mn-lt"/>
              </a:rPr>
              <a:t>的顺序，从</a:t>
            </a:r>
            <a:r>
              <a:rPr lang="zh-CN" altLang="en-US" sz="2400" b="1" dirty="0">
                <a:solidFill>
                  <a:srgbClr val="FF0000"/>
                </a:solidFill>
                <a:latin typeface="+mn-lt"/>
                <a:ea typeface="+mn-ea"/>
                <a:cs typeface="+mn-ea"/>
                <a:sym typeface="+mn-lt"/>
              </a:rPr>
              <a:t>左边</a:t>
            </a:r>
            <a:r>
              <a:rPr lang="zh-CN" altLang="en-US" sz="2400" b="1" dirty="0">
                <a:latin typeface="+mn-lt"/>
                <a:ea typeface="+mn-ea"/>
                <a:cs typeface="+mn-ea"/>
                <a:sym typeface="+mn-lt"/>
              </a:rPr>
              <a:t>的</a:t>
            </a:r>
            <a:r>
              <a:rPr lang="zh-CN" altLang="en-US" sz="2400" b="1" dirty="0">
                <a:solidFill>
                  <a:srgbClr val="FF0000"/>
                </a:solidFill>
                <a:latin typeface="+mn-lt"/>
                <a:ea typeface="+mn-ea"/>
                <a:cs typeface="+mn-ea"/>
                <a:sym typeface="+mn-lt"/>
              </a:rPr>
              <a:t>第一个</a:t>
            </a:r>
            <a:r>
              <a:rPr lang="zh-CN" altLang="en-US" sz="2400" b="1" dirty="0">
                <a:latin typeface="+mn-lt"/>
                <a:ea typeface="+mn-ea"/>
                <a:cs typeface="+mn-ea"/>
                <a:sym typeface="+mn-lt"/>
              </a:rPr>
              <a:t>元素开始，依次比较相邻位置的两个数据元素，如果</a:t>
            </a:r>
            <a:r>
              <a:rPr lang="zh-CN" altLang="en-US" sz="2400" b="1" dirty="0">
                <a:solidFill>
                  <a:srgbClr val="FF0000"/>
                </a:solidFill>
                <a:latin typeface="+mn-lt"/>
                <a:ea typeface="+mn-ea"/>
                <a:cs typeface="+mn-ea"/>
                <a:sym typeface="+mn-lt"/>
              </a:rPr>
              <a:t>逆序</a:t>
            </a:r>
            <a:r>
              <a:rPr lang="zh-CN" altLang="en-US" sz="2400" b="1" dirty="0">
                <a:latin typeface="+mn-lt"/>
                <a:ea typeface="+mn-ea"/>
                <a:cs typeface="+mn-ea"/>
                <a:sym typeface="+mn-lt"/>
              </a:rPr>
              <a:t>则交换它们的</a:t>
            </a:r>
            <a:r>
              <a:rPr lang="zh-CN" altLang="en-US" sz="2400" b="1" dirty="0">
                <a:solidFill>
                  <a:srgbClr val="FF0000"/>
                </a:solidFill>
                <a:latin typeface="+mn-lt"/>
                <a:ea typeface="+mn-ea"/>
                <a:cs typeface="+mn-ea"/>
                <a:sym typeface="+mn-lt"/>
              </a:rPr>
              <a:t>位置</a:t>
            </a:r>
            <a:r>
              <a:rPr lang="zh-CN" altLang="en-US" sz="2400" b="1" dirty="0">
                <a:latin typeface="+mn-lt"/>
                <a:ea typeface="+mn-ea"/>
                <a:cs typeface="+mn-ea"/>
                <a:sym typeface="+mn-lt"/>
              </a:rPr>
              <a:t>。这样进行一趟比较交换，可以将</a:t>
            </a:r>
            <a:r>
              <a:rPr lang="zh-CN" altLang="en-US" sz="2400" b="1" dirty="0">
                <a:solidFill>
                  <a:srgbClr val="FF0000"/>
                </a:solidFill>
                <a:latin typeface="+mn-lt"/>
                <a:ea typeface="+mn-ea"/>
                <a:cs typeface="+mn-ea"/>
                <a:sym typeface="+mn-lt"/>
              </a:rPr>
              <a:t>最大值</a:t>
            </a:r>
            <a:r>
              <a:rPr lang="zh-CN" altLang="en-US" sz="2400" b="1" dirty="0">
                <a:latin typeface="+mn-lt"/>
                <a:ea typeface="+mn-ea"/>
                <a:cs typeface="+mn-ea"/>
                <a:sym typeface="+mn-lt"/>
              </a:rPr>
              <a:t>交换到</a:t>
            </a:r>
            <a:r>
              <a:rPr lang="zh-CN" altLang="en-US" sz="2400" b="1" dirty="0">
                <a:solidFill>
                  <a:srgbClr val="FF0000"/>
                </a:solidFill>
                <a:latin typeface="+mn-lt"/>
                <a:ea typeface="+mn-ea"/>
                <a:cs typeface="+mn-ea"/>
                <a:sym typeface="+mn-lt"/>
              </a:rPr>
              <a:t>最后</a:t>
            </a:r>
            <a:r>
              <a:rPr lang="zh-CN" altLang="en-US" sz="2400" b="1" dirty="0">
                <a:latin typeface="+mn-lt"/>
                <a:ea typeface="+mn-ea"/>
                <a:cs typeface="+mn-ea"/>
                <a:sym typeface="+mn-lt"/>
              </a:rPr>
              <a:t>的</a:t>
            </a:r>
            <a:r>
              <a:rPr lang="zh-CN" altLang="en-US" sz="2400" b="1" dirty="0">
                <a:solidFill>
                  <a:srgbClr val="FF0000"/>
                </a:solidFill>
                <a:latin typeface="+mn-lt"/>
                <a:ea typeface="+mn-ea"/>
                <a:cs typeface="+mn-ea"/>
                <a:sym typeface="+mn-lt"/>
              </a:rPr>
              <a:t>位置</a:t>
            </a:r>
            <a:r>
              <a:rPr lang="zh-CN" altLang="en-US" sz="2400" b="1" dirty="0">
                <a:latin typeface="+mn-lt"/>
                <a:ea typeface="+mn-ea"/>
                <a:cs typeface="+mn-ea"/>
                <a:sym typeface="+mn-lt"/>
              </a:rPr>
              <a:t>即正确位置。</a:t>
            </a:r>
            <a:endParaRPr lang="en-US" altLang="zh-CN" sz="2400" b="1" dirty="0">
              <a:latin typeface="+mn-lt"/>
              <a:ea typeface="+mn-ea"/>
              <a:cs typeface="+mn-ea"/>
              <a:sym typeface="+mn-lt"/>
            </a:endParaRPr>
          </a:p>
          <a:p>
            <a:pPr fontAlgn="base">
              <a:lnSpc>
                <a:spcPct val="120000"/>
              </a:lnSpc>
              <a:spcBef>
                <a:spcPct val="0"/>
              </a:spcBef>
              <a:spcAft>
                <a:spcPct val="0"/>
              </a:spcAft>
              <a:buClrTx/>
              <a:buSzTx/>
              <a:buFontTx/>
              <a:buNone/>
              <a:defRPr/>
            </a:pPr>
            <a:endParaRPr lang="en-US" altLang="zh-CN" sz="2400" b="1" dirty="0">
              <a:latin typeface="+mn-lt"/>
              <a:ea typeface="+mn-ea"/>
              <a:cs typeface="+mn-ea"/>
              <a:sym typeface="+mn-lt"/>
            </a:endParaRPr>
          </a:p>
          <a:p>
            <a:pPr fontAlgn="base">
              <a:lnSpc>
                <a:spcPct val="120000"/>
              </a:lnSpc>
              <a:spcBef>
                <a:spcPct val="0"/>
              </a:spcBef>
              <a:spcAft>
                <a:spcPct val="0"/>
              </a:spcAft>
              <a:buClrTx/>
              <a:buSzTx/>
              <a:buFontTx/>
              <a:buNone/>
              <a:defRPr/>
            </a:pPr>
            <a:r>
              <a:rPr lang="zh-CN" altLang="en-US" sz="2400" b="1" dirty="0">
                <a:latin typeface="+mn-lt"/>
                <a:ea typeface="+mn-ea"/>
                <a:cs typeface="+mn-ea"/>
                <a:sym typeface="+mn-lt"/>
              </a:rPr>
              <a:t>从而使关键字小的记录如“气泡”一般地逐渐往上“漂浮”</a:t>
            </a:r>
            <a:r>
              <a:rPr lang="en-US" altLang="zh-CN" sz="2400" b="1" dirty="0">
                <a:latin typeface="+mn-lt"/>
                <a:ea typeface="+mn-ea"/>
                <a:cs typeface="+mn-ea"/>
                <a:sym typeface="+mn-lt"/>
              </a:rPr>
              <a:t>(</a:t>
            </a:r>
            <a:r>
              <a:rPr lang="zh-CN" altLang="en-US" sz="2400" b="1" dirty="0">
                <a:latin typeface="+mn-lt"/>
                <a:ea typeface="+mn-ea"/>
                <a:cs typeface="+mn-ea"/>
                <a:sym typeface="+mn-lt"/>
              </a:rPr>
              <a:t>左移</a:t>
            </a:r>
            <a:r>
              <a:rPr lang="en-US" altLang="zh-CN" sz="2400" b="1" dirty="0">
                <a:latin typeface="+mn-lt"/>
                <a:ea typeface="+mn-ea"/>
                <a:cs typeface="+mn-ea"/>
                <a:sym typeface="+mn-lt"/>
              </a:rPr>
              <a:t>)</a:t>
            </a:r>
            <a:r>
              <a:rPr lang="zh-CN" altLang="en-US" sz="2400" b="1" dirty="0">
                <a:latin typeface="+mn-lt"/>
                <a:ea typeface="+mn-ea"/>
                <a:cs typeface="+mn-ea"/>
                <a:sym typeface="+mn-lt"/>
              </a:rPr>
              <a:t>或者使关键字大的记录如石块一样逐渐向下“坠落”</a:t>
            </a:r>
            <a:r>
              <a:rPr lang="en-US" altLang="zh-CN" sz="2400" b="1" dirty="0">
                <a:latin typeface="+mn-lt"/>
                <a:ea typeface="+mn-ea"/>
                <a:cs typeface="+mn-ea"/>
                <a:sym typeface="+mn-lt"/>
              </a:rPr>
              <a:t>(</a:t>
            </a:r>
            <a:r>
              <a:rPr lang="zh-CN" altLang="en-US" sz="2400" b="1" dirty="0">
                <a:latin typeface="+mn-lt"/>
                <a:ea typeface="+mn-ea"/>
                <a:cs typeface="+mn-ea"/>
                <a:sym typeface="+mn-lt"/>
              </a:rPr>
              <a:t>右移</a:t>
            </a:r>
            <a:r>
              <a:rPr lang="en-US" altLang="zh-CN" sz="2400" b="1" dirty="0">
                <a:latin typeface="+mn-lt"/>
                <a:ea typeface="+mn-ea"/>
                <a:cs typeface="+mn-ea"/>
                <a:sym typeface="+mn-lt"/>
              </a:rPr>
              <a:t>)</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5" name="文本框 4"/>
          <p:cNvSpPr txBox="1"/>
          <p:nvPr/>
        </p:nvSpPr>
        <p:spPr>
          <a:xfrm>
            <a:off x="3498684" y="5799120"/>
            <a:ext cx="5731771" cy="492443"/>
          </a:xfrm>
          <a:prstGeom prst="rect">
            <a:avLst/>
          </a:prstGeom>
          <a:noFill/>
        </p:spPr>
        <p:txBody>
          <a:bodyPr wrap="square" rtlCol="0">
            <a:spAutoFit/>
          </a:bodyPr>
          <a:lstStyle/>
          <a:p>
            <a:r>
              <a:rPr lang="en-US" altLang="zh-CN" sz="2600" b="1" dirty="0"/>
              <a:t>(a</a:t>
            </a:r>
            <a:r>
              <a:rPr lang="en-US" altLang="zh-CN" sz="2600" b="1" baseline="-25000" dirty="0"/>
              <a:t>1</a:t>
            </a:r>
            <a:r>
              <a:rPr lang="en-US" altLang="zh-CN" sz="2600" b="1" dirty="0"/>
              <a:t>’, a</a:t>
            </a:r>
            <a:r>
              <a:rPr lang="en-US" altLang="zh-CN" sz="2600" b="1" baseline="-25000" dirty="0"/>
              <a:t>2</a:t>
            </a:r>
            <a:r>
              <a:rPr lang="en-US" altLang="zh-CN" sz="2600" b="1" dirty="0"/>
              <a:t>’, a</a:t>
            </a:r>
            <a:r>
              <a:rPr lang="en-US" altLang="zh-CN" sz="2600" b="1" baseline="-25000" dirty="0"/>
              <a:t>3</a:t>
            </a:r>
            <a:r>
              <a:rPr lang="en-US" altLang="zh-CN" sz="2600" b="1" dirty="0"/>
              <a:t>’ , …, a</a:t>
            </a:r>
            <a:r>
              <a:rPr lang="en-US" altLang="zh-CN" sz="2600" b="1" baseline="-25000" dirty="0"/>
              <a:t>i</a:t>
            </a:r>
            <a:r>
              <a:rPr lang="en-US" altLang="zh-CN" sz="2600" b="1" dirty="0"/>
              <a:t>’, …, a</a:t>
            </a:r>
            <a:r>
              <a:rPr lang="en-US" altLang="zh-CN" sz="2600" b="1" baseline="-25000" dirty="0"/>
              <a:t>n-1</a:t>
            </a:r>
            <a:r>
              <a:rPr lang="en-US" altLang="zh-CN" sz="2600" b="1" dirty="0"/>
              <a:t>’, </a:t>
            </a:r>
            <a:r>
              <a:rPr lang="en-US" altLang="zh-CN" sz="2600" b="1" dirty="0">
                <a:solidFill>
                  <a:srgbClr val="FF0000"/>
                </a:solidFill>
              </a:rPr>
              <a:t>a</a:t>
            </a:r>
            <a:r>
              <a:rPr lang="en-US" altLang="zh-CN" sz="2600" b="1" baseline="-25000" dirty="0">
                <a:solidFill>
                  <a:srgbClr val="FF0000"/>
                </a:solidFill>
              </a:rPr>
              <a:t>n</a:t>
            </a:r>
            <a:r>
              <a:rPr lang="en-US" altLang="zh-CN" sz="2600" b="1" dirty="0">
                <a:solidFill>
                  <a:srgbClr val="FF0000"/>
                </a:solidFill>
              </a:rPr>
              <a:t>’)</a:t>
            </a:r>
            <a:endParaRPr lang="zh-CN" altLang="en-US" sz="2600" b="1" dirty="0">
              <a:solidFill>
                <a:srgbClr val="FF0000"/>
              </a:solidFill>
            </a:endParaRPr>
          </a:p>
        </p:txBody>
      </p:sp>
      <p:sp>
        <p:nvSpPr>
          <p:cNvPr id="11" name="矩形 10"/>
          <p:cNvSpPr/>
          <p:nvPr/>
        </p:nvSpPr>
        <p:spPr>
          <a:xfrm>
            <a:off x="3360306" y="3866443"/>
            <a:ext cx="5279009" cy="492443"/>
          </a:xfrm>
          <a:prstGeom prst="rect">
            <a:avLst/>
          </a:prstGeom>
        </p:spPr>
        <p:txBody>
          <a:bodyPr wrap="none">
            <a:spAutoFit/>
          </a:bodyPr>
          <a:lstStyle/>
          <a:p>
            <a:r>
              <a:rPr lang="en-US" altLang="zh-CN" sz="2600" b="1" dirty="0"/>
              <a:t>(a</a:t>
            </a:r>
            <a:r>
              <a:rPr lang="en-US" altLang="zh-CN" sz="2600" b="1" baseline="-25000" dirty="0"/>
              <a:t>1</a:t>
            </a:r>
            <a:r>
              <a:rPr lang="en-US" altLang="zh-CN" sz="2600" b="1" dirty="0"/>
              <a:t>, a</a:t>
            </a:r>
            <a:r>
              <a:rPr lang="en-US" altLang="zh-CN" sz="2600" b="1" baseline="-25000" dirty="0"/>
              <a:t>2</a:t>
            </a:r>
            <a:r>
              <a:rPr lang="en-US" altLang="zh-CN" sz="2600" b="1" dirty="0"/>
              <a:t>, a</a:t>
            </a:r>
            <a:r>
              <a:rPr lang="en-US" altLang="zh-CN" sz="2600" b="1" baseline="-25000" dirty="0"/>
              <a:t>3</a:t>
            </a:r>
            <a:r>
              <a:rPr lang="en-US" altLang="zh-CN" sz="2600" b="1" dirty="0"/>
              <a:t>, …, a</a:t>
            </a:r>
            <a:r>
              <a:rPr lang="en-US" altLang="zh-CN" sz="2600" b="1" baseline="-25000" dirty="0"/>
              <a:t>i-1</a:t>
            </a:r>
            <a:r>
              <a:rPr lang="en-US" altLang="zh-CN" sz="2600" b="1" dirty="0"/>
              <a:t>, a</a:t>
            </a:r>
            <a:r>
              <a:rPr lang="en-US" altLang="zh-CN" sz="2600" b="1" baseline="-25000" dirty="0"/>
              <a:t>i</a:t>
            </a:r>
            <a:r>
              <a:rPr lang="en-US" altLang="zh-CN" sz="2600" b="1" dirty="0"/>
              <a:t>, a</a:t>
            </a:r>
            <a:r>
              <a:rPr lang="en-US" altLang="zh-CN" sz="2600" b="1" baseline="-25000" dirty="0"/>
              <a:t>i+1</a:t>
            </a:r>
            <a:r>
              <a:rPr lang="en-US" altLang="zh-CN" sz="2600" b="1" dirty="0"/>
              <a:t>, …, a</a:t>
            </a:r>
            <a:r>
              <a:rPr lang="en-US" altLang="zh-CN" sz="2600" b="1" baseline="-25000" dirty="0"/>
              <a:t>n-1</a:t>
            </a:r>
            <a:r>
              <a:rPr lang="en-US" altLang="zh-CN" sz="2600" b="1" dirty="0"/>
              <a:t>, a</a:t>
            </a:r>
            <a:r>
              <a:rPr lang="en-US" altLang="zh-CN" sz="2600" b="1" baseline="-25000" dirty="0"/>
              <a:t>n</a:t>
            </a:r>
            <a:r>
              <a:rPr lang="en-US" altLang="zh-CN" sz="2600" b="1" dirty="0"/>
              <a:t>)</a:t>
            </a:r>
            <a:endParaRPr lang="zh-CN" altLang="en-US" sz="2600" b="1" dirty="0"/>
          </a:p>
        </p:txBody>
      </p:sp>
      <p:sp>
        <p:nvSpPr>
          <p:cNvPr id="12" name="下箭头 11"/>
          <p:cNvSpPr/>
          <p:nvPr/>
        </p:nvSpPr>
        <p:spPr>
          <a:xfrm>
            <a:off x="5610106" y="4590605"/>
            <a:ext cx="754464" cy="1190693"/>
          </a:xfrm>
          <a:prstGeom prst="downArrow">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5760412" y="4755064"/>
            <a:ext cx="604157" cy="430887"/>
          </a:xfrm>
          <a:prstGeom prst="rect">
            <a:avLst/>
          </a:prstGeom>
          <a:noFill/>
        </p:spPr>
        <p:txBody>
          <a:bodyPr wrap="square" rtlCol="0">
            <a:spAutoFit/>
          </a:bodyPr>
          <a:lstStyle/>
          <a:p>
            <a:r>
              <a:rPr lang="en-US" altLang="zh-CN" sz="2200" b="1" dirty="0">
                <a:solidFill>
                  <a:srgbClr val="FF0000"/>
                </a:solidFill>
              </a:rPr>
              <a:t>(1)</a:t>
            </a:r>
            <a:endParaRPr lang="zh-CN" altLang="en-US" sz="2200" b="1" dirty="0">
              <a:solidFill>
                <a:srgbClr val="FF0000"/>
              </a:solidFill>
            </a:endParaRPr>
          </a:p>
        </p:txBody>
      </p:sp>
    </p:spTree>
    <p:extLst>
      <p:ext uri="{BB962C8B-B14F-4D97-AF65-F5344CB8AC3E}">
        <p14:creationId xmlns:p14="http://schemas.microsoft.com/office/powerpoint/2010/main" val="5252491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11" grpId="0"/>
      <p:bldP spid="12" grpId="0" animBg="1"/>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冒泡排序</a:t>
            </a:r>
          </a:p>
        </p:txBody>
      </p:sp>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549109" y="1706254"/>
            <a:ext cx="8823615" cy="319472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defRPr/>
            </a:pPr>
            <a:r>
              <a:rPr lang="en-US" altLang="zh-CN" sz="2400" b="1" dirty="0">
                <a:solidFill>
                  <a:srgbClr val="FF0000"/>
                </a:solidFill>
                <a:latin typeface="+mn-lt"/>
                <a:ea typeface="+mn-ea"/>
                <a:cs typeface="+mn-ea"/>
                <a:sym typeface="+mn-lt"/>
              </a:rPr>
              <a:t>         </a:t>
            </a:r>
            <a:r>
              <a:rPr lang="zh-CN" altLang="en-US" sz="2400" b="1" dirty="0">
                <a:latin typeface="+mn-lt"/>
                <a:ea typeface="+mn-ea"/>
                <a:cs typeface="+mn-ea"/>
                <a:sym typeface="+mn-lt"/>
              </a:rPr>
              <a:t>第一趟：对于表</a:t>
            </a:r>
            <a:r>
              <a:rPr lang="en-US" altLang="zh-CN" sz="2400" b="1" dirty="0">
                <a:solidFill>
                  <a:srgbClr val="FF0000"/>
                </a:solidFill>
                <a:latin typeface="+mn-lt"/>
                <a:ea typeface="+mn-ea"/>
                <a:cs typeface="+mn-ea"/>
                <a:sym typeface="+mn-lt"/>
              </a:rPr>
              <a:t>L=(a</a:t>
            </a:r>
            <a:r>
              <a:rPr lang="en-US" altLang="zh-CN" sz="2400" b="1" baseline="-25000" dirty="0">
                <a:solidFill>
                  <a:srgbClr val="FF0000"/>
                </a:solidFill>
                <a:latin typeface="+mn-lt"/>
                <a:ea typeface="+mn-ea"/>
                <a:cs typeface="+mn-ea"/>
                <a:sym typeface="+mn-lt"/>
              </a:rPr>
              <a:t>1</a:t>
            </a:r>
            <a:r>
              <a:rPr lang="en-US" altLang="zh-CN" sz="2400" b="1" dirty="0">
                <a:solidFill>
                  <a:srgbClr val="FF0000"/>
                </a:solidFill>
                <a:latin typeface="+mn-lt"/>
                <a:ea typeface="+mn-ea"/>
                <a:cs typeface="+mn-ea"/>
                <a:sym typeface="+mn-lt"/>
              </a:rPr>
              <a:t>, a</a:t>
            </a:r>
            <a:r>
              <a:rPr lang="en-US" altLang="zh-CN" sz="2400" b="1" baseline="-25000" dirty="0">
                <a:solidFill>
                  <a:srgbClr val="FF0000"/>
                </a:solidFill>
                <a:latin typeface="+mn-lt"/>
                <a:ea typeface="+mn-ea"/>
                <a:cs typeface="+mn-ea"/>
                <a:sym typeface="+mn-lt"/>
              </a:rPr>
              <a:t>2</a:t>
            </a:r>
            <a:r>
              <a:rPr lang="en-US" altLang="zh-CN" sz="2400" b="1" dirty="0">
                <a:solidFill>
                  <a:srgbClr val="FF0000"/>
                </a:solidFill>
                <a:latin typeface="+mn-lt"/>
                <a:ea typeface="+mn-ea"/>
                <a:cs typeface="+mn-ea"/>
                <a:sym typeface="+mn-lt"/>
              </a:rPr>
              <a:t>, a</a:t>
            </a:r>
            <a:r>
              <a:rPr lang="en-US" altLang="zh-CN" sz="2400" b="1" baseline="-25000" dirty="0">
                <a:solidFill>
                  <a:srgbClr val="FF0000"/>
                </a:solidFill>
                <a:latin typeface="+mn-lt"/>
                <a:ea typeface="+mn-ea"/>
                <a:cs typeface="+mn-ea"/>
                <a:sym typeface="+mn-lt"/>
              </a:rPr>
              <a:t>3</a:t>
            </a:r>
            <a:r>
              <a:rPr lang="en-US" altLang="zh-CN" sz="2400" b="1" dirty="0">
                <a:solidFill>
                  <a:srgbClr val="FF0000"/>
                </a:solidFill>
                <a:latin typeface="+mn-lt"/>
                <a:ea typeface="+mn-ea"/>
                <a:cs typeface="+mn-ea"/>
                <a:sym typeface="+mn-lt"/>
              </a:rPr>
              <a:t>, … , a</a:t>
            </a:r>
            <a:r>
              <a:rPr lang="en-US" altLang="zh-CN" sz="2400" b="1" baseline="-25000" dirty="0">
                <a:solidFill>
                  <a:srgbClr val="FF0000"/>
                </a:solidFill>
                <a:latin typeface="+mn-lt"/>
                <a:ea typeface="+mn-ea"/>
                <a:cs typeface="+mn-ea"/>
                <a:sym typeface="+mn-lt"/>
              </a:rPr>
              <a:t>i</a:t>
            </a:r>
            <a:r>
              <a:rPr lang="en-US" altLang="zh-CN" sz="2400" b="1" dirty="0">
                <a:solidFill>
                  <a:srgbClr val="FF0000"/>
                </a:solidFill>
                <a:latin typeface="+mn-lt"/>
                <a:ea typeface="+mn-ea"/>
                <a:cs typeface="+mn-ea"/>
                <a:sym typeface="+mn-lt"/>
              </a:rPr>
              <a:t>, … , a</a:t>
            </a:r>
            <a:r>
              <a:rPr lang="en-US" altLang="zh-CN" sz="2400" b="1" baseline="-25000" dirty="0">
                <a:solidFill>
                  <a:srgbClr val="FF0000"/>
                </a:solidFill>
                <a:latin typeface="+mn-lt"/>
                <a:ea typeface="+mn-ea"/>
                <a:cs typeface="+mn-ea"/>
                <a:sym typeface="+mn-lt"/>
              </a:rPr>
              <a:t>n</a:t>
            </a:r>
            <a:r>
              <a:rPr lang="en-US" altLang="zh-CN" sz="2400" b="1" dirty="0">
                <a:solidFill>
                  <a:srgbClr val="FF0000"/>
                </a:solidFill>
                <a:latin typeface="+mn-lt"/>
                <a:ea typeface="+mn-ea"/>
                <a:cs typeface="+mn-ea"/>
                <a:sym typeface="+mn-lt"/>
              </a:rPr>
              <a:t> )</a:t>
            </a:r>
            <a:r>
              <a:rPr lang="zh-CN" altLang="en-US" sz="2400" b="1" dirty="0">
                <a:latin typeface="+mn-lt"/>
                <a:ea typeface="+mn-ea"/>
                <a:cs typeface="+mn-ea"/>
                <a:sym typeface="+mn-lt"/>
              </a:rPr>
              <a:t>，从左至右的顺序，将序号相邻的、反序的两个元素交换。第一趟结束后，</a:t>
            </a:r>
            <a:r>
              <a:rPr lang="en-US" altLang="zh-CN" sz="2400" b="1" dirty="0">
                <a:solidFill>
                  <a:srgbClr val="FF0000"/>
                </a:solidFill>
                <a:cs typeface="+mn-ea"/>
                <a:sym typeface="+mn-lt"/>
              </a:rPr>
              <a:t>a</a:t>
            </a:r>
            <a:r>
              <a:rPr lang="en-US" altLang="zh-CN" sz="2400" b="1" baseline="-25000" dirty="0">
                <a:solidFill>
                  <a:srgbClr val="FF0000"/>
                </a:solidFill>
                <a:cs typeface="+mn-ea"/>
                <a:sym typeface="+mn-lt"/>
              </a:rPr>
              <a:t>n</a:t>
            </a:r>
            <a:r>
              <a:rPr lang="zh-CN" altLang="en-US" sz="2400" b="1" dirty="0">
                <a:latin typeface="+mn-lt"/>
                <a:ea typeface="+mn-ea"/>
                <a:cs typeface="+mn-ea"/>
                <a:sym typeface="+mn-lt"/>
              </a:rPr>
              <a:t>就是关键字最大的那个数据元素；</a:t>
            </a:r>
            <a:endParaRPr lang="en-US" altLang="zh-CN" sz="2400" b="1" dirty="0">
              <a:latin typeface="+mn-lt"/>
              <a:ea typeface="+mn-ea"/>
              <a:cs typeface="+mn-ea"/>
              <a:sym typeface="+mn-lt"/>
            </a:endParaRPr>
          </a:p>
          <a:p>
            <a:pPr fontAlgn="base">
              <a:lnSpc>
                <a:spcPct val="120000"/>
              </a:lnSpc>
              <a:spcBef>
                <a:spcPct val="0"/>
              </a:spcBef>
              <a:spcAft>
                <a:spcPct val="0"/>
              </a:spcAft>
              <a:buClrTx/>
              <a:buSzTx/>
              <a:buFontTx/>
              <a:buNone/>
              <a:defRPr/>
            </a:pPr>
            <a:endParaRPr lang="en-US" altLang="zh-CN" sz="2400" b="1" dirty="0">
              <a:latin typeface="+mn-lt"/>
              <a:ea typeface="+mn-ea"/>
              <a:cs typeface="+mn-ea"/>
              <a:sym typeface="+mn-lt"/>
            </a:endParaRPr>
          </a:p>
          <a:p>
            <a:pPr fontAlgn="base">
              <a:lnSpc>
                <a:spcPct val="120000"/>
              </a:lnSpc>
              <a:spcBef>
                <a:spcPct val="0"/>
              </a:spcBef>
              <a:spcAft>
                <a:spcPct val="0"/>
              </a:spcAft>
              <a:buClrTx/>
              <a:buSzTx/>
              <a:buFontTx/>
              <a:buNone/>
              <a:defRPr/>
            </a:pPr>
            <a:r>
              <a:rPr lang="en-US" altLang="zh-CN" sz="2400" b="1" dirty="0">
                <a:latin typeface="+mn-lt"/>
                <a:ea typeface="+mn-ea"/>
                <a:cs typeface="+mn-ea"/>
                <a:sym typeface="+mn-lt"/>
              </a:rPr>
              <a:t>         </a:t>
            </a:r>
            <a:r>
              <a:rPr lang="zh-CN" altLang="en-US" sz="2400" b="1" dirty="0">
                <a:latin typeface="+mn-lt"/>
                <a:ea typeface="+mn-ea"/>
                <a:cs typeface="+mn-ea"/>
                <a:sym typeface="+mn-lt"/>
              </a:rPr>
              <a:t>第二趟：对于除最后一个数据元素之外的剩余部分构成的子表重复第一步，第二趟结束后，</a:t>
            </a:r>
            <a:r>
              <a:rPr lang="en-US" altLang="zh-CN" sz="2400" b="1" dirty="0">
                <a:solidFill>
                  <a:srgbClr val="FF0000"/>
                </a:solidFill>
                <a:cs typeface="+mn-ea"/>
                <a:sym typeface="+mn-lt"/>
              </a:rPr>
              <a:t> a</a:t>
            </a:r>
            <a:r>
              <a:rPr lang="en-US" altLang="zh-CN" sz="2400" b="1" baseline="-25000" dirty="0">
                <a:solidFill>
                  <a:srgbClr val="FF0000"/>
                </a:solidFill>
                <a:cs typeface="+mn-ea"/>
                <a:sym typeface="+mn-lt"/>
              </a:rPr>
              <a:t>n-1</a:t>
            </a:r>
            <a:r>
              <a:rPr lang="zh-CN" altLang="en-US" sz="2400" b="1" dirty="0">
                <a:latin typeface="+mn-lt"/>
                <a:ea typeface="+mn-ea"/>
                <a:cs typeface="+mn-ea"/>
                <a:sym typeface="+mn-lt"/>
              </a:rPr>
              <a:t>就是关键字次大的那个数据元素；以此类推。直到剩余部分构成的子表表长等于</a:t>
            </a:r>
            <a:r>
              <a:rPr lang="en-US" altLang="zh-CN" sz="2400" b="1" dirty="0">
                <a:solidFill>
                  <a:srgbClr val="FF0000"/>
                </a:solidFill>
                <a:latin typeface="+mn-lt"/>
                <a:ea typeface="+mn-ea"/>
                <a:cs typeface="+mn-ea"/>
                <a:sym typeface="+mn-lt"/>
              </a:rPr>
              <a:t>1</a:t>
            </a:r>
            <a:r>
              <a:rPr lang="zh-CN" altLang="en-US" sz="2400" b="1" dirty="0">
                <a:latin typeface="+mn-lt"/>
                <a:ea typeface="+mn-ea"/>
                <a:cs typeface="+mn-ea"/>
                <a:sym typeface="+mn-lt"/>
              </a:rPr>
              <a:t>为止。</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Tree>
    <p:extLst>
      <p:ext uri="{BB962C8B-B14F-4D97-AF65-F5344CB8AC3E}">
        <p14:creationId xmlns:p14="http://schemas.microsoft.com/office/powerpoint/2010/main" val="38106439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5" y="1311095"/>
            <a:ext cx="6215063" cy="5355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Font typeface="Wingdings" panose="05000000000000000000" pitchFamily="2" charset="2"/>
              <a:buNone/>
              <a:defRPr/>
            </a:pPr>
            <a:r>
              <a:rPr lang="en-US" altLang="zh-CN" sz="2400" b="1" dirty="0">
                <a:solidFill>
                  <a:srgbClr val="000000"/>
                </a:solidFill>
                <a:latin typeface="+mn-lt"/>
                <a:ea typeface="+mn-ea"/>
                <a:cs typeface="+mn-ea"/>
                <a:sym typeface="+mn-lt"/>
              </a:rPr>
              <a:t>49     38     65     97     76     13     27     </a:t>
            </a:r>
            <a:r>
              <a:rPr lang="en-US" altLang="zh-CN" sz="2400" b="1" dirty="0">
                <a:solidFill>
                  <a:srgbClr val="FF0000"/>
                </a:solidFill>
                <a:latin typeface="+mn-lt"/>
                <a:ea typeface="+mn-ea"/>
                <a:cs typeface="+mn-ea"/>
                <a:sym typeface="+mn-lt"/>
              </a:rPr>
              <a:t>49</a:t>
            </a:r>
            <a:endParaRPr lang="en-US" altLang="zh-CN" sz="2400" b="1" dirty="0">
              <a:solidFill>
                <a:srgbClr val="000000"/>
              </a:solidFill>
              <a:latin typeface="+mn-lt"/>
              <a:ea typeface="+mn-ea"/>
              <a:cs typeface="+mn-ea"/>
              <a:sym typeface="+mn-lt"/>
            </a:endParaRPr>
          </a:p>
        </p:txBody>
      </p:sp>
      <p:sp>
        <p:nvSpPr>
          <p:cNvPr id="5"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4" y="1307301"/>
            <a:ext cx="6215063" cy="5355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Font typeface="Wingdings" panose="05000000000000000000" pitchFamily="2" charset="2"/>
              <a:buNone/>
              <a:defRPr/>
            </a:pPr>
            <a:r>
              <a:rPr lang="en-US" altLang="zh-CN" sz="2400" b="1" dirty="0">
                <a:solidFill>
                  <a:srgbClr val="000000"/>
                </a:solidFill>
                <a:latin typeface="+mn-lt"/>
                <a:ea typeface="+mn-ea"/>
                <a:cs typeface="+mn-ea"/>
                <a:sym typeface="+mn-lt"/>
              </a:rPr>
              <a:t>38     49     65     97     76     13     27     </a:t>
            </a:r>
            <a:r>
              <a:rPr lang="en-US" altLang="zh-CN" sz="2400" b="1" dirty="0">
                <a:solidFill>
                  <a:srgbClr val="FF0000"/>
                </a:solidFill>
                <a:latin typeface="+mn-lt"/>
                <a:ea typeface="+mn-ea"/>
                <a:cs typeface="+mn-ea"/>
                <a:sym typeface="+mn-lt"/>
              </a:rPr>
              <a:t>49</a:t>
            </a:r>
            <a:endParaRPr lang="en-US" altLang="zh-CN" sz="2400" b="1" dirty="0">
              <a:solidFill>
                <a:srgbClr val="000000"/>
              </a:solidFill>
              <a:latin typeface="+mn-lt"/>
              <a:ea typeface="+mn-ea"/>
              <a:cs typeface="+mn-ea"/>
              <a:sym typeface="+mn-lt"/>
            </a:endParaRPr>
          </a:p>
        </p:txBody>
      </p:sp>
      <p:cxnSp>
        <p:nvCxnSpPr>
          <p:cNvPr id="19" name="直接箭头连接符 18"/>
          <p:cNvCxnSpPr/>
          <p:nvPr/>
        </p:nvCxnSpPr>
        <p:spPr>
          <a:xfrm>
            <a:off x="332422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nvCxnSpPr>
        <p:spPr>
          <a:xfrm>
            <a:off x="404812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3324225" y="99060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p:nvPr/>
        </p:nvCxnSpPr>
        <p:spPr>
          <a:xfrm>
            <a:off x="4048125" y="975231"/>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a:off x="4772025" y="975231"/>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48125" y="99060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4772025" y="975231"/>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p:nvPr/>
        </p:nvCxnSpPr>
        <p:spPr>
          <a:xfrm>
            <a:off x="546020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4736305" y="99060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p:nvPr/>
        </p:nvCxnSpPr>
        <p:spPr>
          <a:xfrm>
            <a:off x="546020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p:nvPr/>
        </p:nvCxnSpPr>
        <p:spPr>
          <a:xfrm>
            <a:off x="618410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5460205" y="99060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4"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4" y="1303507"/>
            <a:ext cx="6215063" cy="5355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Font typeface="Wingdings" panose="05000000000000000000" pitchFamily="2" charset="2"/>
              <a:buNone/>
              <a:defRPr/>
            </a:pPr>
            <a:r>
              <a:rPr lang="en-US" altLang="zh-CN" sz="2400" b="1" dirty="0">
                <a:solidFill>
                  <a:srgbClr val="000000"/>
                </a:solidFill>
                <a:latin typeface="+mn-lt"/>
                <a:ea typeface="+mn-ea"/>
                <a:cs typeface="+mn-ea"/>
                <a:sym typeface="+mn-lt"/>
              </a:rPr>
              <a:t>38     49     65     76     97     13     27     </a:t>
            </a:r>
            <a:r>
              <a:rPr lang="en-US" altLang="zh-CN" sz="2400" b="1" dirty="0">
                <a:solidFill>
                  <a:srgbClr val="FF0000"/>
                </a:solidFill>
                <a:latin typeface="+mn-lt"/>
                <a:ea typeface="+mn-ea"/>
                <a:cs typeface="+mn-ea"/>
                <a:sym typeface="+mn-lt"/>
              </a:rPr>
              <a:t>49</a:t>
            </a:r>
            <a:endParaRPr lang="en-US" altLang="zh-CN" sz="2400" b="1" dirty="0">
              <a:solidFill>
                <a:srgbClr val="000000"/>
              </a:solidFill>
              <a:latin typeface="+mn-lt"/>
              <a:ea typeface="+mn-ea"/>
              <a:cs typeface="+mn-ea"/>
              <a:sym typeface="+mn-lt"/>
            </a:endParaRPr>
          </a:p>
        </p:txBody>
      </p:sp>
      <p:cxnSp>
        <p:nvCxnSpPr>
          <p:cNvPr id="35" name="直接箭头连接符 34"/>
          <p:cNvCxnSpPr/>
          <p:nvPr/>
        </p:nvCxnSpPr>
        <p:spPr>
          <a:xfrm>
            <a:off x="618410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618410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p:cNvCxnSpPr/>
          <p:nvPr/>
        </p:nvCxnSpPr>
        <p:spPr>
          <a:xfrm>
            <a:off x="618410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p:nvPr/>
        </p:nvCxnSpPr>
        <p:spPr>
          <a:xfrm>
            <a:off x="677465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6050755" y="99060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48"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3" y="1303507"/>
            <a:ext cx="6215063" cy="5355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Font typeface="Wingdings" panose="05000000000000000000" pitchFamily="2" charset="2"/>
              <a:buNone/>
              <a:defRPr/>
            </a:pPr>
            <a:r>
              <a:rPr lang="en-US" altLang="zh-CN" sz="2400" b="1" dirty="0">
                <a:solidFill>
                  <a:srgbClr val="000000"/>
                </a:solidFill>
                <a:latin typeface="+mn-lt"/>
                <a:ea typeface="+mn-ea"/>
                <a:cs typeface="+mn-ea"/>
                <a:sym typeface="+mn-lt"/>
              </a:rPr>
              <a:t>38     49     65     76     13     97     27     </a:t>
            </a:r>
            <a:r>
              <a:rPr lang="en-US" altLang="zh-CN" sz="2400" b="1" dirty="0">
                <a:solidFill>
                  <a:srgbClr val="FF0000"/>
                </a:solidFill>
                <a:latin typeface="+mn-lt"/>
                <a:ea typeface="+mn-ea"/>
                <a:cs typeface="+mn-ea"/>
                <a:sym typeface="+mn-lt"/>
              </a:rPr>
              <a:t>49</a:t>
            </a:r>
            <a:endParaRPr lang="en-US" altLang="zh-CN" sz="2400" b="1" dirty="0">
              <a:solidFill>
                <a:srgbClr val="000000"/>
              </a:solidFill>
              <a:latin typeface="+mn-lt"/>
              <a:ea typeface="+mn-ea"/>
              <a:cs typeface="+mn-ea"/>
              <a:sym typeface="+mn-lt"/>
            </a:endParaRPr>
          </a:p>
        </p:txBody>
      </p:sp>
      <p:cxnSp>
        <p:nvCxnSpPr>
          <p:cNvPr id="49" name="直接箭头连接符 48"/>
          <p:cNvCxnSpPr/>
          <p:nvPr/>
        </p:nvCxnSpPr>
        <p:spPr>
          <a:xfrm>
            <a:off x="677465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p:nvPr/>
        </p:nvCxnSpPr>
        <p:spPr>
          <a:xfrm>
            <a:off x="749855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6774655" y="99060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52"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2" y="1322838"/>
            <a:ext cx="6215063" cy="496867"/>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Font typeface="Wingdings" panose="05000000000000000000" pitchFamily="2" charset="2"/>
              <a:buNone/>
              <a:defRPr/>
            </a:pPr>
            <a:r>
              <a:rPr lang="en-US" altLang="zh-CN" sz="2400" b="1" dirty="0">
                <a:solidFill>
                  <a:srgbClr val="000000"/>
                </a:solidFill>
                <a:latin typeface="+mn-lt"/>
                <a:ea typeface="+mn-ea"/>
                <a:cs typeface="+mn-ea"/>
                <a:sym typeface="+mn-lt"/>
              </a:rPr>
              <a:t>38     49     65     76     13     27     97     </a:t>
            </a:r>
            <a:r>
              <a:rPr lang="en-US" altLang="zh-CN" sz="2400" b="1" dirty="0">
                <a:solidFill>
                  <a:srgbClr val="FF0000"/>
                </a:solidFill>
                <a:latin typeface="+mn-lt"/>
                <a:ea typeface="+mn-ea"/>
                <a:cs typeface="+mn-ea"/>
                <a:sym typeface="+mn-lt"/>
              </a:rPr>
              <a:t>49</a:t>
            </a:r>
            <a:endParaRPr lang="en-US" altLang="zh-CN" sz="2400" b="1" dirty="0">
              <a:solidFill>
                <a:srgbClr val="000000"/>
              </a:solidFill>
              <a:latin typeface="+mn-lt"/>
              <a:ea typeface="+mn-ea"/>
              <a:cs typeface="+mn-ea"/>
              <a:sym typeface="+mn-lt"/>
            </a:endParaRPr>
          </a:p>
        </p:txBody>
      </p:sp>
      <p:cxnSp>
        <p:nvCxnSpPr>
          <p:cNvPr id="53" name="直接箭头连接符 52"/>
          <p:cNvCxnSpPr/>
          <p:nvPr/>
        </p:nvCxnSpPr>
        <p:spPr>
          <a:xfrm>
            <a:off x="749855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p:cNvCxnSpPr/>
          <p:nvPr/>
        </p:nvCxnSpPr>
        <p:spPr>
          <a:xfrm>
            <a:off x="8222455" y="99060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7498555" y="99060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0"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2" y="1330426"/>
            <a:ext cx="6215063" cy="496867"/>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Font typeface="Wingdings" panose="05000000000000000000" pitchFamily="2" charset="2"/>
              <a:buNone/>
              <a:defRPr/>
            </a:pPr>
            <a:r>
              <a:rPr lang="en-US" altLang="zh-CN" sz="2400" b="1" dirty="0">
                <a:solidFill>
                  <a:srgbClr val="000000"/>
                </a:solidFill>
                <a:latin typeface="+mn-lt"/>
                <a:ea typeface="+mn-ea"/>
                <a:cs typeface="+mn-ea"/>
                <a:sym typeface="+mn-lt"/>
              </a:rPr>
              <a:t>38     49     65     76     13     27     </a:t>
            </a:r>
            <a:r>
              <a:rPr lang="en-US" altLang="zh-CN" sz="2400" b="1" dirty="0">
                <a:solidFill>
                  <a:srgbClr val="FF0000"/>
                </a:solidFill>
                <a:latin typeface="+mn-lt"/>
                <a:ea typeface="+mn-ea"/>
                <a:cs typeface="+mn-ea"/>
                <a:sym typeface="+mn-lt"/>
              </a:rPr>
              <a:t>49</a:t>
            </a:r>
            <a:r>
              <a:rPr lang="en-US" altLang="zh-CN" sz="2400" b="1" dirty="0">
                <a:solidFill>
                  <a:srgbClr val="000000"/>
                </a:solidFill>
                <a:latin typeface="+mn-lt"/>
                <a:ea typeface="+mn-ea"/>
                <a:cs typeface="+mn-ea"/>
                <a:sym typeface="+mn-lt"/>
              </a:rPr>
              <a:t>     </a:t>
            </a:r>
            <a:r>
              <a:rPr lang="en-US" altLang="zh-CN" sz="2400" b="1" dirty="0">
                <a:latin typeface="+mn-lt"/>
                <a:ea typeface="+mn-ea"/>
                <a:cs typeface="+mn-ea"/>
                <a:sym typeface="+mn-lt"/>
              </a:rPr>
              <a:t>97</a:t>
            </a:r>
          </a:p>
        </p:txBody>
      </p:sp>
      <p:sp>
        <p:nvSpPr>
          <p:cNvPr id="61"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2" y="2079878"/>
            <a:ext cx="6215063" cy="495136"/>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None/>
              <a:defRPr/>
            </a:pPr>
            <a:r>
              <a:rPr lang="en-US" altLang="zh-CN" sz="2400" b="1" dirty="0">
                <a:solidFill>
                  <a:srgbClr val="000000"/>
                </a:solidFill>
                <a:latin typeface="+mn-lt"/>
                <a:ea typeface="+mn-ea"/>
                <a:cs typeface="+mn-ea"/>
                <a:sym typeface="+mn-lt"/>
              </a:rPr>
              <a:t>38     49     65     13     27     </a:t>
            </a:r>
            <a:r>
              <a:rPr lang="en-US" altLang="zh-CN" sz="2400" b="1" dirty="0">
                <a:solidFill>
                  <a:srgbClr val="FF0000"/>
                </a:solidFill>
                <a:latin typeface="+mn-lt"/>
                <a:ea typeface="+mn-ea"/>
                <a:cs typeface="+mn-ea"/>
                <a:sym typeface="+mn-lt"/>
              </a:rPr>
              <a:t>49</a:t>
            </a:r>
            <a:r>
              <a:rPr lang="en-US" altLang="zh-CN" sz="2400" b="1" dirty="0">
                <a:solidFill>
                  <a:srgbClr val="000000"/>
                </a:solidFill>
                <a:latin typeface="+mn-lt"/>
                <a:ea typeface="+mn-ea"/>
                <a:cs typeface="+mn-ea"/>
                <a:sym typeface="+mn-lt"/>
              </a:rPr>
              <a:t>     </a:t>
            </a:r>
            <a:r>
              <a:rPr lang="en-US" altLang="zh-CN" sz="2400" b="1" dirty="0">
                <a:solidFill>
                  <a:srgbClr val="000000"/>
                </a:solidFill>
                <a:latin typeface="Times New Roman" panose="02020603050405020304" pitchFamily="18" charset="0"/>
                <a:cs typeface="Times New Roman" panose="02020603050405020304" pitchFamily="18" charset="0"/>
                <a:sym typeface="+mn-lt"/>
              </a:rPr>
              <a:t>76     </a:t>
            </a:r>
            <a:r>
              <a:rPr lang="en-US" altLang="zh-CN" sz="2400" b="1" dirty="0">
                <a:latin typeface="+mn-lt"/>
                <a:ea typeface="+mn-ea"/>
                <a:cs typeface="+mn-ea"/>
                <a:sym typeface="+mn-lt"/>
              </a:rPr>
              <a:t>97</a:t>
            </a:r>
          </a:p>
        </p:txBody>
      </p:sp>
      <p:cxnSp>
        <p:nvCxnSpPr>
          <p:cNvPr id="70" name="直接箭头连接符 69"/>
          <p:cNvCxnSpPr/>
          <p:nvPr/>
        </p:nvCxnSpPr>
        <p:spPr>
          <a:xfrm>
            <a:off x="3324225"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接箭头连接符 70"/>
          <p:cNvCxnSpPr/>
          <p:nvPr/>
        </p:nvCxnSpPr>
        <p:spPr>
          <a:xfrm>
            <a:off x="4048125"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3324225" y="185127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接箭头连接符 72"/>
          <p:cNvCxnSpPr/>
          <p:nvPr/>
        </p:nvCxnSpPr>
        <p:spPr>
          <a:xfrm>
            <a:off x="4048125"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p:nvPr/>
        </p:nvCxnSpPr>
        <p:spPr>
          <a:xfrm>
            <a:off x="4772025"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048125" y="185127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6" name="直接箭头连接符 75"/>
          <p:cNvCxnSpPr/>
          <p:nvPr/>
        </p:nvCxnSpPr>
        <p:spPr>
          <a:xfrm>
            <a:off x="4772025"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箭头连接符 76"/>
          <p:cNvCxnSpPr/>
          <p:nvPr/>
        </p:nvCxnSpPr>
        <p:spPr>
          <a:xfrm>
            <a:off x="5495925"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4772025" y="185127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9" name="直接箭头连接符 78"/>
          <p:cNvCxnSpPr/>
          <p:nvPr/>
        </p:nvCxnSpPr>
        <p:spPr>
          <a:xfrm>
            <a:off x="5495925"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79"/>
          <p:cNvCxnSpPr/>
          <p:nvPr/>
        </p:nvCxnSpPr>
        <p:spPr>
          <a:xfrm>
            <a:off x="6155530"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5495925" y="185127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直接箭头连接符 84"/>
          <p:cNvCxnSpPr/>
          <p:nvPr/>
        </p:nvCxnSpPr>
        <p:spPr>
          <a:xfrm>
            <a:off x="6138860"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直接箭头连接符 85"/>
          <p:cNvCxnSpPr/>
          <p:nvPr/>
        </p:nvCxnSpPr>
        <p:spPr>
          <a:xfrm>
            <a:off x="6862760"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6138860" y="185127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8" name="直接箭头连接符 87"/>
          <p:cNvCxnSpPr/>
          <p:nvPr/>
        </p:nvCxnSpPr>
        <p:spPr>
          <a:xfrm>
            <a:off x="6862760"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接箭头连接符 88"/>
          <p:cNvCxnSpPr/>
          <p:nvPr/>
        </p:nvCxnSpPr>
        <p:spPr>
          <a:xfrm>
            <a:off x="7586660" y="185127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6862760" y="185127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91"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2" y="2967388"/>
            <a:ext cx="6215063" cy="5355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None/>
              <a:defRPr/>
            </a:pPr>
            <a:r>
              <a:rPr lang="en-US" altLang="zh-CN" sz="2400" b="1" dirty="0">
                <a:solidFill>
                  <a:srgbClr val="000000"/>
                </a:solidFill>
                <a:latin typeface="+mn-lt"/>
                <a:ea typeface="+mn-ea"/>
                <a:cs typeface="+mn-ea"/>
                <a:sym typeface="+mn-lt"/>
              </a:rPr>
              <a:t>38     49      13     27     </a:t>
            </a:r>
            <a:r>
              <a:rPr lang="en-US" altLang="zh-CN" sz="2400" b="1" dirty="0">
                <a:solidFill>
                  <a:srgbClr val="FF0000"/>
                </a:solidFill>
                <a:latin typeface="+mn-lt"/>
                <a:ea typeface="+mn-ea"/>
                <a:cs typeface="+mn-ea"/>
                <a:sym typeface="+mn-lt"/>
              </a:rPr>
              <a:t>49</a:t>
            </a:r>
            <a:r>
              <a:rPr lang="en-US" altLang="zh-CN" sz="2400" b="1" dirty="0">
                <a:solidFill>
                  <a:srgbClr val="000000"/>
                </a:solidFill>
                <a:latin typeface="+mn-lt"/>
                <a:ea typeface="+mn-ea"/>
                <a:cs typeface="+mn-ea"/>
                <a:sym typeface="+mn-lt"/>
              </a:rPr>
              <a:t>     65     </a:t>
            </a:r>
            <a:r>
              <a:rPr lang="en-US" altLang="zh-CN" sz="2400" b="1" dirty="0">
                <a:solidFill>
                  <a:srgbClr val="000000"/>
                </a:solidFill>
                <a:latin typeface="Times New Roman" panose="02020603050405020304" pitchFamily="18" charset="0"/>
                <a:cs typeface="Times New Roman" panose="02020603050405020304" pitchFamily="18" charset="0"/>
                <a:sym typeface="+mn-lt"/>
              </a:rPr>
              <a:t>76     </a:t>
            </a:r>
            <a:r>
              <a:rPr lang="en-US" altLang="zh-CN" sz="2400" b="1" dirty="0">
                <a:latin typeface="+mn-lt"/>
                <a:ea typeface="+mn-ea"/>
                <a:cs typeface="+mn-ea"/>
                <a:sym typeface="+mn-lt"/>
              </a:rPr>
              <a:t>97</a:t>
            </a:r>
          </a:p>
        </p:txBody>
      </p:sp>
      <p:cxnSp>
        <p:nvCxnSpPr>
          <p:cNvPr id="92" name="直接箭头连接符 91"/>
          <p:cNvCxnSpPr/>
          <p:nvPr/>
        </p:nvCxnSpPr>
        <p:spPr>
          <a:xfrm>
            <a:off x="3324225"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接箭头连接符 92"/>
          <p:cNvCxnSpPr/>
          <p:nvPr/>
        </p:nvCxnSpPr>
        <p:spPr>
          <a:xfrm>
            <a:off x="4048125"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3324225" y="273878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5" name="直接箭头连接符 94"/>
          <p:cNvCxnSpPr/>
          <p:nvPr/>
        </p:nvCxnSpPr>
        <p:spPr>
          <a:xfrm>
            <a:off x="4048125"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6" name="直接箭头连接符 95"/>
          <p:cNvCxnSpPr/>
          <p:nvPr/>
        </p:nvCxnSpPr>
        <p:spPr>
          <a:xfrm>
            <a:off x="4772025"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4048125" y="273878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8" name="直接箭头连接符 97"/>
          <p:cNvCxnSpPr/>
          <p:nvPr/>
        </p:nvCxnSpPr>
        <p:spPr>
          <a:xfrm>
            <a:off x="4772025"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接箭头连接符 98"/>
          <p:cNvCxnSpPr/>
          <p:nvPr/>
        </p:nvCxnSpPr>
        <p:spPr>
          <a:xfrm>
            <a:off x="5495925"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4772025" y="273878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1" name="直接箭头连接符 100"/>
          <p:cNvCxnSpPr/>
          <p:nvPr/>
        </p:nvCxnSpPr>
        <p:spPr>
          <a:xfrm>
            <a:off x="5495925"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直接箭头连接符 101"/>
          <p:cNvCxnSpPr/>
          <p:nvPr/>
        </p:nvCxnSpPr>
        <p:spPr>
          <a:xfrm>
            <a:off x="6155530"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5495925" y="273878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4" name="直接箭头连接符 103"/>
          <p:cNvCxnSpPr/>
          <p:nvPr/>
        </p:nvCxnSpPr>
        <p:spPr>
          <a:xfrm>
            <a:off x="6138860"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接箭头连接符 104"/>
          <p:cNvCxnSpPr/>
          <p:nvPr/>
        </p:nvCxnSpPr>
        <p:spPr>
          <a:xfrm>
            <a:off x="6862760"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6138860" y="2738788"/>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7" name="直接箭头连接符 106"/>
          <p:cNvCxnSpPr/>
          <p:nvPr/>
        </p:nvCxnSpPr>
        <p:spPr>
          <a:xfrm>
            <a:off x="6862760" y="2738788"/>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0"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2" y="3878560"/>
            <a:ext cx="6215063" cy="5355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None/>
              <a:defRPr/>
            </a:pPr>
            <a:r>
              <a:rPr lang="en-US" altLang="zh-CN" sz="2400" b="1" dirty="0">
                <a:solidFill>
                  <a:srgbClr val="000000"/>
                </a:solidFill>
                <a:latin typeface="+mn-lt"/>
                <a:ea typeface="+mn-ea"/>
                <a:cs typeface="+mn-ea"/>
                <a:sym typeface="+mn-lt"/>
              </a:rPr>
              <a:t>38     13     27     49     </a:t>
            </a:r>
            <a:r>
              <a:rPr lang="en-US" altLang="zh-CN" sz="2400" b="1" dirty="0">
                <a:solidFill>
                  <a:srgbClr val="FF0000"/>
                </a:solidFill>
                <a:latin typeface="+mn-lt"/>
                <a:ea typeface="+mn-ea"/>
                <a:cs typeface="+mn-ea"/>
                <a:sym typeface="+mn-lt"/>
              </a:rPr>
              <a:t>49</a:t>
            </a:r>
            <a:r>
              <a:rPr lang="en-US" altLang="zh-CN" sz="2400" b="1" dirty="0">
                <a:solidFill>
                  <a:srgbClr val="000000"/>
                </a:solidFill>
                <a:latin typeface="+mn-lt"/>
                <a:ea typeface="+mn-ea"/>
                <a:cs typeface="+mn-ea"/>
                <a:sym typeface="+mn-lt"/>
              </a:rPr>
              <a:t>     </a:t>
            </a:r>
            <a:r>
              <a:rPr lang="en-US" altLang="zh-CN" sz="2400" b="1" dirty="0">
                <a:latin typeface="+mn-lt"/>
                <a:ea typeface="+mn-ea"/>
                <a:cs typeface="+mn-ea"/>
                <a:sym typeface="+mn-lt"/>
              </a:rPr>
              <a:t>65</a:t>
            </a:r>
            <a:r>
              <a:rPr lang="en-US" altLang="zh-CN" sz="2400" b="1" dirty="0">
                <a:solidFill>
                  <a:srgbClr val="000000"/>
                </a:solidFill>
                <a:latin typeface="+mn-lt"/>
                <a:ea typeface="+mn-ea"/>
                <a:cs typeface="+mn-ea"/>
                <a:sym typeface="+mn-lt"/>
              </a:rPr>
              <a:t>     </a:t>
            </a:r>
            <a:r>
              <a:rPr lang="en-US" altLang="zh-CN" sz="2400" b="1" dirty="0">
                <a:solidFill>
                  <a:srgbClr val="000000"/>
                </a:solidFill>
                <a:latin typeface="Times New Roman" panose="02020603050405020304" pitchFamily="18" charset="0"/>
                <a:cs typeface="Times New Roman" panose="02020603050405020304" pitchFamily="18" charset="0"/>
                <a:sym typeface="+mn-lt"/>
              </a:rPr>
              <a:t>76     </a:t>
            </a:r>
            <a:r>
              <a:rPr lang="en-US" altLang="zh-CN" sz="2400" b="1" dirty="0">
                <a:latin typeface="+mn-lt"/>
                <a:ea typeface="+mn-ea"/>
                <a:cs typeface="+mn-ea"/>
                <a:sym typeface="+mn-lt"/>
              </a:rPr>
              <a:t>97</a:t>
            </a:r>
          </a:p>
        </p:txBody>
      </p:sp>
      <p:cxnSp>
        <p:nvCxnSpPr>
          <p:cNvPr id="111" name="直接箭头连接符 110"/>
          <p:cNvCxnSpPr/>
          <p:nvPr/>
        </p:nvCxnSpPr>
        <p:spPr>
          <a:xfrm>
            <a:off x="3324225" y="364996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直接箭头连接符 111"/>
          <p:cNvCxnSpPr/>
          <p:nvPr/>
        </p:nvCxnSpPr>
        <p:spPr>
          <a:xfrm>
            <a:off x="4048125" y="364996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a:off x="3324225" y="364996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4" name="直接箭头连接符 113"/>
          <p:cNvCxnSpPr/>
          <p:nvPr/>
        </p:nvCxnSpPr>
        <p:spPr>
          <a:xfrm>
            <a:off x="4048125" y="364996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接箭头连接符 114"/>
          <p:cNvCxnSpPr/>
          <p:nvPr/>
        </p:nvCxnSpPr>
        <p:spPr>
          <a:xfrm>
            <a:off x="4772025" y="364996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4048125" y="364996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7" name="直接箭头连接符 116"/>
          <p:cNvCxnSpPr/>
          <p:nvPr/>
        </p:nvCxnSpPr>
        <p:spPr>
          <a:xfrm>
            <a:off x="4772025" y="364996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接箭头连接符 117"/>
          <p:cNvCxnSpPr/>
          <p:nvPr/>
        </p:nvCxnSpPr>
        <p:spPr>
          <a:xfrm>
            <a:off x="5495925" y="364996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a:off x="4772025" y="3649960"/>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0" name="直接箭头连接符 119"/>
          <p:cNvCxnSpPr/>
          <p:nvPr/>
        </p:nvCxnSpPr>
        <p:spPr>
          <a:xfrm>
            <a:off x="5495925" y="364996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接箭头连接符 120"/>
          <p:cNvCxnSpPr/>
          <p:nvPr/>
        </p:nvCxnSpPr>
        <p:spPr>
          <a:xfrm>
            <a:off x="6155530" y="364996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5495925" y="3649960"/>
            <a:ext cx="64293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3" name="直接箭头连接符 122"/>
          <p:cNvCxnSpPr/>
          <p:nvPr/>
        </p:nvCxnSpPr>
        <p:spPr>
          <a:xfrm>
            <a:off x="6138860" y="3649960"/>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1"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2" y="4789732"/>
            <a:ext cx="6215063" cy="5355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None/>
              <a:defRPr/>
            </a:pPr>
            <a:r>
              <a:rPr lang="en-US" altLang="zh-CN" sz="2400" b="1" dirty="0">
                <a:solidFill>
                  <a:srgbClr val="000000"/>
                </a:solidFill>
                <a:latin typeface="Times New Roman" panose="02020603050405020304" pitchFamily="18" charset="0"/>
                <a:cs typeface="Times New Roman" panose="02020603050405020304" pitchFamily="18" charset="0"/>
                <a:sym typeface="+mn-lt"/>
              </a:rPr>
              <a:t>13     27     38     49     </a:t>
            </a:r>
            <a:r>
              <a:rPr lang="en-US" altLang="zh-CN" sz="2400" b="1" dirty="0">
                <a:solidFill>
                  <a:srgbClr val="FF0000"/>
                </a:solidFill>
                <a:latin typeface="Times New Roman" panose="02020603050405020304" pitchFamily="18" charset="0"/>
                <a:cs typeface="Times New Roman" panose="02020603050405020304" pitchFamily="18" charset="0"/>
                <a:sym typeface="+mn-lt"/>
              </a:rPr>
              <a:t>49</a:t>
            </a:r>
            <a:r>
              <a:rPr lang="en-US" altLang="zh-CN" sz="2400" b="1" dirty="0">
                <a:solidFill>
                  <a:srgbClr val="000000"/>
                </a:solidFill>
                <a:latin typeface="Times New Roman" panose="02020603050405020304" pitchFamily="18" charset="0"/>
                <a:cs typeface="Times New Roman" panose="02020603050405020304" pitchFamily="18" charset="0"/>
                <a:sym typeface="+mn-lt"/>
              </a:rPr>
              <a:t>     </a:t>
            </a:r>
            <a:r>
              <a:rPr lang="en-US" altLang="zh-CN" sz="2400" b="1" dirty="0">
                <a:latin typeface="Times New Roman" panose="02020603050405020304" pitchFamily="18" charset="0"/>
                <a:cs typeface="Times New Roman" panose="02020603050405020304" pitchFamily="18" charset="0"/>
                <a:sym typeface="+mn-lt"/>
              </a:rPr>
              <a:t>65</a:t>
            </a:r>
            <a:r>
              <a:rPr lang="en-US" altLang="zh-CN" sz="2400" b="1" dirty="0">
                <a:solidFill>
                  <a:srgbClr val="000000"/>
                </a:solidFill>
                <a:latin typeface="Times New Roman" panose="02020603050405020304" pitchFamily="18" charset="0"/>
                <a:cs typeface="Times New Roman" panose="02020603050405020304" pitchFamily="18" charset="0"/>
                <a:sym typeface="+mn-lt"/>
              </a:rPr>
              <a:t>     76     </a:t>
            </a:r>
            <a:r>
              <a:rPr lang="en-US" altLang="zh-CN" sz="2400" b="1" dirty="0">
                <a:latin typeface="Times New Roman" panose="02020603050405020304" pitchFamily="18" charset="0"/>
                <a:cs typeface="Times New Roman" panose="02020603050405020304" pitchFamily="18" charset="0"/>
                <a:sym typeface="+mn-lt"/>
              </a:rPr>
              <a:t>97</a:t>
            </a:r>
          </a:p>
        </p:txBody>
      </p:sp>
      <p:cxnSp>
        <p:nvCxnSpPr>
          <p:cNvPr id="132" name="直接箭头连接符 131"/>
          <p:cNvCxnSpPr/>
          <p:nvPr/>
        </p:nvCxnSpPr>
        <p:spPr>
          <a:xfrm>
            <a:off x="3324225" y="4561132"/>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接箭头连接符 132"/>
          <p:cNvCxnSpPr/>
          <p:nvPr/>
        </p:nvCxnSpPr>
        <p:spPr>
          <a:xfrm>
            <a:off x="4048125" y="4561132"/>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3324225" y="4561132"/>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5" name="直接箭头连接符 134"/>
          <p:cNvCxnSpPr/>
          <p:nvPr/>
        </p:nvCxnSpPr>
        <p:spPr>
          <a:xfrm>
            <a:off x="4048125" y="4561132"/>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接箭头连接符 135"/>
          <p:cNvCxnSpPr/>
          <p:nvPr/>
        </p:nvCxnSpPr>
        <p:spPr>
          <a:xfrm>
            <a:off x="4772025" y="4561132"/>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4048125" y="4561132"/>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8" name="直接箭头连接符 137"/>
          <p:cNvCxnSpPr/>
          <p:nvPr/>
        </p:nvCxnSpPr>
        <p:spPr>
          <a:xfrm>
            <a:off x="4772025" y="4561132"/>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接箭头连接符 138"/>
          <p:cNvCxnSpPr/>
          <p:nvPr/>
        </p:nvCxnSpPr>
        <p:spPr>
          <a:xfrm>
            <a:off x="5495925" y="4561132"/>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4772025" y="4561132"/>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1" name="直接箭头连接符 140"/>
          <p:cNvCxnSpPr/>
          <p:nvPr/>
        </p:nvCxnSpPr>
        <p:spPr>
          <a:xfrm>
            <a:off x="5495925" y="4561132"/>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0"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2" y="5700904"/>
            <a:ext cx="6215063" cy="5355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None/>
              <a:defRPr/>
            </a:pPr>
            <a:r>
              <a:rPr lang="en-US" altLang="zh-CN" sz="2400" b="1" dirty="0">
                <a:solidFill>
                  <a:srgbClr val="000000"/>
                </a:solidFill>
                <a:latin typeface="Times New Roman" panose="02020603050405020304" pitchFamily="18" charset="0"/>
                <a:cs typeface="Times New Roman" panose="02020603050405020304" pitchFamily="18" charset="0"/>
                <a:sym typeface="+mn-lt"/>
              </a:rPr>
              <a:t>13     27     38     49     </a:t>
            </a:r>
            <a:r>
              <a:rPr lang="en-US" altLang="zh-CN" sz="2400" b="1" dirty="0">
                <a:solidFill>
                  <a:srgbClr val="FF0000"/>
                </a:solidFill>
                <a:latin typeface="Times New Roman" panose="02020603050405020304" pitchFamily="18" charset="0"/>
                <a:cs typeface="Times New Roman" panose="02020603050405020304" pitchFamily="18" charset="0"/>
                <a:sym typeface="+mn-lt"/>
              </a:rPr>
              <a:t>49</a:t>
            </a:r>
            <a:r>
              <a:rPr lang="en-US" altLang="zh-CN" sz="2400" b="1" dirty="0">
                <a:solidFill>
                  <a:srgbClr val="000000"/>
                </a:solidFill>
                <a:latin typeface="Times New Roman" panose="02020603050405020304" pitchFamily="18" charset="0"/>
                <a:cs typeface="Times New Roman" panose="02020603050405020304" pitchFamily="18" charset="0"/>
                <a:sym typeface="+mn-lt"/>
              </a:rPr>
              <a:t>     </a:t>
            </a:r>
            <a:r>
              <a:rPr lang="en-US" altLang="zh-CN" sz="2400" b="1" dirty="0">
                <a:latin typeface="Times New Roman" panose="02020603050405020304" pitchFamily="18" charset="0"/>
                <a:cs typeface="Times New Roman" panose="02020603050405020304" pitchFamily="18" charset="0"/>
                <a:sym typeface="+mn-lt"/>
              </a:rPr>
              <a:t>65</a:t>
            </a:r>
            <a:r>
              <a:rPr lang="en-US" altLang="zh-CN" sz="2400" b="1" dirty="0">
                <a:solidFill>
                  <a:srgbClr val="000000"/>
                </a:solidFill>
                <a:latin typeface="Times New Roman" panose="02020603050405020304" pitchFamily="18" charset="0"/>
                <a:cs typeface="Times New Roman" panose="02020603050405020304" pitchFamily="18" charset="0"/>
                <a:sym typeface="+mn-lt"/>
              </a:rPr>
              <a:t>     76     </a:t>
            </a:r>
            <a:r>
              <a:rPr lang="en-US" altLang="zh-CN" sz="2400" b="1" dirty="0">
                <a:latin typeface="Times New Roman" panose="02020603050405020304" pitchFamily="18" charset="0"/>
                <a:cs typeface="Times New Roman" panose="02020603050405020304" pitchFamily="18" charset="0"/>
                <a:sym typeface="+mn-lt"/>
              </a:rPr>
              <a:t>97</a:t>
            </a:r>
          </a:p>
        </p:txBody>
      </p:sp>
      <p:cxnSp>
        <p:nvCxnSpPr>
          <p:cNvPr id="151" name="直接箭头连接符 150"/>
          <p:cNvCxnSpPr/>
          <p:nvPr/>
        </p:nvCxnSpPr>
        <p:spPr>
          <a:xfrm>
            <a:off x="3324225" y="5472304"/>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2" name="直接箭头连接符 151"/>
          <p:cNvCxnSpPr/>
          <p:nvPr/>
        </p:nvCxnSpPr>
        <p:spPr>
          <a:xfrm>
            <a:off x="4048125" y="5472304"/>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3324225" y="5472304"/>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4" name="直接箭头连接符 153"/>
          <p:cNvCxnSpPr/>
          <p:nvPr/>
        </p:nvCxnSpPr>
        <p:spPr>
          <a:xfrm>
            <a:off x="4048125" y="5472304"/>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直接箭头连接符 154"/>
          <p:cNvCxnSpPr/>
          <p:nvPr/>
        </p:nvCxnSpPr>
        <p:spPr>
          <a:xfrm>
            <a:off x="4772025" y="5472304"/>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a:off x="4048125" y="5472304"/>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7" name="直接箭头连接符 156"/>
          <p:cNvCxnSpPr/>
          <p:nvPr/>
        </p:nvCxnSpPr>
        <p:spPr>
          <a:xfrm>
            <a:off x="4772025" y="5472304"/>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1" name="Text Box 2">
            <a:extLst>
              <a:ext uri="{FF2B5EF4-FFF2-40B4-BE49-F238E27FC236}">
                <a16:creationId xmlns:a16="http://schemas.microsoft.com/office/drawing/2014/main" id="{F30BC24C-5FDF-4133-B3CF-92F84E265F9A}"/>
              </a:ext>
            </a:extLst>
          </p:cNvPr>
          <p:cNvSpPr txBox="1">
            <a:spLocks noChangeArrowheads="1"/>
          </p:cNvSpPr>
          <p:nvPr/>
        </p:nvSpPr>
        <p:spPr bwMode="auto">
          <a:xfrm>
            <a:off x="2352672" y="6465034"/>
            <a:ext cx="6215063" cy="5355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1" indent="0" fontAlgn="base">
              <a:lnSpc>
                <a:spcPct val="120000"/>
              </a:lnSpc>
              <a:spcBef>
                <a:spcPct val="0"/>
              </a:spcBef>
              <a:spcAft>
                <a:spcPct val="0"/>
              </a:spcAft>
              <a:buClrTx/>
              <a:buSzTx/>
              <a:buNone/>
              <a:defRPr/>
            </a:pPr>
            <a:r>
              <a:rPr lang="en-US" altLang="zh-CN" sz="2400" b="1" dirty="0">
                <a:solidFill>
                  <a:srgbClr val="000000"/>
                </a:solidFill>
                <a:latin typeface="Times New Roman" panose="02020603050405020304" pitchFamily="18" charset="0"/>
                <a:cs typeface="Times New Roman" panose="02020603050405020304" pitchFamily="18" charset="0"/>
                <a:sym typeface="+mn-lt"/>
              </a:rPr>
              <a:t>13     27     38     49     </a:t>
            </a:r>
            <a:r>
              <a:rPr lang="en-US" altLang="zh-CN" sz="2400" b="1" dirty="0">
                <a:solidFill>
                  <a:srgbClr val="FF0000"/>
                </a:solidFill>
                <a:latin typeface="Times New Roman" panose="02020603050405020304" pitchFamily="18" charset="0"/>
                <a:cs typeface="Times New Roman" panose="02020603050405020304" pitchFamily="18" charset="0"/>
                <a:sym typeface="+mn-lt"/>
              </a:rPr>
              <a:t>49</a:t>
            </a:r>
            <a:r>
              <a:rPr lang="en-US" altLang="zh-CN" sz="2400" b="1" dirty="0">
                <a:solidFill>
                  <a:srgbClr val="000000"/>
                </a:solidFill>
                <a:latin typeface="Times New Roman" panose="02020603050405020304" pitchFamily="18" charset="0"/>
                <a:cs typeface="Times New Roman" panose="02020603050405020304" pitchFamily="18" charset="0"/>
                <a:sym typeface="+mn-lt"/>
              </a:rPr>
              <a:t>     </a:t>
            </a:r>
            <a:r>
              <a:rPr lang="en-US" altLang="zh-CN" sz="2400" b="1" dirty="0">
                <a:latin typeface="Times New Roman" panose="02020603050405020304" pitchFamily="18" charset="0"/>
                <a:cs typeface="Times New Roman" panose="02020603050405020304" pitchFamily="18" charset="0"/>
                <a:sym typeface="+mn-lt"/>
              </a:rPr>
              <a:t>65</a:t>
            </a:r>
            <a:r>
              <a:rPr lang="en-US" altLang="zh-CN" sz="2400" b="1" dirty="0">
                <a:solidFill>
                  <a:srgbClr val="000000"/>
                </a:solidFill>
                <a:latin typeface="Times New Roman" panose="02020603050405020304" pitchFamily="18" charset="0"/>
                <a:cs typeface="Times New Roman" panose="02020603050405020304" pitchFamily="18" charset="0"/>
                <a:sym typeface="+mn-lt"/>
              </a:rPr>
              <a:t>     76     </a:t>
            </a:r>
            <a:r>
              <a:rPr lang="en-US" altLang="zh-CN" sz="2400" b="1" dirty="0">
                <a:latin typeface="Times New Roman" panose="02020603050405020304" pitchFamily="18" charset="0"/>
                <a:cs typeface="Times New Roman" panose="02020603050405020304" pitchFamily="18" charset="0"/>
                <a:sym typeface="+mn-lt"/>
              </a:rPr>
              <a:t>97</a:t>
            </a:r>
          </a:p>
        </p:txBody>
      </p:sp>
      <p:cxnSp>
        <p:nvCxnSpPr>
          <p:cNvPr id="162" name="直接箭头连接符 161"/>
          <p:cNvCxnSpPr/>
          <p:nvPr/>
        </p:nvCxnSpPr>
        <p:spPr>
          <a:xfrm>
            <a:off x="3324225" y="6236434"/>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直接箭头连接符 162"/>
          <p:cNvCxnSpPr/>
          <p:nvPr/>
        </p:nvCxnSpPr>
        <p:spPr>
          <a:xfrm>
            <a:off x="4048125" y="6236434"/>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3324225" y="6236434"/>
            <a:ext cx="7239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5" name="直接箭头连接符 164"/>
          <p:cNvCxnSpPr/>
          <p:nvPr/>
        </p:nvCxnSpPr>
        <p:spPr>
          <a:xfrm>
            <a:off x="4048125" y="6236434"/>
            <a:ext cx="0" cy="3577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8" name="矩形 3">
            <a:extLst>
              <a:ext uri="{FF2B5EF4-FFF2-40B4-BE49-F238E27FC236}">
                <a16:creationId xmlns:a16="http://schemas.microsoft.com/office/drawing/2014/main" id="{09B7535A-504C-4E59-85AA-DE1F34C43775}"/>
              </a:ext>
            </a:extLst>
          </p:cNvPr>
          <p:cNvSpPr>
            <a:spLocks noChangeArrowheads="1"/>
          </p:cNvSpPr>
          <p:nvPr/>
        </p:nvSpPr>
        <p:spPr bwMode="auto">
          <a:xfrm>
            <a:off x="1782723" y="178073"/>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冒泡排序</a:t>
            </a:r>
          </a:p>
        </p:txBody>
      </p:sp>
    </p:spTree>
    <p:extLst>
      <p:ext uri="{BB962C8B-B14F-4D97-AF65-F5344CB8AC3E}">
        <p14:creationId xmlns:p14="http://schemas.microsoft.com/office/powerpoint/2010/main" val="22143481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4"/>
                                        </p:tgtEl>
                                        <p:attrNameLst>
                                          <p:attrName>style.visibility</p:attrName>
                                        </p:attrNameLst>
                                      </p:cBhvr>
                                      <p:to>
                                        <p:strVal val="visible"/>
                                      </p:to>
                                    </p:set>
                                  </p:childTnLst>
                                </p:cTn>
                              </p:par>
                              <p:par>
                                <p:cTn id="45" presetID="1" presetClass="exit" presetSubtype="0" fill="hold" grpId="1" nodeType="withEffect">
                                  <p:stCondLst>
                                    <p:cond delay="0"/>
                                  </p:stCondLst>
                                  <p:childTnLst>
                                    <p:set>
                                      <p:cBhvr>
                                        <p:cTn id="46" dur="1" fill="hold">
                                          <p:stCondLst>
                                            <p:cond delay="0"/>
                                          </p:stCondLst>
                                        </p:cTn>
                                        <p:tgtEl>
                                          <p:spTgt spid="5"/>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6"/>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44"/>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6"/>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48"/>
                                        </p:tgtEl>
                                        <p:attrNameLst>
                                          <p:attrName>style.visibility</p:attrName>
                                        </p:attrNameLst>
                                      </p:cBhvr>
                                      <p:to>
                                        <p:strVal val="visible"/>
                                      </p:to>
                                    </p:set>
                                  </p:childTnLst>
                                </p:cTn>
                              </p:par>
                              <p:par>
                                <p:cTn id="65" presetID="1" presetClass="exit" presetSubtype="0" fill="hold" grpId="1" nodeType="withEffect">
                                  <p:stCondLst>
                                    <p:cond delay="0"/>
                                  </p:stCondLst>
                                  <p:childTnLst>
                                    <p:set>
                                      <p:cBhvr>
                                        <p:cTn id="66" dur="1" fill="hold">
                                          <p:stCondLst>
                                            <p:cond delay="0"/>
                                          </p:stCondLst>
                                        </p:cTn>
                                        <p:tgtEl>
                                          <p:spTgt spid="34"/>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49"/>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50"/>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51"/>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52"/>
                                        </p:tgtEl>
                                        <p:attrNameLst>
                                          <p:attrName>style.visibility</p:attrName>
                                        </p:attrNameLst>
                                      </p:cBhvr>
                                      <p:to>
                                        <p:strVal val="visible"/>
                                      </p:to>
                                    </p:set>
                                  </p:childTnLst>
                                </p:cTn>
                              </p:par>
                              <p:par>
                                <p:cTn id="79" presetID="1" presetClass="exit" presetSubtype="0" fill="hold" grpId="1" nodeType="withEffect">
                                  <p:stCondLst>
                                    <p:cond delay="0"/>
                                  </p:stCondLst>
                                  <p:childTnLst>
                                    <p:set>
                                      <p:cBhvr>
                                        <p:cTn id="80" dur="1" fill="hold">
                                          <p:stCondLst>
                                            <p:cond delay="0"/>
                                          </p:stCondLst>
                                        </p:cTn>
                                        <p:tgtEl>
                                          <p:spTgt spid="48"/>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53"/>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55"/>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56"/>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60"/>
                                        </p:tgtEl>
                                        <p:attrNameLst>
                                          <p:attrName>style.visibility</p:attrName>
                                        </p:attrNameLst>
                                      </p:cBhvr>
                                      <p:to>
                                        <p:strVal val="visible"/>
                                      </p:to>
                                    </p:set>
                                  </p:childTnLst>
                                </p:cTn>
                              </p:par>
                              <p:par>
                                <p:cTn id="93" presetID="1" presetClass="exit" presetSubtype="0" fill="hold" grpId="1" nodeType="withEffect">
                                  <p:stCondLst>
                                    <p:cond delay="0"/>
                                  </p:stCondLst>
                                  <p:childTnLst>
                                    <p:set>
                                      <p:cBhvr>
                                        <p:cTn id="94" dur="1" fill="hold">
                                          <p:stCondLst>
                                            <p:cond delay="0"/>
                                          </p:stCondLst>
                                        </p:cTn>
                                        <p:tgtEl>
                                          <p:spTgt spid="52"/>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61"/>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70"/>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71"/>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72"/>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73"/>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74"/>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75"/>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76"/>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77"/>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78"/>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79"/>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80"/>
                                        </p:tgtEl>
                                        <p:attrNameLst>
                                          <p:attrName>style.visibility</p:attrName>
                                        </p:attrNameLst>
                                      </p:cBhvr>
                                      <p:to>
                                        <p:strVal val="visible"/>
                                      </p:to>
                                    </p:set>
                                  </p:childTnLst>
                                </p:cTn>
                              </p:par>
                              <p:par>
                                <p:cTn id="121" presetID="1" presetClass="entr" presetSubtype="0" fill="hold" nodeType="withEffect">
                                  <p:stCondLst>
                                    <p:cond delay="0"/>
                                  </p:stCondLst>
                                  <p:childTnLst>
                                    <p:set>
                                      <p:cBhvr>
                                        <p:cTn id="122" dur="1" fill="hold">
                                          <p:stCondLst>
                                            <p:cond delay="0"/>
                                          </p:stCondLst>
                                        </p:cTn>
                                        <p:tgtEl>
                                          <p:spTgt spid="81"/>
                                        </p:tgtEl>
                                        <p:attrNameLst>
                                          <p:attrName>style.visibility</p:attrName>
                                        </p:attrNameLst>
                                      </p:cBhvr>
                                      <p:to>
                                        <p:strVal val="visible"/>
                                      </p:to>
                                    </p:set>
                                  </p:childTnLst>
                                </p:cTn>
                              </p:par>
                              <p:par>
                                <p:cTn id="123" presetID="1" presetClass="entr" presetSubtype="0" fill="hold" nodeType="withEffect">
                                  <p:stCondLst>
                                    <p:cond delay="0"/>
                                  </p:stCondLst>
                                  <p:childTnLst>
                                    <p:set>
                                      <p:cBhvr>
                                        <p:cTn id="124" dur="1" fill="hold">
                                          <p:stCondLst>
                                            <p:cond delay="0"/>
                                          </p:stCondLst>
                                        </p:cTn>
                                        <p:tgtEl>
                                          <p:spTgt spid="85"/>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86"/>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87"/>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88"/>
                                        </p:tgtEl>
                                        <p:attrNameLst>
                                          <p:attrName>style.visibility</p:attrName>
                                        </p:attrNameLst>
                                      </p:cBhvr>
                                      <p:to>
                                        <p:strVal val="visible"/>
                                      </p:to>
                                    </p:set>
                                  </p:childTnLst>
                                </p:cTn>
                              </p:par>
                              <p:par>
                                <p:cTn id="131" presetID="1" presetClass="entr" presetSubtype="0" fill="hold" nodeType="withEffect">
                                  <p:stCondLst>
                                    <p:cond delay="0"/>
                                  </p:stCondLst>
                                  <p:childTnLst>
                                    <p:set>
                                      <p:cBhvr>
                                        <p:cTn id="132" dur="1" fill="hold">
                                          <p:stCondLst>
                                            <p:cond delay="0"/>
                                          </p:stCondLst>
                                        </p:cTn>
                                        <p:tgtEl>
                                          <p:spTgt spid="89"/>
                                        </p:tgtEl>
                                        <p:attrNameLst>
                                          <p:attrName>style.visibility</p:attrName>
                                        </p:attrNameLst>
                                      </p:cBhvr>
                                      <p:to>
                                        <p:strVal val="visible"/>
                                      </p:to>
                                    </p:set>
                                  </p:childTnLst>
                                </p:cTn>
                              </p:par>
                              <p:par>
                                <p:cTn id="133" presetID="1" presetClass="entr" presetSubtype="0" fill="hold" nodeType="withEffect">
                                  <p:stCondLst>
                                    <p:cond delay="0"/>
                                  </p:stCondLst>
                                  <p:childTnLst>
                                    <p:set>
                                      <p:cBhvr>
                                        <p:cTn id="134" dur="1" fill="hold">
                                          <p:stCondLst>
                                            <p:cond delay="0"/>
                                          </p:stCondLst>
                                        </p:cTn>
                                        <p:tgtEl>
                                          <p:spTgt spid="90"/>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ntr" presetSubtype="0" fill="hold" grpId="0" nodeType="clickEffect">
                                  <p:stCondLst>
                                    <p:cond delay="0"/>
                                  </p:stCondLst>
                                  <p:childTnLst>
                                    <p:set>
                                      <p:cBhvr>
                                        <p:cTn id="138" dur="1" fill="hold">
                                          <p:stCondLst>
                                            <p:cond delay="0"/>
                                          </p:stCondLst>
                                        </p:cTn>
                                        <p:tgtEl>
                                          <p:spTgt spid="91"/>
                                        </p:tgtEl>
                                        <p:attrNameLst>
                                          <p:attrName>style.visibility</p:attrName>
                                        </p:attrNameLst>
                                      </p:cBhvr>
                                      <p:to>
                                        <p:strVal val="visible"/>
                                      </p:to>
                                    </p:set>
                                  </p:childTnLst>
                                </p:cTn>
                              </p:par>
                              <p:par>
                                <p:cTn id="139" presetID="1" presetClass="entr" presetSubtype="0" fill="hold" nodeType="withEffect">
                                  <p:stCondLst>
                                    <p:cond delay="0"/>
                                  </p:stCondLst>
                                  <p:childTnLst>
                                    <p:set>
                                      <p:cBhvr>
                                        <p:cTn id="140" dur="1" fill="hold">
                                          <p:stCondLst>
                                            <p:cond delay="0"/>
                                          </p:stCondLst>
                                        </p:cTn>
                                        <p:tgtEl>
                                          <p:spTgt spid="92"/>
                                        </p:tgtEl>
                                        <p:attrNameLst>
                                          <p:attrName>style.visibility</p:attrName>
                                        </p:attrNameLst>
                                      </p:cBhvr>
                                      <p:to>
                                        <p:strVal val="visible"/>
                                      </p:to>
                                    </p:set>
                                  </p:childTnLst>
                                </p:cTn>
                              </p:par>
                              <p:par>
                                <p:cTn id="141" presetID="1" presetClass="entr" presetSubtype="0" fill="hold" nodeType="withEffect">
                                  <p:stCondLst>
                                    <p:cond delay="0"/>
                                  </p:stCondLst>
                                  <p:childTnLst>
                                    <p:set>
                                      <p:cBhvr>
                                        <p:cTn id="142" dur="1" fill="hold">
                                          <p:stCondLst>
                                            <p:cond delay="0"/>
                                          </p:stCondLst>
                                        </p:cTn>
                                        <p:tgtEl>
                                          <p:spTgt spid="93"/>
                                        </p:tgtEl>
                                        <p:attrNameLst>
                                          <p:attrName>style.visibility</p:attrName>
                                        </p:attrNameLst>
                                      </p:cBhvr>
                                      <p:to>
                                        <p:strVal val="visible"/>
                                      </p:to>
                                    </p:set>
                                  </p:childTnLst>
                                </p:cTn>
                              </p:par>
                              <p:par>
                                <p:cTn id="143" presetID="1" presetClass="entr" presetSubtype="0" fill="hold" nodeType="withEffect">
                                  <p:stCondLst>
                                    <p:cond delay="0"/>
                                  </p:stCondLst>
                                  <p:childTnLst>
                                    <p:set>
                                      <p:cBhvr>
                                        <p:cTn id="144" dur="1" fill="hold">
                                          <p:stCondLst>
                                            <p:cond delay="0"/>
                                          </p:stCondLst>
                                        </p:cTn>
                                        <p:tgtEl>
                                          <p:spTgt spid="94"/>
                                        </p:tgtEl>
                                        <p:attrNameLst>
                                          <p:attrName>style.visibility</p:attrName>
                                        </p:attrNameLst>
                                      </p:cBhvr>
                                      <p:to>
                                        <p:strVal val="visible"/>
                                      </p:to>
                                    </p:set>
                                  </p:childTnLst>
                                </p:cTn>
                              </p:par>
                              <p:par>
                                <p:cTn id="145" presetID="1" presetClass="entr" presetSubtype="0" fill="hold" nodeType="withEffect">
                                  <p:stCondLst>
                                    <p:cond delay="0"/>
                                  </p:stCondLst>
                                  <p:childTnLst>
                                    <p:set>
                                      <p:cBhvr>
                                        <p:cTn id="146" dur="1" fill="hold">
                                          <p:stCondLst>
                                            <p:cond delay="0"/>
                                          </p:stCondLst>
                                        </p:cTn>
                                        <p:tgtEl>
                                          <p:spTgt spid="95"/>
                                        </p:tgtEl>
                                        <p:attrNameLst>
                                          <p:attrName>style.visibility</p:attrName>
                                        </p:attrNameLst>
                                      </p:cBhvr>
                                      <p:to>
                                        <p:strVal val="visible"/>
                                      </p:to>
                                    </p:set>
                                  </p:childTnLst>
                                </p:cTn>
                              </p:par>
                              <p:par>
                                <p:cTn id="147" presetID="1" presetClass="entr" presetSubtype="0" fill="hold" nodeType="withEffect">
                                  <p:stCondLst>
                                    <p:cond delay="0"/>
                                  </p:stCondLst>
                                  <p:childTnLst>
                                    <p:set>
                                      <p:cBhvr>
                                        <p:cTn id="148" dur="1" fill="hold">
                                          <p:stCondLst>
                                            <p:cond delay="0"/>
                                          </p:stCondLst>
                                        </p:cTn>
                                        <p:tgtEl>
                                          <p:spTgt spid="96"/>
                                        </p:tgtEl>
                                        <p:attrNameLst>
                                          <p:attrName>style.visibility</p:attrName>
                                        </p:attrNameLst>
                                      </p:cBhvr>
                                      <p:to>
                                        <p:strVal val="visible"/>
                                      </p:to>
                                    </p:set>
                                  </p:childTnLst>
                                </p:cTn>
                              </p:par>
                              <p:par>
                                <p:cTn id="149" presetID="1" presetClass="entr" presetSubtype="0" fill="hold" nodeType="withEffect">
                                  <p:stCondLst>
                                    <p:cond delay="0"/>
                                  </p:stCondLst>
                                  <p:childTnLst>
                                    <p:set>
                                      <p:cBhvr>
                                        <p:cTn id="150" dur="1" fill="hold">
                                          <p:stCondLst>
                                            <p:cond delay="0"/>
                                          </p:stCondLst>
                                        </p:cTn>
                                        <p:tgtEl>
                                          <p:spTgt spid="97"/>
                                        </p:tgtEl>
                                        <p:attrNameLst>
                                          <p:attrName>style.visibility</p:attrName>
                                        </p:attrNameLst>
                                      </p:cBhvr>
                                      <p:to>
                                        <p:strVal val="visible"/>
                                      </p:to>
                                    </p:set>
                                  </p:childTnLst>
                                </p:cTn>
                              </p:par>
                              <p:par>
                                <p:cTn id="151" presetID="1" presetClass="entr" presetSubtype="0" fill="hold" nodeType="withEffect">
                                  <p:stCondLst>
                                    <p:cond delay="0"/>
                                  </p:stCondLst>
                                  <p:childTnLst>
                                    <p:set>
                                      <p:cBhvr>
                                        <p:cTn id="152" dur="1" fill="hold">
                                          <p:stCondLst>
                                            <p:cond delay="0"/>
                                          </p:stCondLst>
                                        </p:cTn>
                                        <p:tgtEl>
                                          <p:spTgt spid="98"/>
                                        </p:tgtEl>
                                        <p:attrNameLst>
                                          <p:attrName>style.visibility</p:attrName>
                                        </p:attrNameLst>
                                      </p:cBhvr>
                                      <p:to>
                                        <p:strVal val="visible"/>
                                      </p:to>
                                    </p:set>
                                  </p:childTnLst>
                                </p:cTn>
                              </p:par>
                              <p:par>
                                <p:cTn id="153" presetID="1" presetClass="entr" presetSubtype="0" fill="hold" nodeType="withEffect">
                                  <p:stCondLst>
                                    <p:cond delay="0"/>
                                  </p:stCondLst>
                                  <p:childTnLst>
                                    <p:set>
                                      <p:cBhvr>
                                        <p:cTn id="154" dur="1" fill="hold">
                                          <p:stCondLst>
                                            <p:cond delay="0"/>
                                          </p:stCondLst>
                                        </p:cTn>
                                        <p:tgtEl>
                                          <p:spTgt spid="99"/>
                                        </p:tgtEl>
                                        <p:attrNameLst>
                                          <p:attrName>style.visibility</p:attrName>
                                        </p:attrNameLst>
                                      </p:cBhvr>
                                      <p:to>
                                        <p:strVal val="visible"/>
                                      </p:to>
                                    </p:set>
                                  </p:childTnLst>
                                </p:cTn>
                              </p:par>
                              <p:par>
                                <p:cTn id="155" presetID="1" presetClass="entr" presetSubtype="0" fill="hold" nodeType="withEffect">
                                  <p:stCondLst>
                                    <p:cond delay="0"/>
                                  </p:stCondLst>
                                  <p:childTnLst>
                                    <p:set>
                                      <p:cBhvr>
                                        <p:cTn id="156" dur="1" fill="hold">
                                          <p:stCondLst>
                                            <p:cond delay="0"/>
                                          </p:stCondLst>
                                        </p:cTn>
                                        <p:tgtEl>
                                          <p:spTgt spid="100"/>
                                        </p:tgtEl>
                                        <p:attrNameLst>
                                          <p:attrName>style.visibility</p:attrName>
                                        </p:attrNameLst>
                                      </p:cBhvr>
                                      <p:to>
                                        <p:strVal val="visible"/>
                                      </p:to>
                                    </p:set>
                                  </p:childTnLst>
                                </p:cTn>
                              </p:par>
                              <p:par>
                                <p:cTn id="157" presetID="1" presetClass="entr" presetSubtype="0" fill="hold" nodeType="withEffect">
                                  <p:stCondLst>
                                    <p:cond delay="0"/>
                                  </p:stCondLst>
                                  <p:childTnLst>
                                    <p:set>
                                      <p:cBhvr>
                                        <p:cTn id="158" dur="1" fill="hold">
                                          <p:stCondLst>
                                            <p:cond delay="0"/>
                                          </p:stCondLst>
                                        </p:cTn>
                                        <p:tgtEl>
                                          <p:spTgt spid="101"/>
                                        </p:tgtEl>
                                        <p:attrNameLst>
                                          <p:attrName>style.visibility</p:attrName>
                                        </p:attrNameLst>
                                      </p:cBhvr>
                                      <p:to>
                                        <p:strVal val="visible"/>
                                      </p:to>
                                    </p:set>
                                  </p:childTnLst>
                                </p:cTn>
                              </p:par>
                              <p:par>
                                <p:cTn id="159" presetID="1" presetClass="entr" presetSubtype="0" fill="hold" nodeType="withEffect">
                                  <p:stCondLst>
                                    <p:cond delay="0"/>
                                  </p:stCondLst>
                                  <p:childTnLst>
                                    <p:set>
                                      <p:cBhvr>
                                        <p:cTn id="160" dur="1" fill="hold">
                                          <p:stCondLst>
                                            <p:cond delay="0"/>
                                          </p:stCondLst>
                                        </p:cTn>
                                        <p:tgtEl>
                                          <p:spTgt spid="102"/>
                                        </p:tgtEl>
                                        <p:attrNameLst>
                                          <p:attrName>style.visibility</p:attrName>
                                        </p:attrNameLst>
                                      </p:cBhvr>
                                      <p:to>
                                        <p:strVal val="visible"/>
                                      </p:to>
                                    </p:set>
                                  </p:childTnLst>
                                </p:cTn>
                              </p:par>
                              <p:par>
                                <p:cTn id="161" presetID="1" presetClass="entr" presetSubtype="0" fill="hold" nodeType="withEffect">
                                  <p:stCondLst>
                                    <p:cond delay="0"/>
                                  </p:stCondLst>
                                  <p:childTnLst>
                                    <p:set>
                                      <p:cBhvr>
                                        <p:cTn id="162" dur="1" fill="hold">
                                          <p:stCondLst>
                                            <p:cond delay="0"/>
                                          </p:stCondLst>
                                        </p:cTn>
                                        <p:tgtEl>
                                          <p:spTgt spid="103"/>
                                        </p:tgtEl>
                                        <p:attrNameLst>
                                          <p:attrName>style.visibility</p:attrName>
                                        </p:attrNameLst>
                                      </p:cBhvr>
                                      <p:to>
                                        <p:strVal val="visible"/>
                                      </p:to>
                                    </p:set>
                                  </p:childTnLst>
                                </p:cTn>
                              </p:par>
                              <p:par>
                                <p:cTn id="163" presetID="1" presetClass="entr" presetSubtype="0" fill="hold" nodeType="withEffect">
                                  <p:stCondLst>
                                    <p:cond delay="0"/>
                                  </p:stCondLst>
                                  <p:childTnLst>
                                    <p:set>
                                      <p:cBhvr>
                                        <p:cTn id="164" dur="1" fill="hold">
                                          <p:stCondLst>
                                            <p:cond delay="0"/>
                                          </p:stCondLst>
                                        </p:cTn>
                                        <p:tgtEl>
                                          <p:spTgt spid="104"/>
                                        </p:tgtEl>
                                        <p:attrNameLst>
                                          <p:attrName>style.visibility</p:attrName>
                                        </p:attrNameLst>
                                      </p:cBhvr>
                                      <p:to>
                                        <p:strVal val="visible"/>
                                      </p:to>
                                    </p:set>
                                  </p:childTnLst>
                                </p:cTn>
                              </p:par>
                              <p:par>
                                <p:cTn id="165" presetID="1" presetClass="entr" presetSubtype="0" fill="hold" nodeType="withEffect">
                                  <p:stCondLst>
                                    <p:cond delay="0"/>
                                  </p:stCondLst>
                                  <p:childTnLst>
                                    <p:set>
                                      <p:cBhvr>
                                        <p:cTn id="166" dur="1" fill="hold">
                                          <p:stCondLst>
                                            <p:cond delay="0"/>
                                          </p:stCondLst>
                                        </p:cTn>
                                        <p:tgtEl>
                                          <p:spTgt spid="105"/>
                                        </p:tgtEl>
                                        <p:attrNameLst>
                                          <p:attrName>style.visibility</p:attrName>
                                        </p:attrNameLst>
                                      </p:cBhvr>
                                      <p:to>
                                        <p:strVal val="visible"/>
                                      </p:to>
                                    </p:set>
                                  </p:childTnLst>
                                </p:cTn>
                              </p:par>
                              <p:par>
                                <p:cTn id="167" presetID="1" presetClass="entr" presetSubtype="0" fill="hold" nodeType="withEffect">
                                  <p:stCondLst>
                                    <p:cond delay="0"/>
                                  </p:stCondLst>
                                  <p:childTnLst>
                                    <p:set>
                                      <p:cBhvr>
                                        <p:cTn id="168" dur="1" fill="hold">
                                          <p:stCondLst>
                                            <p:cond delay="0"/>
                                          </p:stCondLst>
                                        </p:cTn>
                                        <p:tgtEl>
                                          <p:spTgt spid="106"/>
                                        </p:tgtEl>
                                        <p:attrNameLst>
                                          <p:attrName>style.visibility</p:attrName>
                                        </p:attrNameLst>
                                      </p:cBhvr>
                                      <p:to>
                                        <p:strVal val="visible"/>
                                      </p:to>
                                    </p:set>
                                  </p:childTnLst>
                                </p:cTn>
                              </p:par>
                              <p:par>
                                <p:cTn id="169" presetID="1" presetClass="entr" presetSubtype="0" fill="hold" nodeType="withEffect">
                                  <p:stCondLst>
                                    <p:cond delay="0"/>
                                  </p:stCondLst>
                                  <p:childTnLst>
                                    <p:set>
                                      <p:cBhvr>
                                        <p:cTn id="170" dur="1" fill="hold">
                                          <p:stCondLst>
                                            <p:cond delay="0"/>
                                          </p:stCondLst>
                                        </p:cTn>
                                        <p:tgtEl>
                                          <p:spTgt spid="107"/>
                                        </p:tgtEl>
                                        <p:attrNameLst>
                                          <p:attrName>style.visibility</p:attrName>
                                        </p:attrNameLst>
                                      </p:cBhvr>
                                      <p:to>
                                        <p:strVal val="visible"/>
                                      </p:to>
                                    </p:set>
                                  </p:childTnLst>
                                </p:cTn>
                              </p:par>
                            </p:childTnLst>
                          </p:cTn>
                        </p:par>
                      </p:childTnLst>
                    </p:cTn>
                  </p:par>
                  <p:par>
                    <p:cTn id="171" fill="hold">
                      <p:stCondLst>
                        <p:cond delay="indefinite"/>
                      </p:stCondLst>
                      <p:childTnLst>
                        <p:par>
                          <p:cTn id="172" fill="hold">
                            <p:stCondLst>
                              <p:cond delay="0"/>
                            </p:stCondLst>
                            <p:childTnLst>
                              <p:par>
                                <p:cTn id="173" presetID="1" presetClass="entr" presetSubtype="0" fill="hold" grpId="0" nodeType="clickEffect">
                                  <p:stCondLst>
                                    <p:cond delay="0"/>
                                  </p:stCondLst>
                                  <p:childTnLst>
                                    <p:set>
                                      <p:cBhvr>
                                        <p:cTn id="174" dur="1" fill="hold">
                                          <p:stCondLst>
                                            <p:cond delay="0"/>
                                          </p:stCondLst>
                                        </p:cTn>
                                        <p:tgtEl>
                                          <p:spTgt spid="110"/>
                                        </p:tgtEl>
                                        <p:attrNameLst>
                                          <p:attrName>style.visibility</p:attrName>
                                        </p:attrNameLst>
                                      </p:cBhvr>
                                      <p:to>
                                        <p:strVal val="visible"/>
                                      </p:to>
                                    </p:set>
                                  </p:childTnLst>
                                </p:cTn>
                              </p:par>
                              <p:par>
                                <p:cTn id="175" presetID="1" presetClass="entr" presetSubtype="0" fill="hold" nodeType="withEffect">
                                  <p:stCondLst>
                                    <p:cond delay="0"/>
                                  </p:stCondLst>
                                  <p:childTnLst>
                                    <p:set>
                                      <p:cBhvr>
                                        <p:cTn id="176" dur="1" fill="hold">
                                          <p:stCondLst>
                                            <p:cond delay="0"/>
                                          </p:stCondLst>
                                        </p:cTn>
                                        <p:tgtEl>
                                          <p:spTgt spid="111"/>
                                        </p:tgtEl>
                                        <p:attrNameLst>
                                          <p:attrName>style.visibility</p:attrName>
                                        </p:attrNameLst>
                                      </p:cBhvr>
                                      <p:to>
                                        <p:strVal val="visible"/>
                                      </p:to>
                                    </p:set>
                                  </p:childTnLst>
                                </p:cTn>
                              </p:par>
                              <p:par>
                                <p:cTn id="177" presetID="1" presetClass="entr" presetSubtype="0" fill="hold" nodeType="withEffect">
                                  <p:stCondLst>
                                    <p:cond delay="0"/>
                                  </p:stCondLst>
                                  <p:childTnLst>
                                    <p:set>
                                      <p:cBhvr>
                                        <p:cTn id="178" dur="1" fill="hold">
                                          <p:stCondLst>
                                            <p:cond delay="0"/>
                                          </p:stCondLst>
                                        </p:cTn>
                                        <p:tgtEl>
                                          <p:spTgt spid="112"/>
                                        </p:tgtEl>
                                        <p:attrNameLst>
                                          <p:attrName>style.visibility</p:attrName>
                                        </p:attrNameLst>
                                      </p:cBhvr>
                                      <p:to>
                                        <p:strVal val="visible"/>
                                      </p:to>
                                    </p:set>
                                  </p:childTnLst>
                                </p:cTn>
                              </p:par>
                              <p:par>
                                <p:cTn id="179" presetID="1" presetClass="entr" presetSubtype="0" fill="hold" nodeType="withEffect">
                                  <p:stCondLst>
                                    <p:cond delay="0"/>
                                  </p:stCondLst>
                                  <p:childTnLst>
                                    <p:set>
                                      <p:cBhvr>
                                        <p:cTn id="180" dur="1" fill="hold">
                                          <p:stCondLst>
                                            <p:cond delay="0"/>
                                          </p:stCondLst>
                                        </p:cTn>
                                        <p:tgtEl>
                                          <p:spTgt spid="113"/>
                                        </p:tgtEl>
                                        <p:attrNameLst>
                                          <p:attrName>style.visibility</p:attrName>
                                        </p:attrNameLst>
                                      </p:cBhvr>
                                      <p:to>
                                        <p:strVal val="visible"/>
                                      </p:to>
                                    </p:set>
                                  </p:childTnLst>
                                </p:cTn>
                              </p:par>
                              <p:par>
                                <p:cTn id="181" presetID="1" presetClass="entr" presetSubtype="0" fill="hold" nodeType="withEffect">
                                  <p:stCondLst>
                                    <p:cond delay="0"/>
                                  </p:stCondLst>
                                  <p:childTnLst>
                                    <p:set>
                                      <p:cBhvr>
                                        <p:cTn id="182" dur="1" fill="hold">
                                          <p:stCondLst>
                                            <p:cond delay="0"/>
                                          </p:stCondLst>
                                        </p:cTn>
                                        <p:tgtEl>
                                          <p:spTgt spid="114"/>
                                        </p:tgtEl>
                                        <p:attrNameLst>
                                          <p:attrName>style.visibility</p:attrName>
                                        </p:attrNameLst>
                                      </p:cBhvr>
                                      <p:to>
                                        <p:strVal val="visible"/>
                                      </p:to>
                                    </p:set>
                                  </p:childTnLst>
                                </p:cTn>
                              </p:par>
                              <p:par>
                                <p:cTn id="183" presetID="1" presetClass="entr" presetSubtype="0" fill="hold" nodeType="withEffect">
                                  <p:stCondLst>
                                    <p:cond delay="0"/>
                                  </p:stCondLst>
                                  <p:childTnLst>
                                    <p:set>
                                      <p:cBhvr>
                                        <p:cTn id="184" dur="1" fill="hold">
                                          <p:stCondLst>
                                            <p:cond delay="0"/>
                                          </p:stCondLst>
                                        </p:cTn>
                                        <p:tgtEl>
                                          <p:spTgt spid="115"/>
                                        </p:tgtEl>
                                        <p:attrNameLst>
                                          <p:attrName>style.visibility</p:attrName>
                                        </p:attrNameLst>
                                      </p:cBhvr>
                                      <p:to>
                                        <p:strVal val="visible"/>
                                      </p:to>
                                    </p:set>
                                  </p:childTnLst>
                                </p:cTn>
                              </p:par>
                              <p:par>
                                <p:cTn id="185" presetID="1" presetClass="entr" presetSubtype="0" fill="hold" nodeType="withEffect">
                                  <p:stCondLst>
                                    <p:cond delay="0"/>
                                  </p:stCondLst>
                                  <p:childTnLst>
                                    <p:set>
                                      <p:cBhvr>
                                        <p:cTn id="186" dur="1" fill="hold">
                                          <p:stCondLst>
                                            <p:cond delay="0"/>
                                          </p:stCondLst>
                                        </p:cTn>
                                        <p:tgtEl>
                                          <p:spTgt spid="116"/>
                                        </p:tgtEl>
                                        <p:attrNameLst>
                                          <p:attrName>style.visibility</p:attrName>
                                        </p:attrNameLst>
                                      </p:cBhvr>
                                      <p:to>
                                        <p:strVal val="visible"/>
                                      </p:to>
                                    </p:set>
                                  </p:childTnLst>
                                </p:cTn>
                              </p:par>
                              <p:par>
                                <p:cTn id="187" presetID="1" presetClass="entr" presetSubtype="0" fill="hold" nodeType="withEffect">
                                  <p:stCondLst>
                                    <p:cond delay="0"/>
                                  </p:stCondLst>
                                  <p:childTnLst>
                                    <p:set>
                                      <p:cBhvr>
                                        <p:cTn id="188" dur="1" fill="hold">
                                          <p:stCondLst>
                                            <p:cond delay="0"/>
                                          </p:stCondLst>
                                        </p:cTn>
                                        <p:tgtEl>
                                          <p:spTgt spid="117"/>
                                        </p:tgtEl>
                                        <p:attrNameLst>
                                          <p:attrName>style.visibility</p:attrName>
                                        </p:attrNameLst>
                                      </p:cBhvr>
                                      <p:to>
                                        <p:strVal val="visible"/>
                                      </p:to>
                                    </p:set>
                                  </p:childTnLst>
                                </p:cTn>
                              </p:par>
                              <p:par>
                                <p:cTn id="189" presetID="1" presetClass="entr" presetSubtype="0" fill="hold" nodeType="withEffect">
                                  <p:stCondLst>
                                    <p:cond delay="0"/>
                                  </p:stCondLst>
                                  <p:childTnLst>
                                    <p:set>
                                      <p:cBhvr>
                                        <p:cTn id="190" dur="1" fill="hold">
                                          <p:stCondLst>
                                            <p:cond delay="0"/>
                                          </p:stCondLst>
                                        </p:cTn>
                                        <p:tgtEl>
                                          <p:spTgt spid="118"/>
                                        </p:tgtEl>
                                        <p:attrNameLst>
                                          <p:attrName>style.visibility</p:attrName>
                                        </p:attrNameLst>
                                      </p:cBhvr>
                                      <p:to>
                                        <p:strVal val="visible"/>
                                      </p:to>
                                    </p:set>
                                  </p:childTnLst>
                                </p:cTn>
                              </p:par>
                              <p:par>
                                <p:cTn id="191" presetID="1" presetClass="entr" presetSubtype="0" fill="hold" nodeType="withEffect">
                                  <p:stCondLst>
                                    <p:cond delay="0"/>
                                  </p:stCondLst>
                                  <p:childTnLst>
                                    <p:set>
                                      <p:cBhvr>
                                        <p:cTn id="192" dur="1" fill="hold">
                                          <p:stCondLst>
                                            <p:cond delay="0"/>
                                          </p:stCondLst>
                                        </p:cTn>
                                        <p:tgtEl>
                                          <p:spTgt spid="119"/>
                                        </p:tgtEl>
                                        <p:attrNameLst>
                                          <p:attrName>style.visibility</p:attrName>
                                        </p:attrNameLst>
                                      </p:cBhvr>
                                      <p:to>
                                        <p:strVal val="visible"/>
                                      </p:to>
                                    </p:set>
                                  </p:childTnLst>
                                </p:cTn>
                              </p:par>
                              <p:par>
                                <p:cTn id="193" presetID="1" presetClass="entr" presetSubtype="0" fill="hold" nodeType="withEffect">
                                  <p:stCondLst>
                                    <p:cond delay="0"/>
                                  </p:stCondLst>
                                  <p:childTnLst>
                                    <p:set>
                                      <p:cBhvr>
                                        <p:cTn id="194" dur="1" fill="hold">
                                          <p:stCondLst>
                                            <p:cond delay="0"/>
                                          </p:stCondLst>
                                        </p:cTn>
                                        <p:tgtEl>
                                          <p:spTgt spid="120"/>
                                        </p:tgtEl>
                                        <p:attrNameLst>
                                          <p:attrName>style.visibility</p:attrName>
                                        </p:attrNameLst>
                                      </p:cBhvr>
                                      <p:to>
                                        <p:strVal val="visible"/>
                                      </p:to>
                                    </p:set>
                                  </p:childTnLst>
                                </p:cTn>
                              </p:par>
                              <p:par>
                                <p:cTn id="195" presetID="1" presetClass="entr" presetSubtype="0" fill="hold" nodeType="withEffect">
                                  <p:stCondLst>
                                    <p:cond delay="0"/>
                                  </p:stCondLst>
                                  <p:childTnLst>
                                    <p:set>
                                      <p:cBhvr>
                                        <p:cTn id="196" dur="1" fill="hold">
                                          <p:stCondLst>
                                            <p:cond delay="0"/>
                                          </p:stCondLst>
                                        </p:cTn>
                                        <p:tgtEl>
                                          <p:spTgt spid="121"/>
                                        </p:tgtEl>
                                        <p:attrNameLst>
                                          <p:attrName>style.visibility</p:attrName>
                                        </p:attrNameLst>
                                      </p:cBhvr>
                                      <p:to>
                                        <p:strVal val="visible"/>
                                      </p:to>
                                    </p:set>
                                  </p:childTnLst>
                                </p:cTn>
                              </p:par>
                              <p:par>
                                <p:cTn id="197" presetID="1" presetClass="entr" presetSubtype="0" fill="hold" nodeType="withEffect">
                                  <p:stCondLst>
                                    <p:cond delay="0"/>
                                  </p:stCondLst>
                                  <p:childTnLst>
                                    <p:set>
                                      <p:cBhvr>
                                        <p:cTn id="198" dur="1" fill="hold">
                                          <p:stCondLst>
                                            <p:cond delay="0"/>
                                          </p:stCondLst>
                                        </p:cTn>
                                        <p:tgtEl>
                                          <p:spTgt spid="122"/>
                                        </p:tgtEl>
                                        <p:attrNameLst>
                                          <p:attrName>style.visibility</p:attrName>
                                        </p:attrNameLst>
                                      </p:cBhvr>
                                      <p:to>
                                        <p:strVal val="visible"/>
                                      </p:to>
                                    </p:set>
                                  </p:childTnLst>
                                </p:cTn>
                              </p:par>
                              <p:par>
                                <p:cTn id="199" presetID="1" presetClass="entr" presetSubtype="0" fill="hold" nodeType="withEffect">
                                  <p:stCondLst>
                                    <p:cond delay="0"/>
                                  </p:stCondLst>
                                  <p:childTnLst>
                                    <p:set>
                                      <p:cBhvr>
                                        <p:cTn id="200" dur="1" fill="hold">
                                          <p:stCondLst>
                                            <p:cond delay="0"/>
                                          </p:stCondLst>
                                        </p:cTn>
                                        <p:tgtEl>
                                          <p:spTgt spid="123"/>
                                        </p:tgtEl>
                                        <p:attrNameLst>
                                          <p:attrName>style.visibility</p:attrName>
                                        </p:attrNameLst>
                                      </p:cBhvr>
                                      <p:to>
                                        <p:strVal val="visible"/>
                                      </p:to>
                                    </p:set>
                                  </p:childTnLst>
                                </p:cTn>
                              </p:par>
                            </p:childTnLst>
                          </p:cTn>
                        </p:par>
                      </p:childTnLst>
                    </p:cTn>
                  </p:par>
                  <p:par>
                    <p:cTn id="201" fill="hold">
                      <p:stCondLst>
                        <p:cond delay="indefinite"/>
                      </p:stCondLst>
                      <p:childTnLst>
                        <p:par>
                          <p:cTn id="202" fill="hold">
                            <p:stCondLst>
                              <p:cond delay="0"/>
                            </p:stCondLst>
                            <p:childTnLst>
                              <p:par>
                                <p:cTn id="203" presetID="1" presetClass="entr" presetSubtype="0" fill="hold" grpId="0" nodeType="clickEffect">
                                  <p:stCondLst>
                                    <p:cond delay="0"/>
                                  </p:stCondLst>
                                  <p:childTnLst>
                                    <p:set>
                                      <p:cBhvr>
                                        <p:cTn id="204" dur="1" fill="hold">
                                          <p:stCondLst>
                                            <p:cond delay="0"/>
                                          </p:stCondLst>
                                        </p:cTn>
                                        <p:tgtEl>
                                          <p:spTgt spid="131"/>
                                        </p:tgtEl>
                                        <p:attrNameLst>
                                          <p:attrName>style.visibility</p:attrName>
                                        </p:attrNameLst>
                                      </p:cBhvr>
                                      <p:to>
                                        <p:strVal val="visible"/>
                                      </p:to>
                                    </p:set>
                                  </p:childTnLst>
                                </p:cTn>
                              </p:par>
                              <p:par>
                                <p:cTn id="205" presetID="1" presetClass="entr" presetSubtype="0" fill="hold" nodeType="withEffect">
                                  <p:stCondLst>
                                    <p:cond delay="0"/>
                                  </p:stCondLst>
                                  <p:childTnLst>
                                    <p:set>
                                      <p:cBhvr>
                                        <p:cTn id="206" dur="1" fill="hold">
                                          <p:stCondLst>
                                            <p:cond delay="0"/>
                                          </p:stCondLst>
                                        </p:cTn>
                                        <p:tgtEl>
                                          <p:spTgt spid="132"/>
                                        </p:tgtEl>
                                        <p:attrNameLst>
                                          <p:attrName>style.visibility</p:attrName>
                                        </p:attrNameLst>
                                      </p:cBhvr>
                                      <p:to>
                                        <p:strVal val="visible"/>
                                      </p:to>
                                    </p:set>
                                  </p:childTnLst>
                                </p:cTn>
                              </p:par>
                              <p:par>
                                <p:cTn id="207" presetID="1" presetClass="entr" presetSubtype="0" fill="hold" nodeType="withEffect">
                                  <p:stCondLst>
                                    <p:cond delay="0"/>
                                  </p:stCondLst>
                                  <p:childTnLst>
                                    <p:set>
                                      <p:cBhvr>
                                        <p:cTn id="208" dur="1" fill="hold">
                                          <p:stCondLst>
                                            <p:cond delay="0"/>
                                          </p:stCondLst>
                                        </p:cTn>
                                        <p:tgtEl>
                                          <p:spTgt spid="133"/>
                                        </p:tgtEl>
                                        <p:attrNameLst>
                                          <p:attrName>style.visibility</p:attrName>
                                        </p:attrNameLst>
                                      </p:cBhvr>
                                      <p:to>
                                        <p:strVal val="visible"/>
                                      </p:to>
                                    </p:set>
                                  </p:childTnLst>
                                </p:cTn>
                              </p:par>
                              <p:par>
                                <p:cTn id="209" presetID="1" presetClass="entr" presetSubtype="0" fill="hold" nodeType="withEffect">
                                  <p:stCondLst>
                                    <p:cond delay="0"/>
                                  </p:stCondLst>
                                  <p:childTnLst>
                                    <p:set>
                                      <p:cBhvr>
                                        <p:cTn id="210" dur="1" fill="hold">
                                          <p:stCondLst>
                                            <p:cond delay="0"/>
                                          </p:stCondLst>
                                        </p:cTn>
                                        <p:tgtEl>
                                          <p:spTgt spid="134"/>
                                        </p:tgtEl>
                                        <p:attrNameLst>
                                          <p:attrName>style.visibility</p:attrName>
                                        </p:attrNameLst>
                                      </p:cBhvr>
                                      <p:to>
                                        <p:strVal val="visible"/>
                                      </p:to>
                                    </p:set>
                                  </p:childTnLst>
                                </p:cTn>
                              </p:par>
                              <p:par>
                                <p:cTn id="211" presetID="1" presetClass="entr" presetSubtype="0" fill="hold" nodeType="withEffect">
                                  <p:stCondLst>
                                    <p:cond delay="0"/>
                                  </p:stCondLst>
                                  <p:childTnLst>
                                    <p:set>
                                      <p:cBhvr>
                                        <p:cTn id="212" dur="1" fill="hold">
                                          <p:stCondLst>
                                            <p:cond delay="0"/>
                                          </p:stCondLst>
                                        </p:cTn>
                                        <p:tgtEl>
                                          <p:spTgt spid="135"/>
                                        </p:tgtEl>
                                        <p:attrNameLst>
                                          <p:attrName>style.visibility</p:attrName>
                                        </p:attrNameLst>
                                      </p:cBhvr>
                                      <p:to>
                                        <p:strVal val="visible"/>
                                      </p:to>
                                    </p:set>
                                  </p:childTnLst>
                                </p:cTn>
                              </p:par>
                              <p:par>
                                <p:cTn id="213" presetID="1" presetClass="entr" presetSubtype="0" fill="hold" nodeType="withEffect">
                                  <p:stCondLst>
                                    <p:cond delay="0"/>
                                  </p:stCondLst>
                                  <p:childTnLst>
                                    <p:set>
                                      <p:cBhvr>
                                        <p:cTn id="214" dur="1" fill="hold">
                                          <p:stCondLst>
                                            <p:cond delay="0"/>
                                          </p:stCondLst>
                                        </p:cTn>
                                        <p:tgtEl>
                                          <p:spTgt spid="136"/>
                                        </p:tgtEl>
                                        <p:attrNameLst>
                                          <p:attrName>style.visibility</p:attrName>
                                        </p:attrNameLst>
                                      </p:cBhvr>
                                      <p:to>
                                        <p:strVal val="visible"/>
                                      </p:to>
                                    </p:set>
                                  </p:childTnLst>
                                </p:cTn>
                              </p:par>
                              <p:par>
                                <p:cTn id="215" presetID="1" presetClass="entr" presetSubtype="0" fill="hold" nodeType="withEffect">
                                  <p:stCondLst>
                                    <p:cond delay="0"/>
                                  </p:stCondLst>
                                  <p:childTnLst>
                                    <p:set>
                                      <p:cBhvr>
                                        <p:cTn id="216" dur="1" fill="hold">
                                          <p:stCondLst>
                                            <p:cond delay="0"/>
                                          </p:stCondLst>
                                        </p:cTn>
                                        <p:tgtEl>
                                          <p:spTgt spid="137"/>
                                        </p:tgtEl>
                                        <p:attrNameLst>
                                          <p:attrName>style.visibility</p:attrName>
                                        </p:attrNameLst>
                                      </p:cBhvr>
                                      <p:to>
                                        <p:strVal val="visible"/>
                                      </p:to>
                                    </p:set>
                                  </p:childTnLst>
                                </p:cTn>
                              </p:par>
                              <p:par>
                                <p:cTn id="217" presetID="1" presetClass="entr" presetSubtype="0" fill="hold" nodeType="withEffect">
                                  <p:stCondLst>
                                    <p:cond delay="0"/>
                                  </p:stCondLst>
                                  <p:childTnLst>
                                    <p:set>
                                      <p:cBhvr>
                                        <p:cTn id="218" dur="1" fill="hold">
                                          <p:stCondLst>
                                            <p:cond delay="0"/>
                                          </p:stCondLst>
                                        </p:cTn>
                                        <p:tgtEl>
                                          <p:spTgt spid="138"/>
                                        </p:tgtEl>
                                        <p:attrNameLst>
                                          <p:attrName>style.visibility</p:attrName>
                                        </p:attrNameLst>
                                      </p:cBhvr>
                                      <p:to>
                                        <p:strVal val="visible"/>
                                      </p:to>
                                    </p:set>
                                  </p:childTnLst>
                                </p:cTn>
                              </p:par>
                              <p:par>
                                <p:cTn id="219" presetID="1" presetClass="entr" presetSubtype="0" fill="hold" nodeType="withEffect">
                                  <p:stCondLst>
                                    <p:cond delay="0"/>
                                  </p:stCondLst>
                                  <p:childTnLst>
                                    <p:set>
                                      <p:cBhvr>
                                        <p:cTn id="220" dur="1" fill="hold">
                                          <p:stCondLst>
                                            <p:cond delay="0"/>
                                          </p:stCondLst>
                                        </p:cTn>
                                        <p:tgtEl>
                                          <p:spTgt spid="139"/>
                                        </p:tgtEl>
                                        <p:attrNameLst>
                                          <p:attrName>style.visibility</p:attrName>
                                        </p:attrNameLst>
                                      </p:cBhvr>
                                      <p:to>
                                        <p:strVal val="visible"/>
                                      </p:to>
                                    </p:set>
                                  </p:childTnLst>
                                </p:cTn>
                              </p:par>
                              <p:par>
                                <p:cTn id="221" presetID="1" presetClass="entr" presetSubtype="0" fill="hold" nodeType="withEffect">
                                  <p:stCondLst>
                                    <p:cond delay="0"/>
                                  </p:stCondLst>
                                  <p:childTnLst>
                                    <p:set>
                                      <p:cBhvr>
                                        <p:cTn id="222" dur="1" fill="hold">
                                          <p:stCondLst>
                                            <p:cond delay="0"/>
                                          </p:stCondLst>
                                        </p:cTn>
                                        <p:tgtEl>
                                          <p:spTgt spid="140"/>
                                        </p:tgtEl>
                                        <p:attrNameLst>
                                          <p:attrName>style.visibility</p:attrName>
                                        </p:attrNameLst>
                                      </p:cBhvr>
                                      <p:to>
                                        <p:strVal val="visible"/>
                                      </p:to>
                                    </p:set>
                                  </p:childTnLst>
                                </p:cTn>
                              </p:par>
                              <p:par>
                                <p:cTn id="223" presetID="1" presetClass="entr" presetSubtype="0" fill="hold" nodeType="withEffect">
                                  <p:stCondLst>
                                    <p:cond delay="0"/>
                                  </p:stCondLst>
                                  <p:childTnLst>
                                    <p:set>
                                      <p:cBhvr>
                                        <p:cTn id="224" dur="1" fill="hold">
                                          <p:stCondLst>
                                            <p:cond delay="0"/>
                                          </p:stCondLst>
                                        </p:cTn>
                                        <p:tgtEl>
                                          <p:spTgt spid="141"/>
                                        </p:tgtEl>
                                        <p:attrNameLst>
                                          <p:attrName>style.visibility</p:attrName>
                                        </p:attrNameLst>
                                      </p:cBhvr>
                                      <p:to>
                                        <p:strVal val="visible"/>
                                      </p:to>
                                    </p:set>
                                  </p:childTnLst>
                                </p:cTn>
                              </p:par>
                            </p:childTnLst>
                          </p:cTn>
                        </p:par>
                      </p:childTnLst>
                    </p:cTn>
                  </p:par>
                  <p:par>
                    <p:cTn id="225" fill="hold">
                      <p:stCondLst>
                        <p:cond delay="indefinite"/>
                      </p:stCondLst>
                      <p:childTnLst>
                        <p:par>
                          <p:cTn id="226" fill="hold">
                            <p:stCondLst>
                              <p:cond delay="0"/>
                            </p:stCondLst>
                            <p:childTnLst>
                              <p:par>
                                <p:cTn id="227" presetID="1" presetClass="entr" presetSubtype="0" fill="hold" grpId="0" nodeType="clickEffect">
                                  <p:stCondLst>
                                    <p:cond delay="0"/>
                                  </p:stCondLst>
                                  <p:childTnLst>
                                    <p:set>
                                      <p:cBhvr>
                                        <p:cTn id="228" dur="1" fill="hold">
                                          <p:stCondLst>
                                            <p:cond delay="0"/>
                                          </p:stCondLst>
                                        </p:cTn>
                                        <p:tgtEl>
                                          <p:spTgt spid="150"/>
                                        </p:tgtEl>
                                        <p:attrNameLst>
                                          <p:attrName>style.visibility</p:attrName>
                                        </p:attrNameLst>
                                      </p:cBhvr>
                                      <p:to>
                                        <p:strVal val="visible"/>
                                      </p:to>
                                    </p:set>
                                  </p:childTnLst>
                                </p:cTn>
                              </p:par>
                              <p:par>
                                <p:cTn id="229" presetID="1" presetClass="entr" presetSubtype="0" fill="hold" nodeType="withEffect">
                                  <p:stCondLst>
                                    <p:cond delay="0"/>
                                  </p:stCondLst>
                                  <p:childTnLst>
                                    <p:set>
                                      <p:cBhvr>
                                        <p:cTn id="230" dur="1" fill="hold">
                                          <p:stCondLst>
                                            <p:cond delay="0"/>
                                          </p:stCondLst>
                                        </p:cTn>
                                        <p:tgtEl>
                                          <p:spTgt spid="151"/>
                                        </p:tgtEl>
                                        <p:attrNameLst>
                                          <p:attrName>style.visibility</p:attrName>
                                        </p:attrNameLst>
                                      </p:cBhvr>
                                      <p:to>
                                        <p:strVal val="visible"/>
                                      </p:to>
                                    </p:set>
                                  </p:childTnLst>
                                </p:cTn>
                              </p:par>
                              <p:par>
                                <p:cTn id="231" presetID="1" presetClass="entr" presetSubtype="0" fill="hold" nodeType="withEffect">
                                  <p:stCondLst>
                                    <p:cond delay="0"/>
                                  </p:stCondLst>
                                  <p:childTnLst>
                                    <p:set>
                                      <p:cBhvr>
                                        <p:cTn id="232" dur="1" fill="hold">
                                          <p:stCondLst>
                                            <p:cond delay="0"/>
                                          </p:stCondLst>
                                        </p:cTn>
                                        <p:tgtEl>
                                          <p:spTgt spid="152"/>
                                        </p:tgtEl>
                                        <p:attrNameLst>
                                          <p:attrName>style.visibility</p:attrName>
                                        </p:attrNameLst>
                                      </p:cBhvr>
                                      <p:to>
                                        <p:strVal val="visible"/>
                                      </p:to>
                                    </p:set>
                                  </p:childTnLst>
                                </p:cTn>
                              </p:par>
                              <p:par>
                                <p:cTn id="233" presetID="1" presetClass="entr" presetSubtype="0" fill="hold" nodeType="withEffect">
                                  <p:stCondLst>
                                    <p:cond delay="0"/>
                                  </p:stCondLst>
                                  <p:childTnLst>
                                    <p:set>
                                      <p:cBhvr>
                                        <p:cTn id="234" dur="1" fill="hold">
                                          <p:stCondLst>
                                            <p:cond delay="0"/>
                                          </p:stCondLst>
                                        </p:cTn>
                                        <p:tgtEl>
                                          <p:spTgt spid="153"/>
                                        </p:tgtEl>
                                        <p:attrNameLst>
                                          <p:attrName>style.visibility</p:attrName>
                                        </p:attrNameLst>
                                      </p:cBhvr>
                                      <p:to>
                                        <p:strVal val="visible"/>
                                      </p:to>
                                    </p:set>
                                  </p:childTnLst>
                                </p:cTn>
                              </p:par>
                              <p:par>
                                <p:cTn id="235" presetID="1" presetClass="entr" presetSubtype="0" fill="hold" nodeType="withEffect">
                                  <p:stCondLst>
                                    <p:cond delay="0"/>
                                  </p:stCondLst>
                                  <p:childTnLst>
                                    <p:set>
                                      <p:cBhvr>
                                        <p:cTn id="236" dur="1" fill="hold">
                                          <p:stCondLst>
                                            <p:cond delay="0"/>
                                          </p:stCondLst>
                                        </p:cTn>
                                        <p:tgtEl>
                                          <p:spTgt spid="154"/>
                                        </p:tgtEl>
                                        <p:attrNameLst>
                                          <p:attrName>style.visibility</p:attrName>
                                        </p:attrNameLst>
                                      </p:cBhvr>
                                      <p:to>
                                        <p:strVal val="visible"/>
                                      </p:to>
                                    </p:set>
                                  </p:childTnLst>
                                </p:cTn>
                              </p:par>
                              <p:par>
                                <p:cTn id="237" presetID="1" presetClass="entr" presetSubtype="0" fill="hold" nodeType="withEffect">
                                  <p:stCondLst>
                                    <p:cond delay="0"/>
                                  </p:stCondLst>
                                  <p:childTnLst>
                                    <p:set>
                                      <p:cBhvr>
                                        <p:cTn id="238" dur="1" fill="hold">
                                          <p:stCondLst>
                                            <p:cond delay="0"/>
                                          </p:stCondLst>
                                        </p:cTn>
                                        <p:tgtEl>
                                          <p:spTgt spid="155"/>
                                        </p:tgtEl>
                                        <p:attrNameLst>
                                          <p:attrName>style.visibility</p:attrName>
                                        </p:attrNameLst>
                                      </p:cBhvr>
                                      <p:to>
                                        <p:strVal val="visible"/>
                                      </p:to>
                                    </p:set>
                                  </p:childTnLst>
                                </p:cTn>
                              </p:par>
                              <p:par>
                                <p:cTn id="239" presetID="1" presetClass="entr" presetSubtype="0" fill="hold" nodeType="withEffect">
                                  <p:stCondLst>
                                    <p:cond delay="0"/>
                                  </p:stCondLst>
                                  <p:childTnLst>
                                    <p:set>
                                      <p:cBhvr>
                                        <p:cTn id="240" dur="1" fill="hold">
                                          <p:stCondLst>
                                            <p:cond delay="0"/>
                                          </p:stCondLst>
                                        </p:cTn>
                                        <p:tgtEl>
                                          <p:spTgt spid="156"/>
                                        </p:tgtEl>
                                        <p:attrNameLst>
                                          <p:attrName>style.visibility</p:attrName>
                                        </p:attrNameLst>
                                      </p:cBhvr>
                                      <p:to>
                                        <p:strVal val="visible"/>
                                      </p:to>
                                    </p:set>
                                  </p:childTnLst>
                                </p:cTn>
                              </p:par>
                              <p:par>
                                <p:cTn id="241" presetID="1" presetClass="entr" presetSubtype="0" fill="hold" nodeType="withEffect">
                                  <p:stCondLst>
                                    <p:cond delay="0"/>
                                  </p:stCondLst>
                                  <p:childTnLst>
                                    <p:set>
                                      <p:cBhvr>
                                        <p:cTn id="242" dur="1" fill="hold">
                                          <p:stCondLst>
                                            <p:cond delay="0"/>
                                          </p:stCondLst>
                                        </p:cTn>
                                        <p:tgtEl>
                                          <p:spTgt spid="157"/>
                                        </p:tgtEl>
                                        <p:attrNameLst>
                                          <p:attrName>style.visibility</p:attrName>
                                        </p:attrNameLst>
                                      </p:cBhvr>
                                      <p:to>
                                        <p:strVal val="visible"/>
                                      </p:to>
                                    </p:set>
                                  </p:childTnLst>
                                </p:cTn>
                              </p:par>
                            </p:childTnLst>
                          </p:cTn>
                        </p:par>
                      </p:childTnLst>
                    </p:cTn>
                  </p:par>
                  <p:par>
                    <p:cTn id="243" fill="hold">
                      <p:stCondLst>
                        <p:cond delay="indefinite"/>
                      </p:stCondLst>
                      <p:childTnLst>
                        <p:par>
                          <p:cTn id="244" fill="hold">
                            <p:stCondLst>
                              <p:cond delay="0"/>
                            </p:stCondLst>
                            <p:childTnLst>
                              <p:par>
                                <p:cTn id="245" presetID="1" presetClass="entr" presetSubtype="0" fill="hold" grpId="0" nodeType="clickEffect">
                                  <p:stCondLst>
                                    <p:cond delay="0"/>
                                  </p:stCondLst>
                                  <p:childTnLst>
                                    <p:set>
                                      <p:cBhvr>
                                        <p:cTn id="246" dur="1" fill="hold">
                                          <p:stCondLst>
                                            <p:cond delay="0"/>
                                          </p:stCondLst>
                                        </p:cTn>
                                        <p:tgtEl>
                                          <p:spTgt spid="161"/>
                                        </p:tgtEl>
                                        <p:attrNameLst>
                                          <p:attrName>style.visibility</p:attrName>
                                        </p:attrNameLst>
                                      </p:cBhvr>
                                      <p:to>
                                        <p:strVal val="visible"/>
                                      </p:to>
                                    </p:set>
                                  </p:childTnLst>
                                </p:cTn>
                              </p:par>
                              <p:par>
                                <p:cTn id="247" presetID="1" presetClass="entr" presetSubtype="0" fill="hold" nodeType="withEffect">
                                  <p:stCondLst>
                                    <p:cond delay="0"/>
                                  </p:stCondLst>
                                  <p:childTnLst>
                                    <p:set>
                                      <p:cBhvr>
                                        <p:cTn id="248" dur="1" fill="hold">
                                          <p:stCondLst>
                                            <p:cond delay="0"/>
                                          </p:stCondLst>
                                        </p:cTn>
                                        <p:tgtEl>
                                          <p:spTgt spid="162"/>
                                        </p:tgtEl>
                                        <p:attrNameLst>
                                          <p:attrName>style.visibility</p:attrName>
                                        </p:attrNameLst>
                                      </p:cBhvr>
                                      <p:to>
                                        <p:strVal val="visible"/>
                                      </p:to>
                                    </p:set>
                                  </p:childTnLst>
                                </p:cTn>
                              </p:par>
                              <p:par>
                                <p:cTn id="249" presetID="1" presetClass="entr" presetSubtype="0" fill="hold" nodeType="withEffect">
                                  <p:stCondLst>
                                    <p:cond delay="0"/>
                                  </p:stCondLst>
                                  <p:childTnLst>
                                    <p:set>
                                      <p:cBhvr>
                                        <p:cTn id="250" dur="1" fill="hold">
                                          <p:stCondLst>
                                            <p:cond delay="0"/>
                                          </p:stCondLst>
                                        </p:cTn>
                                        <p:tgtEl>
                                          <p:spTgt spid="163"/>
                                        </p:tgtEl>
                                        <p:attrNameLst>
                                          <p:attrName>style.visibility</p:attrName>
                                        </p:attrNameLst>
                                      </p:cBhvr>
                                      <p:to>
                                        <p:strVal val="visible"/>
                                      </p:to>
                                    </p:set>
                                  </p:childTnLst>
                                </p:cTn>
                              </p:par>
                              <p:par>
                                <p:cTn id="251" presetID="1" presetClass="entr" presetSubtype="0" fill="hold" nodeType="withEffect">
                                  <p:stCondLst>
                                    <p:cond delay="0"/>
                                  </p:stCondLst>
                                  <p:childTnLst>
                                    <p:set>
                                      <p:cBhvr>
                                        <p:cTn id="252" dur="1" fill="hold">
                                          <p:stCondLst>
                                            <p:cond delay="0"/>
                                          </p:stCondLst>
                                        </p:cTn>
                                        <p:tgtEl>
                                          <p:spTgt spid="164"/>
                                        </p:tgtEl>
                                        <p:attrNameLst>
                                          <p:attrName>style.visibility</p:attrName>
                                        </p:attrNameLst>
                                      </p:cBhvr>
                                      <p:to>
                                        <p:strVal val="visible"/>
                                      </p:to>
                                    </p:set>
                                  </p:childTnLst>
                                </p:cTn>
                              </p:par>
                              <p:par>
                                <p:cTn id="253" presetID="1" presetClass="entr" presetSubtype="0" fill="hold" nodeType="withEffect">
                                  <p:stCondLst>
                                    <p:cond delay="0"/>
                                  </p:stCondLst>
                                  <p:childTnLst>
                                    <p:set>
                                      <p:cBhvr>
                                        <p:cTn id="254" dur="1" fill="hold">
                                          <p:stCondLst>
                                            <p:cond delay="0"/>
                                          </p:stCondLst>
                                        </p:cTn>
                                        <p:tgtEl>
                                          <p:spTgt spid="1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34" grpId="0"/>
      <p:bldP spid="34" grpId="1"/>
      <p:bldP spid="48" grpId="0"/>
      <p:bldP spid="48" grpId="1"/>
      <p:bldP spid="52" grpId="0"/>
      <p:bldP spid="52" grpId="1"/>
      <p:bldP spid="60" grpId="0"/>
      <p:bldP spid="61" grpId="0"/>
      <p:bldP spid="91" grpId="0"/>
      <p:bldP spid="110" grpId="0"/>
      <p:bldP spid="131" grpId="0"/>
      <p:bldP spid="150" grpId="0"/>
      <p:bldP spid="161"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冒泡排序</a:t>
            </a:r>
          </a:p>
        </p:txBody>
      </p:sp>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257527" y="1095738"/>
            <a:ext cx="8823615" cy="1154162"/>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en-US" altLang="zh-CN" sz="2400" b="1" dirty="0">
                <a:solidFill>
                  <a:srgbClr val="FF0000"/>
                </a:solidFill>
                <a:latin typeface="+mn-lt"/>
                <a:ea typeface="+mn-ea"/>
                <a:cs typeface="+mn-ea"/>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假设表中数据</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元素为</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个，即</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问题规模为</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，统计关键字比较和元素交换这两个主要运算的实际执行次数。</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2" name="矩形 1"/>
          <p:cNvSpPr/>
          <p:nvPr/>
        </p:nvSpPr>
        <p:spPr>
          <a:xfrm>
            <a:off x="1257527" y="2230600"/>
            <a:ext cx="8823615" cy="1094146"/>
          </a:xfrm>
          <a:prstGeom prst="rect">
            <a:avLst/>
          </a:prstGeom>
        </p:spPr>
        <p:txBody>
          <a:bodyPr wrap="square">
            <a:spAutoFit/>
          </a:bodyPr>
          <a:lstStyle/>
          <a:p>
            <a:pPr fontAlgn="base">
              <a:lnSpc>
                <a:spcPct val="150000"/>
              </a:lnSpc>
              <a:spcBef>
                <a:spcPct val="0"/>
              </a:spcBef>
              <a:spcAft>
                <a:spcPct val="0"/>
              </a:spcAft>
              <a:buClrTx/>
              <a:buSzTx/>
              <a:buFontTx/>
              <a:buNone/>
              <a:defRP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冒泡排序需要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n-1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趟，第 </a:t>
            </a:r>
            <a:r>
              <a:rPr lang="en-US" altLang="zh-CN" sz="22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趟</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到</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需要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en-US" altLang="zh-CN" sz="22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次比较运算，最多需要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en-US" altLang="zh-CN" sz="22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次交换运算，最少需要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0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次交换运算。</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3" name="矩形 2"/>
          <p:cNvSpPr/>
          <p:nvPr/>
        </p:nvSpPr>
        <p:spPr>
          <a:xfrm>
            <a:off x="1782723" y="3365462"/>
            <a:ext cx="6670416" cy="540148"/>
          </a:xfrm>
          <a:prstGeom prst="rect">
            <a:avLst/>
          </a:prstGeom>
        </p:spPr>
        <p:txBody>
          <a:bodyPr wrap="none">
            <a:spAutoFit/>
          </a:bodyPr>
          <a:lstStyle/>
          <a:p>
            <a:pPr fontAlgn="base">
              <a:lnSpc>
                <a:spcPct val="150000"/>
              </a:lnSpc>
              <a:spcBef>
                <a:spcPct val="0"/>
              </a:spcBef>
              <a:spcAft>
                <a:spcPct val="0"/>
              </a:spcAft>
              <a:buClrTx/>
              <a:buSzTx/>
              <a:buFontTx/>
              <a:buNone/>
              <a:defRPr/>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算法的比较次数总是</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n-2</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次。</a:t>
            </a:r>
          </a:p>
        </p:txBody>
      </p:sp>
      <p:sp>
        <p:nvSpPr>
          <p:cNvPr id="11"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390877" y="3946326"/>
            <a:ext cx="9598233" cy="1601977"/>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Ø"/>
              <a:defRPr/>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在</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“正序情况”</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之下，算法的交换次数达到最好，不需要移动，即</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0</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次。</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marL="342900" indent="-342900" fontAlgn="base">
              <a:lnSpc>
                <a:spcPct val="150000"/>
              </a:lnSpc>
              <a:spcBef>
                <a:spcPct val="0"/>
              </a:spcBef>
              <a:spcAft>
                <a:spcPct val="0"/>
              </a:spcAft>
              <a:buClr>
                <a:srgbClr val="FF0000"/>
              </a:buClr>
              <a:buSzTx/>
              <a:buFont typeface="Wingdings" panose="05000000000000000000" pitchFamily="2" charset="2"/>
              <a:buChar char="Ø"/>
              <a:defRPr/>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在</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“逆序情况”</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之下，算法的交换次数达到最坏，移动次数为</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n-2</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次。</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3" name="矩形 12"/>
          <p:cNvSpPr/>
          <p:nvPr/>
        </p:nvSpPr>
        <p:spPr>
          <a:xfrm>
            <a:off x="1782723" y="5785702"/>
            <a:ext cx="4775538" cy="540148"/>
          </a:xfrm>
          <a:prstGeom prst="rect">
            <a:avLst/>
          </a:prstGeom>
        </p:spPr>
        <p:txBody>
          <a:bodyPr wrap="none">
            <a:spAutoFit/>
          </a:bodyPr>
          <a:lstStyle/>
          <a:p>
            <a:pPr fontAlgn="base">
              <a:lnSpc>
                <a:spcPct val="150000"/>
              </a:lnSpc>
              <a:spcBef>
                <a:spcPct val="0"/>
              </a:spcBef>
              <a:spcAft>
                <a:spcPct val="0"/>
              </a:spcAft>
              <a:defRPr/>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所以，</a:t>
            </a:r>
            <a:r>
              <a:rPr lang="en-US" altLang="zh-CN" sz="2200" b="1" dirty="0">
                <a:solidFill>
                  <a:srgbClr val="FF0000"/>
                </a:solidFill>
                <a:cs typeface="+mn-ea"/>
                <a:sym typeface="+mn-lt"/>
              </a:rPr>
              <a:t>T</a:t>
            </a:r>
            <a:r>
              <a:rPr lang="en-US" altLang="zh-CN" sz="2200" b="1" baseline="-25000" dirty="0">
                <a:solidFill>
                  <a:srgbClr val="FF0000"/>
                </a:solidFill>
                <a:cs typeface="+mn-ea"/>
                <a:sym typeface="+mn-lt"/>
              </a:rPr>
              <a:t>best</a:t>
            </a:r>
            <a:r>
              <a:rPr lang="en-US" altLang="zh-CN" sz="2200" b="1" dirty="0">
                <a:solidFill>
                  <a:srgbClr val="FF0000"/>
                </a:solidFill>
                <a:cs typeface="+mn-ea"/>
                <a:sym typeface="+mn-lt"/>
              </a:rPr>
              <a:t>(n)=O(n</a:t>
            </a:r>
            <a:r>
              <a:rPr lang="en-US" altLang="zh-CN" sz="2200" b="1" baseline="30000" dirty="0">
                <a:solidFill>
                  <a:srgbClr val="FF0000"/>
                </a:solidFill>
                <a:cs typeface="+mn-ea"/>
                <a:sym typeface="+mn-lt"/>
              </a:rPr>
              <a:t>2</a:t>
            </a:r>
            <a:r>
              <a:rPr lang="en-US" altLang="zh-CN" sz="2200" b="1" dirty="0">
                <a:solidFill>
                  <a:srgbClr val="FF0000"/>
                </a:solidFill>
                <a:cs typeface="+mn-ea"/>
                <a:sym typeface="+mn-lt"/>
              </a:rPr>
              <a:t>)</a:t>
            </a:r>
            <a:r>
              <a:rPr lang="zh-CN" altLang="en-US" sz="2200" b="1" dirty="0">
                <a:solidFill>
                  <a:srgbClr val="FF0000"/>
                </a:solidFill>
                <a:cs typeface="+mn-ea"/>
                <a:sym typeface="+mn-lt"/>
              </a:rPr>
              <a:t>，</a:t>
            </a:r>
            <a:r>
              <a:rPr lang="en-US" altLang="zh-CN" sz="2200" b="1" dirty="0">
                <a:solidFill>
                  <a:srgbClr val="FF0000"/>
                </a:solidFill>
                <a:cs typeface="+mn-ea"/>
                <a:sym typeface="+mn-lt"/>
              </a:rPr>
              <a:t>T</a:t>
            </a:r>
            <a:r>
              <a:rPr lang="en-US" altLang="zh-CN" sz="2200" b="1" baseline="-25000" dirty="0">
                <a:solidFill>
                  <a:srgbClr val="FF0000"/>
                </a:solidFill>
                <a:cs typeface="+mn-ea"/>
                <a:sym typeface="+mn-lt"/>
              </a:rPr>
              <a:t>worst</a:t>
            </a:r>
            <a:r>
              <a:rPr lang="en-US" altLang="zh-CN" sz="2200" b="1" dirty="0">
                <a:solidFill>
                  <a:srgbClr val="FF0000"/>
                </a:solidFill>
                <a:cs typeface="+mn-ea"/>
                <a:sym typeface="+mn-lt"/>
              </a:rPr>
              <a:t>(n)=O(n</a:t>
            </a:r>
            <a:r>
              <a:rPr lang="en-US" altLang="zh-CN" sz="2200" b="1" baseline="30000" dirty="0">
                <a:solidFill>
                  <a:srgbClr val="FF0000"/>
                </a:solidFill>
                <a:cs typeface="+mn-ea"/>
                <a:sym typeface="+mn-lt"/>
              </a:rPr>
              <a:t>2</a:t>
            </a:r>
            <a:r>
              <a:rPr lang="en-US" altLang="zh-CN" sz="2200" b="1" dirty="0">
                <a:solidFill>
                  <a:srgbClr val="FF0000"/>
                </a:solidFill>
                <a:cs typeface="+mn-ea"/>
                <a:sym typeface="+mn-lt"/>
              </a:rPr>
              <a:t>)</a:t>
            </a:r>
            <a:endParaRPr lang="zh-CN" altLang="en-US" sz="2200" b="1" dirty="0">
              <a:solidFill>
                <a:srgbClr val="FF0000"/>
              </a:solidFill>
              <a:cs typeface="+mn-ea"/>
              <a:sym typeface="+mn-lt"/>
            </a:endParaRPr>
          </a:p>
        </p:txBody>
      </p:sp>
    </p:spTree>
    <p:extLst>
      <p:ext uri="{BB962C8B-B14F-4D97-AF65-F5344CB8AC3E}">
        <p14:creationId xmlns:p14="http://schemas.microsoft.com/office/powerpoint/2010/main" val="32095131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快速排序算法</a:t>
            </a:r>
          </a:p>
        </p:txBody>
      </p:sp>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257527" y="1095738"/>
            <a:ext cx="8823615" cy="1601977"/>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Tx/>
              <a:buSzTx/>
              <a:buFont typeface="Wingdings" panose="05000000000000000000" pitchFamily="2" charset="2"/>
              <a:buChar char="u"/>
              <a:defRPr/>
            </a:pPr>
            <a:r>
              <a:rPr lang="zh-CN" altLang="en-US" sz="2400" b="1" dirty="0">
                <a:latin typeface="+mn-lt"/>
                <a:ea typeface="+mn-ea"/>
                <a:cs typeface="+mn-ea"/>
                <a:sym typeface="+mn-lt"/>
              </a:rPr>
              <a:t>冒泡排序过程中每次交换两个相邻记录时只能消除一个逆序。</a:t>
            </a:r>
            <a:endParaRPr lang="en-US" altLang="zh-CN" sz="2400" b="1" dirty="0">
              <a:latin typeface="+mn-lt"/>
              <a:ea typeface="+mn-ea"/>
              <a:cs typeface="+mn-ea"/>
              <a:sym typeface="+mn-lt"/>
            </a:endParaRPr>
          </a:p>
          <a:p>
            <a:pPr marL="342900" indent="-342900" fontAlgn="base">
              <a:lnSpc>
                <a:spcPct val="150000"/>
              </a:lnSpc>
              <a:spcBef>
                <a:spcPct val="0"/>
              </a:spcBef>
              <a:spcAft>
                <a:spcPct val="0"/>
              </a:spcAft>
              <a:buClrTx/>
              <a:buSzTx/>
              <a:buFont typeface="Wingdings" panose="05000000000000000000" pitchFamily="2" charset="2"/>
              <a:buChar char="u"/>
              <a:defRPr/>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快速排序是对冒泡法的一种改进，通过</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一趟交换</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，能消除多个逆序，将待排序序列的第</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个数据元素交换到正确位置。</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矩形 11"/>
          <p:cNvSpPr/>
          <p:nvPr/>
        </p:nvSpPr>
        <p:spPr>
          <a:xfrm>
            <a:off x="3915488" y="2990873"/>
            <a:ext cx="3507692" cy="492443"/>
          </a:xfrm>
          <a:prstGeom prst="rect">
            <a:avLst/>
          </a:prstGeom>
        </p:spPr>
        <p:txBody>
          <a:bodyPr wrap="none">
            <a:spAutoFit/>
          </a:bodyPr>
          <a:lstStyle/>
          <a:p>
            <a:r>
              <a:rPr lang="en-US" altLang="zh-CN" sz="2600" b="1" dirty="0"/>
              <a:t>(</a:t>
            </a:r>
            <a:r>
              <a:rPr lang="en-US" altLang="zh-CN" sz="2600" b="1" dirty="0">
                <a:solidFill>
                  <a:srgbClr val="FF0000"/>
                </a:solidFill>
              </a:rPr>
              <a:t>a</a:t>
            </a:r>
            <a:r>
              <a:rPr lang="en-US" altLang="zh-CN" sz="2600" b="1" baseline="-25000" dirty="0">
                <a:solidFill>
                  <a:srgbClr val="FF0000"/>
                </a:solidFill>
              </a:rPr>
              <a:t>1</a:t>
            </a:r>
            <a:r>
              <a:rPr lang="en-US" altLang="zh-CN" sz="2600" b="1" dirty="0"/>
              <a:t>, a</a:t>
            </a:r>
            <a:r>
              <a:rPr lang="en-US" altLang="zh-CN" sz="2600" b="1" baseline="-25000" dirty="0"/>
              <a:t>2</a:t>
            </a:r>
            <a:r>
              <a:rPr lang="en-US" altLang="zh-CN" sz="2600" b="1" dirty="0"/>
              <a:t>, a</a:t>
            </a:r>
            <a:r>
              <a:rPr lang="en-US" altLang="zh-CN" sz="2600" b="1" baseline="-25000" dirty="0"/>
              <a:t>3</a:t>
            </a:r>
            <a:r>
              <a:rPr lang="en-US" altLang="zh-CN" sz="2600" b="1" dirty="0"/>
              <a:t>, …, a</a:t>
            </a:r>
            <a:r>
              <a:rPr lang="en-US" altLang="zh-CN" sz="2600" b="1" baseline="-25000" dirty="0"/>
              <a:t>i</a:t>
            </a:r>
            <a:r>
              <a:rPr lang="en-US" altLang="zh-CN" sz="2600" b="1" dirty="0"/>
              <a:t>, …, a</a:t>
            </a:r>
            <a:r>
              <a:rPr lang="en-US" altLang="zh-CN" sz="2600" b="1" baseline="-25000" dirty="0"/>
              <a:t>n</a:t>
            </a:r>
            <a:r>
              <a:rPr lang="en-US" altLang="zh-CN" sz="2600" b="1" dirty="0"/>
              <a:t>)</a:t>
            </a:r>
            <a:endParaRPr lang="zh-CN" altLang="en-US" sz="2600" b="1" dirty="0"/>
          </a:p>
        </p:txBody>
      </p:sp>
      <p:sp>
        <p:nvSpPr>
          <p:cNvPr id="14" name="下箭头 13"/>
          <p:cNvSpPr/>
          <p:nvPr/>
        </p:nvSpPr>
        <p:spPr>
          <a:xfrm>
            <a:off x="5400556" y="3812815"/>
            <a:ext cx="754464" cy="1190693"/>
          </a:xfrm>
          <a:prstGeom prst="downArrow">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5550862" y="3977274"/>
            <a:ext cx="604157" cy="430887"/>
          </a:xfrm>
          <a:prstGeom prst="rect">
            <a:avLst/>
          </a:prstGeom>
          <a:noFill/>
        </p:spPr>
        <p:txBody>
          <a:bodyPr wrap="square" rtlCol="0">
            <a:spAutoFit/>
          </a:bodyPr>
          <a:lstStyle/>
          <a:p>
            <a:r>
              <a:rPr lang="en-US" altLang="zh-CN" sz="2200" b="1" dirty="0">
                <a:solidFill>
                  <a:srgbClr val="FF0000"/>
                </a:solidFill>
              </a:rPr>
              <a:t>(1)</a:t>
            </a:r>
            <a:endParaRPr lang="zh-CN" altLang="en-US" sz="2200" b="1" dirty="0">
              <a:solidFill>
                <a:srgbClr val="FF0000"/>
              </a:solidFill>
            </a:endParaRPr>
          </a:p>
        </p:txBody>
      </p:sp>
      <p:sp>
        <p:nvSpPr>
          <p:cNvPr id="16" name="矩形 15"/>
          <p:cNvSpPr/>
          <p:nvPr/>
        </p:nvSpPr>
        <p:spPr>
          <a:xfrm>
            <a:off x="2702266" y="5167967"/>
            <a:ext cx="6151043" cy="492443"/>
          </a:xfrm>
          <a:prstGeom prst="rect">
            <a:avLst/>
          </a:prstGeom>
        </p:spPr>
        <p:txBody>
          <a:bodyPr wrap="none">
            <a:spAutoFit/>
          </a:bodyPr>
          <a:lstStyle/>
          <a:p>
            <a:r>
              <a:rPr lang="en-US" altLang="zh-CN" sz="2600" b="1" dirty="0"/>
              <a:t>(a</a:t>
            </a:r>
            <a:r>
              <a:rPr lang="en-US" altLang="zh-CN" sz="2600" b="1" baseline="-25000" dirty="0"/>
              <a:t>p1</a:t>
            </a:r>
            <a:r>
              <a:rPr lang="en-US" altLang="zh-CN" sz="2600" b="1" dirty="0"/>
              <a:t>, a</a:t>
            </a:r>
            <a:r>
              <a:rPr lang="en-US" altLang="zh-CN" sz="2600" b="1" baseline="-25000" dirty="0"/>
              <a:t>p2</a:t>
            </a:r>
            <a:r>
              <a:rPr lang="en-US" altLang="zh-CN" sz="2600" b="1" dirty="0"/>
              <a:t>, a</a:t>
            </a:r>
            <a:r>
              <a:rPr lang="en-US" altLang="zh-CN" sz="2600" b="1" baseline="-25000" dirty="0"/>
              <a:t>p3</a:t>
            </a:r>
            <a:r>
              <a:rPr lang="en-US" altLang="zh-CN" sz="2600" b="1" dirty="0"/>
              <a:t>, …, a</a:t>
            </a:r>
            <a:r>
              <a:rPr lang="en-US" altLang="zh-CN" sz="2600" b="1" baseline="-25000" dirty="0"/>
              <a:t>pi-1</a:t>
            </a:r>
            <a:r>
              <a:rPr lang="en-US" altLang="zh-CN" sz="2600" b="1" dirty="0"/>
              <a:t>, </a:t>
            </a:r>
            <a:r>
              <a:rPr lang="en-US" altLang="zh-CN" sz="2600" b="1" dirty="0">
                <a:solidFill>
                  <a:srgbClr val="FF0000"/>
                </a:solidFill>
              </a:rPr>
              <a:t>a</a:t>
            </a:r>
            <a:r>
              <a:rPr lang="en-US" altLang="zh-CN" sz="2600" b="1" baseline="-25000" dirty="0">
                <a:solidFill>
                  <a:srgbClr val="FF0000"/>
                </a:solidFill>
              </a:rPr>
              <a:t>1</a:t>
            </a:r>
            <a:r>
              <a:rPr lang="en-US" altLang="zh-CN" sz="2600" b="1" dirty="0"/>
              <a:t>, a</a:t>
            </a:r>
            <a:r>
              <a:rPr lang="en-US" altLang="zh-CN" sz="2600" b="1" baseline="-25000" dirty="0"/>
              <a:t>pi+1</a:t>
            </a:r>
            <a:r>
              <a:rPr lang="en-US" altLang="zh-CN" sz="2600" b="1" dirty="0"/>
              <a:t>, …, a</a:t>
            </a:r>
            <a:r>
              <a:rPr lang="en-US" altLang="zh-CN" sz="2600" b="1" baseline="-25000" dirty="0"/>
              <a:t>pn-1</a:t>
            </a:r>
            <a:r>
              <a:rPr lang="en-US" altLang="zh-CN" sz="2600" b="1" dirty="0"/>
              <a:t>, a</a:t>
            </a:r>
            <a:r>
              <a:rPr lang="en-US" altLang="zh-CN" sz="2600" b="1" baseline="-25000" dirty="0"/>
              <a:t>n</a:t>
            </a:r>
            <a:r>
              <a:rPr lang="en-US" altLang="zh-CN" sz="2600" b="1" dirty="0"/>
              <a:t>)</a:t>
            </a:r>
            <a:endParaRPr lang="zh-CN" altLang="en-US" sz="2600" b="1" dirty="0"/>
          </a:p>
        </p:txBody>
      </p:sp>
      <p:sp>
        <p:nvSpPr>
          <p:cNvPr id="5" name="文本框 4"/>
          <p:cNvSpPr txBox="1"/>
          <p:nvPr/>
        </p:nvSpPr>
        <p:spPr>
          <a:xfrm>
            <a:off x="4953000" y="5708395"/>
            <a:ext cx="824787" cy="461665"/>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all</a:t>
            </a:r>
            <a:r>
              <a:rPr lang="zh-CN" altLang="en-US" sz="2400" b="1" dirty="0">
                <a:solidFill>
                  <a:srgbClr val="FF0000"/>
                </a:solidFill>
                <a:latin typeface="Times New Roman" panose="02020603050405020304" pitchFamily="18" charset="0"/>
                <a:cs typeface="Times New Roman" panose="02020603050405020304" pitchFamily="18" charset="0"/>
              </a:rPr>
              <a:t>＜</a:t>
            </a:r>
          </a:p>
        </p:txBody>
      </p:sp>
      <p:sp>
        <p:nvSpPr>
          <p:cNvPr id="17" name="矩形 16"/>
          <p:cNvSpPr/>
          <p:nvPr/>
        </p:nvSpPr>
        <p:spPr>
          <a:xfrm>
            <a:off x="6155019" y="5708395"/>
            <a:ext cx="873957" cy="461665"/>
          </a:xfrm>
          <a:prstGeom prst="rect">
            <a:avLst/>
          </a:prstGeom>
        </p:spPr>
        <p:txBody>
          <a:bodyPr wrap="none">
            <a:spAutoFit/>
          </a:bodyPr>
          <a:lstStyle/>
          <a:p>
            <a:r>
              <a:rPr lang="zh-CN" altLang="en-US" sz="2400" b="1" dirty="0">
                <a:solidFill>
                  <a:srgbClr val="FF0000"/>
                </a:solidFill>
              </a:rPr>
              <a:t>＞</a:t>
            </a:r>
            <a:r>
              <a:rPr lang="en-US" altLang="zh-CN" sz="2400" b="1" dirty="0"/>
              <a:t>all</a:t>
            </a:r>
            <a:r>
              <a:rPr lang="en-US" altLang="zh-CN" b="1" dirty="0"/>
              <a:t> </a:t>
            </a:r>
            <a:endParaRPr lang="zh-CN" altLang="en-US" dirty="0"/>
          </a:p>
        </p:txBody>
      </p:sp>
      <p:cxnSp>
        <p:nvCxnSpPr>
          <p:cNvPr id="19" name="直接连接符 18"/>
          <p:cNvCxnSpPr/>
          <p:nvPr/>
        </p:nvCxnSpPr>
        <p:spPr>
          <a:xfrm flipH="1">
            <a:off x="3105150" y="6412224"/>
            <a:ext cx="2369512" cy="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3105150" y="5878824"/>
            <a:ext cx="0" cy="53340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5474662" y="6170060"/>
            <a:ext cx="0" cy="242164"/>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4190149" y="6382579"/>
            <a:ext cx="604157" cy="430887"/>
          </a:xfrm>
          <a:prstGeom prst="rect">
            <a:avLst/>
          </a:prstGeom>
          <a:noFill/>
        </p:spPr>
        <p:txBody>
          <a:bodyPr wrap="square" rtlCol="0">
            <a:spAutoFit/>
          </a:bodyPr>
          <a:lstStyle/>
          <a:p>
            <a:r>
              <a:rPr lang="en-US" altLang="zh-CN" sz="2200" b="1" dirty="0">
                <a:solidFill>
                  <a:srgbClr val="FF0000"/>
                </a:solidFill>
              </a:rPr>
              <a:t>(2)</a:t>
            </a:r>
            <a:endParaRPr lang="zh-CN" altLang="en-US" sz="2200" b="1" dirty="0">
              <a:solidFill>
                <a:srgbClr val="FF0000"/>
              </a:solidFill>
            </a:endParaRPr>
          </a:p>
        </p:txBody>
      </p:sp>
      <p:cxnSp>
        <p:nvCxnSpPr>
          <p:cNvPr id="29" name="直接连接符 28"/>
          <p:cNvCxnSpPr/>
          <p:nvPr/>
        </p:nvCxnSpPr>
        <p:spPr>
          <a:xfrm flipH="1">
            <a:off x="6263849" y="6436760"/>
            <a:ext cx="2369512" cy="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8633361" y="5903360"/>
            <a:ext cx="0" cy="53340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7348848" y="6407115"/>
            <a:ext cx="604157" cy="430887"/>
          </a:xfrm>
          <a:prstGeom prst="rect">
            <a:avLst/>
          </a:prstGeom>
          <a:noFill/>
        </p:spPr>
        <p:txBody>
          <a:bodyPr wrap="square" rtlCol="0">
            <a:spAutoFit/>
          </a:bodyPr>
          <a:lstStyle/>
          <a:p>
            <a:r>
              <a:rPr lang="en-US" altLang="zh-CN" sz="2200" b="1" dirty="0">
                <a:solidFill>
                  <a:srgbClr val="FF0000"/>
                </a:solidFill>
              </a:rPr>
              <a:t>(2)</a:t>
            </a:r>
            <a:endParaRPr lang="zh-CN" altLang="en-US" sz="2200" b="1" dirty="0">
              <a:solidFill>
                <a:srgbClr val="FF0000"/>
              </a:solidFill>
            </a:endParaRPr>
          </a:p>
        </p:txBody>
      </p:sp>
      <p:cxnSp>
        <p:nvCxnSpPr>
          <p:cNvPr id="35" name="直接连接符 34"/>
          <p:cNvCxnSpPr/>
          <p:nvPr/>
        </p:nvCxnSpPr>
        <p:spPr>
          <a:xfrm>
            <a:off x="6263849" y="6170060"/>
            <a:ext cx="0" cy="26670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04368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animBg="1"/>
      <p:bldP spid="15" grpId="0"/>
      <p:bldP spid="16" grpId="0"/>
      <p:bldP spid="5" grpId="0"/>
      <p:bldP spid="17" grpId="0"/>
      <p:bldP spid="28" grpId="0"/>
      <p:bldP spid="3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82723" y="2113490"/>
            <a:ext cx="8096023" cy="2990562"/>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）依据表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的第一个元素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，把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放在合适的位置，以将表</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L</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划分”</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成左右</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个逻辑子表，使得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大于左子表</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的所有元素，且</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小于右子表</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的所有元素；</a:t>
            </a:r>
          </a:p>
          <a:p>
            <a:pPr fontAlgn="base">
              <a:lnSpc>
                <a:spcPct val="150000"/>
              </a:lnSpc>
              <a:spcBef>
                <a:spcPts val="1000"/>
              </a:spcBef>
              <a:spcAft>
                <a:spcPct val="0"/>
              </a:spcAft>
              <a:buClrTx/>
              <a:buSzTx/>
              <a:buFontTx/>
              <a:buNone/>
              <a:defRP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）左右子表分别</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递归</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处理。</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快速排序算法</a:t>
            </a:r>
          </a:p>
        </p:txBody>
      </p:sp>
      <p:sp>
        <p:nvSpPr>
          <p:cNvPr id="4" name="矩形 3"/>
          <p:cNvSpPr/>
          <p:nvPr/>
        </p:nvSpPr>
        <p:spPr>
          <a:xfrm>
            <a:off x="1782723" y="1286232"/>
            <a:ext cx="1518364" cy="531492"/>
          </a:xfrm>
          <a:prstGeom prst="rect">
            <a:avLst/>
          </a:prstGeom>
        </p:spPr>
        <p:txBody>
          <a:bodyPr wrap="none">
            <a:spAutoFit/>
          </a:bodyPr>
          <a:lstStyle/>
          <a:p>
            <a:pPr>
              <a:lnSpc>
                <a:spcPct val="120000"/>
              </a:lnSpc>
              <a:spcBef>
                <a:spcPct val="0"/>
              </a:spcBef>
              <a:buNone/>
            </a:pPr>
            <a:r>
              <a:rPr lang="zh-CN" altLang="en-US" sz="2600" b="1" dirty="0">
                <a:solidFill>
                  <a:srgbClr val="FF0000"/>
                </a:solidFill>
                <a:cs typeface="+mn-ea"/>
                <a:sym typeface="+mn-lt"/>
              </a:rPr>
              <a:t>算法步骤</a:t>
            </a:r>
          </a:p>
        </p:txBody>
      </p:sp>
    </p:spTree>
    <p:extLst>
      <p:ext uri="{BB962C8B-B14F-4D97-AF65-F5344CB8AC3E}">
        <p14:creationId xmlns:p14="http://schemas.microsoft.com/office/powerpoint/2010/main" val="41657744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82723" y="2204500"/>
            <a:ext cx="9228177" cy="311880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(1)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当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low&lt;high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时，重复做如下处理：</a:t>
            </a:r>
          </a:p>
          <a:p>
            <a:pPr fontAlgn="base">
              <a:lnSpc>
                <a:spcPct val="150000"/>
              </a:lnSpc>
              <a:spcBef>
                <a:spcPts val="1000"/>
              </a:spcBef>
              <a:spcAft>
                <a:spcPct val="0"/>
              </a:spcAft>
              <a:buClrTx/>
              <a:buSzTx/>
              <a:buNone/>
              <a:defRP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(1.1)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向</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左</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移动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high</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，将首次遇到的</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小于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L[low]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的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L[high]</a:t>
            </a:r>
          </a:p>
          <a:p>
            <a:pPr fontAlgn="base">
              <a:lnSpc>
                <a:spcPct val="150000"/>
              </a:lnSpc>
              <a:spcBef>
                <a:spcPct val="0"/>
              </a:spcBef>
              <a:spcAft>
                <a:spcPct val="0"/>
              </a:spcAft>
              <a:buClrTx/>
              <a:buSzTx/>
              <a:buFontTx/>
              <a:buNone/>
              <a:defRP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与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L[low]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交换；</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ts val="1000"/>
              </a:spcBef>
              <a:spcAft>
                <a:spcPct val="0"/>
              </a:spcAft>
              <a:buClrTx/>
              <a:buSzTx/>
              <a:buNone/>
              <a:defRP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(1.2)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向</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右</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移动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low</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，将首次遇到的</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大于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L[high]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的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L[low]</a:t>
            </a:r>
          </a:p>
          <a:p>
            <a:pPr fontAlgn="base">
              <a:lnSpc>
                <a:spcPct val="150000"/>
              </a:lnSpc>
              <a:spcBef>
                <a:spcPct val="0"/>
              </a:spcBef>
              <a:spcAft>
                <a:spcPct val="0"/>
              </a:spcAft>
              <a:buClrTx/>
              <a:buSzTx/>
              <a:buFontTx/>
              <a:buNone/>
              <a:defRPr/>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与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L[high]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交换。</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快速排序算法</a:t>
            </a:r>
          </a:p>
        </p:txBody>
      </p:sp>
      <p:sp>
        <p:nvSpPr>
          <p:cNvPr id="2" name="矩形 1"/>
          <p:cNvSpPr/>
          <p:nvPr/>
        </p:nvSpPr>
        <p:spPr>
          <a:xfrm>
            <a:off x="1782723" y="1383270"/>
            <a:ext cx="8262198" cy="461665"/>
          </a:xfrm>
          <a:prstGeom prst="rect">
            <a:avLst/>
          </a:prstGeom>
        </p:spPr>
        <p:txBody>
          <a:bodyPr wrap="none">
            <a:spAutoFit/>
          </a:bodyPr>
          <a:lstStyle/>
          <a:p>
            <a:r>
              <a:rPr lang="zh-CN" altLang="en-US"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首先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low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和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high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初始值分别指向表</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L</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的最左和最右的单元。</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6458841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fade">
                                      <p:cBhvr>
                                        <p:cTn id="18" dur="500"/>
                                        <p:tgtEl>
                                          <p:spTgt spid="6">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fade">
                                      <p:cBhvr>
                                        <p:cTn id="23" dur="500"/>
                                        <p:tgtEl>
                                          <p:spTgt spid="6">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6">
                                            <p:txEl>
                                              <p:pRg st="4" end="4"/>
                                            </p:txEl>
                                          </p:spTgt>
                                        </p:tgtEl>
                                        <p:attrNameLst>
                                          <p:attrName>style.visibility</p:attrName>
                                        </p:attrNameLst>
                                      </p:cBhvr>
                                      <p:to>
                                        <p:strVal val="visible"/>
                                      </p:to>
                                    </p:set>
                                    <p:animEffect transition="in" filter="fade">
                                      <p:cBhvr>
                                        <p:cTn id="26"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3005164" y="1804450"/>
            <a:ext cx="5399127" cy="579967"/>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49     38     65     97     76     13     27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快速排序算法</a:t>
            </a:r>
          </a:p>
        </p:txBody>
      </p:sp>
      <p:sp>
        <p:nvSpPr>
          <p:cNvPr id="3" name="上箭头 2"/>
          <p:cNvSpPr/>
          <p:nvPr/>
        </p:nvSpPr>
        <p:spPr>
          <a:xfrm>
            <a:off x="2939584" y="2565378"/>
            <a:ext cx="628650" cy="1181100"/>
          </a:xfrm>
          <a:prstGeom prst="up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上箭头 10"/>
          <p:cNvSpPr/>
          <p:nvPr/>
        </p:nvSpPr>
        <p:spPr>
          <a:xfrm>
            <a:off x="7775641" y="2565378"/>
            <a:ext cx="628650" cy="1181100"/>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8274182" y="3422628"/>
            <a:ext cx="789827" cy="461665"/>
          </a:xfrm>
          <a:prstGeom prst="rect">
            <a:avLst/>
          </a:prstGeom>
          <a:noFill/>
        </p:spPr>
        <p:txBody>
          <a:bodyPr wrap="square" rtlCol="0">
            <a:spAutoFit/>
          </a:bodyPr>
          <a:lstStyle/>
          <a:p>
            <a:r>
              <a:rPr lang="en-US" altLang="zh-CN" sz="2400" b="1" dirty="0">
                <a:solidFill>
                  <a:schemeClr val="accent4">
                    <a:lumMod val="50000"/>
                  </a:schemeClr>
                </a:solidFill>
              </a:rPr>
              <a:t>high</a:t>
            </a:r>
            <a:endParaRPr lang="zh-CN" altLang="en-US" sz="2400" b="1" dirty="0">
              <a:solidFill>
                <a:schemeClr val="accent4">
                  <a:lumMod val="50000"/>
                </a:schemeClr>
              </a:solidFill>
            </a:endParaRPr>
          </a:p>
        </p:txBody>
      </p:sp>
      <p:sp>
        <p:nvSpPr>
          <p:cNvPr id="13" name="文本框 12"/>
          <p:cNvSpPr txBox="1"/>
          <p:nvPr/>
        </p:nvSpPr>
        <p:spPr>
          <a:xfrm>
            <a:off x="3437778" y="3380388"/>
            <a:ext cx="789827" cy="461665"/>
          </a:xfrm>
          <a:prstGeom prst="rect">
            <a:avLst/>
          </a:prstGeom>
          <a:noFill/>
        </p:spPr>
        <p:txBody>
          <a:bodyPr wrap="square" rtlCol="0">
            <a:spAutoFit/>
          </a:bodyPr>
          <a:lstStyle/>
          <a:p>
            <a:r>
              <a:rPr lang="en-US" altLang="zh-CN" sz="2400" b="1" dirty="0">
                <a:solidFill>
                  <a:srgbClr val="FF0000"/>
                </a:solidFill>
              </a:rPr>
              <a:t>low</a:t>
            </a:r>
            <a:endParaRPr lang="zh-CN" altLang="en-US" sz="2400" b="1" dirty="0">
              <a:solidFill>
                <a:srgbClr val="FF0000"/>
              </a:solidFill>
            </a:endParaRPr>
          </a:p>
        </p:txBody>
      </p:sp>
      <p:sp>
        <p:nvSpPr>
          <p:cNvPr id="14" name="上箭头 13"/>
          <p:cNvSpPr/>
          <p:nvPr/>
        </p:nvSpPr>
        <p:spPr>
          <a:xfrm>
            <a:off x="7073685" y="2565378"/>
            <a:ext cx="628650" cy="1181100"/>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7572226" y="3422628"/>
            <a:ext cx="789827" cy="461665"/>
          </a:xfrm>
          <a:prstGeom prst="rect">
            <a:avLst/>
          </a:prstGeom>
          <a:noFill/>
        </p:spPr>
        <p:txBody>
          <a:bodyPr wrap="square" rtlCol="0">
            <a:spAutoFit/>
          </a:bodyPr>
          <a:lstStyle/>
          <a:p>
            <a:r>
              <a:rPr lang="en-US" altLang="zh-CN" sz="2400" b="1" dirty="0">
                <a:solidFill>
                  <a:schemeClr val="accent4">
                    <a:lumMod val="50000"/>
                  </a:schemeClr>
                </a:solidFill>
              </a:rPr>
              <a:t>high</a:t>
            </a:r>
            <a:endParaRPr lang="zh-CN" altLang="en-US" sz="2400" b="1" dirty="0">
              <a:solidFill>
                <a:schemeClr val="accent4">
                  <a:lumMod val="50000"/>
                </a:schemeClr>
              </a:solidFill>
            </a:endParaRPr>
          </a:p>
        </p:txBody>
      </p:sp>
      <p:sp>
        <p:nvSpPr>
          <p:cNvPr id="1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3009403" y="1804450"/>
            <a:ext cx="5399127" cy="6463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27     38     65     97     76     13     49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p>
        </p:txBody>
      </p:sp>
      <p:sp>
        <p:nvSpPr>
          <p:cNvPr id="17" name="上箭头 16"/>
          <p:cNvSpPr/>
          <p:nvPr/>
        </p:nvSpPr>
        <p:spPr>
          <a:xfrm>
            <a:off x="3641887" y="2565378"/>
            <a:ext cx="628650" cy="1181100"/>
          </a:xfrm>
          <a:prstGeom prst="up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4140081" y="3380388"/>
            <a:ext cx="789827" cy="461665"/>
          </a:xfrm>
          <a:prstGeom prst="rect">
            <a:avLst/>
          </a:prstGeom>
          <a:noFill/>
        </p:spPr>
        <p:txBody>
          <a:bodyPr wrap="square" rtlCol="0">
            <a:spAutoFit/>
          </a:bodyPr>
          <a:lstStyle/>
          <a:p>
            <a:r>
              <a:rPr lang="en-US" altLang="zh-CN" sz="2400" b="1" dirty="0">
                <a:solidFill>
                  <a:srgbClr val="FF0000"/>
                </a:solidFill>
              </a:rPr>
              <a:t>low</a:t>
            </a:r>
            <a:endParaRPr lang="zh-CN" altLang="en-US" sz="2400" b="1" dirty="0">
              <a:solidFill>
                <a:srgbClr val="FF0000"/>
              </a:solidFill>
            </a:endParaRPr>
          </a:p>
        </p:txBody>
      </p:sp>
      <p:sp>
        <p:nvSpPr>
          <p:cNvPr id="19" name="上箭头 18"/>
          <p:cNvSpPr/>
          <p:nvPr/>
        </p:nvSpPr>
        <p:spPr>
          <a:xfrm>
            <a:off x="4362797" y="2568220"/>
            <a:ext cx="628650" cy="1181100"/>
          </a:xfrm>
          <a:prstGeom prst="up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4860991" y="3383230"/>
            <a:ext cx="789827" cy="461665"/>
          </a:xfrm>
          <a:prstGeom prst="rect">
            <a:avLst/>
          </a:prstGeom>
          <a:noFill/>
        </p:spPr>
        <p:txBody>
          <a:bodyPr wrap="square" rtlCol="0">
            <a:spAutoFit/>
          </a:bodyPr>
          <a:lstStyle/>
          <a:p>
            <a:r>
              <a:rPr lang="en-US" altLang="zh-CN" sz="2400" b="1" dirty="0">
                <a:solidFill>
                  <a:srgbClr val="FF0000"/>
                </a:solidFill>
              </a:rPr>
              <a:t>low</a:t>
            </a:r>
            <a:endParaRPr lang="zh-CN" altLang="en-US" sz="2400" b="1" dirty="0">
              <a:solidFill>
                <a:srgbClr val="FF0000"/>
              </a:solidFill>
            </a:endParaRPr>
          </a:p>
        </p:txBody>
      </p:sp>
      <p:sp>
        <p:nvSpPr>
          <p:cNvPr id="21"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3003968" y="1801608"/>
            <a:ext cx="5399127" cy="6463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27     38     49     97     76     13     65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p>
        </p:txBody>
      </p:sp>
      <p:sp>
        <p:nvSpPr>
          <p:cNvPr id="22" name="上箭头 21"/>
          <p:cNvSpPr/>
          <p:nvPr/>
        </p:nvSpPr>
        <p:spPr>
          <a:xfrm>
            <a:off x="6368033" y="2572008"/>
            <a:ext cx="628650" cy="1181100"/>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6866574" y="3429258"/>
            <a:ext cx="789827" cy="461665"/>
          </a:xfrm>
          <a:prstGeom prst="rect">
            <a:avLst/>
          </a:prstGeom>
          <a:noFill/>
        </p:spPr>
        <p:txBody>
          <a:bodyPr wrap="square" rtlCol="0">
            <a:spAutoFit/>
          </a:bodyPr>
          <a:lstStyle/>
          <a:p>
            <a:r>
              <a:rPr lang="en-US" altLang="zh-CN" sz="2400" b="1" dirty="0">
                <a:solidFill>
                  <a:schemeClr val="accent4">
                    <a:lumMod val="50000"/>
                  </a:schemeClr>
                </a:solidFill>
              </a:rPr>
              <a:t>high</a:t>
            </a:r>
            <a:endParaRPr lang="zh-CN" altLang="en-US" sz="2400" b="1" dirty="0">
              <a:solidFill>
                <a:schemeClr val="accent4">
                  <a:lumMod val="50000"/>
                </a:schemeClr>
              </a:solidFill>
            </a:endParaRPr>
          </a:p>
        </p:txBody>
      </p:sp>
      <p:sp>
        <p:nvSpPr>
          <p:cNvPr id="24"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3010599" y="1782618"/>
            <a:ext cx="5399127" cy="6463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27     38     13     97     76     49     65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p>
        </p:txBody>
      </p:sp>
      <p:sp>
        <p:nvSpPr>
          <p:cNvPr id="25" name="上箭头 24"/>
          <p:cNvSpPr/>
          <p:nvPr/>
        </p:nvSpPr>
        <p:spPr>
          <a:xfrm>
            <a:off x="5011419" y="2565378"/>
            <a:ext cx="628650" cy="1181100"/>
          </a:xfrm>
          <a:prstGeom prst="up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3017230" y="1820598"/>
            <a:ext cx="5399127" cy="646331"/>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27     38     13     49     76     97     65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p>
        </p:txBody>
      </p:sp>
      <p:sp>
        <p:nvSpPr>
          <p:cNvPr id="28" name="上箭头 27"/>
          <p:cNvSpPr/>
          <p:nvPr/>
        </p:nvSpPr>
        <p:spPr>
          <a:xfrm>
            <a:off x="5700386" y="2588078"/>
            <a:ext cx="628650" cy="1181100"/>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6198927" y="3445328"/>
            <a:ext cx="789827" cy="461665"/>
          </a:xfrm>
          <a:prstGeom prst="rect">
            <a:avLst/>
          </a:prstGeom>
          <a:noFill/>
        </p:spPr>
        <p:txBody>
          <a:bodyPr wrap="square" rtlCol="0">
            <a:spAutoFit/>
          </a:bodyPr>
          <a:lstStyle/>
          <a:p>
            <a:r>
              <a:rPr lang="en-US" altLang="zh-CN" sz="2400" b="1" dirty="0">
                <a:solidFill>
                  <a:schemeClr val="accent4">
                    <a:lumMod val="50000"/>
                  </a:schemeClr>
                </a:solidFill>
              </a:rPr>
              <a:t>high</a:t>
            </a:r>
            <a:endParaRPr lang="zh-CN" altLang="en-US" sz="2400" b="1" dirty="0">
              <a:solidFill>
                <a:schemeClr val="accent4">
                  <a:lumMod val="50000"/>
                </a:schemeClr>
              </a:solidFill>
            </a:endParaRPr>
          </a:p>
        </p:txBody>
      </p:sp>
      <p:sp>
        <p:nvSpPr>
          <p:cNvPr id="26" name="文本框 25"/>
          <p:cNvSpPr txBox="1"/>
          <p:nvPr/>
        </p:nvSpPr>
        <p:spPr>
          <a:xfrm>
            <a:off x="5509613" y="3380388"/>
            <a:ext cx="789827" cy="461665"/>
          </a:xfrm>
          <a:prstGeom prst="rect">
            <a:avLst/>
          </a:prstGeom>
          <a:noFill/>
        </p:spPr>
        <p:txBody>
          <a:bodyPr wrap="square" rtlCol="0">
            <a:spAutoFit/>
          </a:bodyPr>
          <a:lstStyle/>
          <a:p>
            <a:r>
              <a:rPr lang="en-US" altLang="zh-CN" sz="2400" b="1" dirty="0">
                <a:solidFill>
                  <a:srgbClr val="FF0000"/>
                </a:solidFill>
              </a:rPr>
              <a:t>low</a:t>
            </a:r>
            <a:endParaRPr lang="zh-CN" altLang="en-US" sz="2400" b="1" dirty="0">
              <a:solidFill>
                <a:srgbClr val="FF0000"/>
              </a:solidFill>
            </a:endParaRPr>
          </a:p>
        </p:txBody>
      </p:sp>
      <p:sp>
        <p:nvSpPr>
          <p:cNvPr id="30" name="上箭头 29"/>
          <p:cNvSpPr/>
          <p:nvPr/>
        </p:nvSpPr>
        <p:spPr>
          <a:xfrm>
            <a:off x="4365713" y="2565378"/>
            <a:ext cx="628650" cy="1181100"/>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4864254" y="3422628"/>
            <a:ext cx="789827" cy="461665"/>
          </a:xfrm>
          <a:prstGeom prst="rect">
            <a:avLst/>
          </a:prstGeom>
          <a:noFill/>
        </p:spPr>
        <p:txBody>
          <a:bodyPr wrap="square" rtlCol="0">
            <a:spAutoFit/>
          </a:bodyPr>
          <a:lstStyle/>
          <a:p>
            <a:r>
              <a:rPr lang="en-US" altLang="zh-CN" sz="2400" b="1" dirty="0">
                <a:solidFill>
                  <a:schemeClr val="accent4">
                    <a:lumMod val="50000"/>
                  </a:schemeClr>
                </a:solidFill>
              </a:rPr>
              <a:t>high</a:t>
            </a:r>
            <a:endParaRPr lang="zh-CN" altLang="en-US" sz="2400" b="1" dirty="0">
              <a:solidFill>
                <a:schemeClr val="accent4">
                  <a:lumMod val="50000"/>
                </a:schemeClr>
              </a:solidFill>
            </a:endParaRPr>
          </a:p>
        </p:txBody>
      </p:sp>
      <p:sp>
        <p:nvSpPr>
          <p:cNvPr id="5" name="文本框 4"/>
          <p:cNvSpPr txBox="1"/>
          <p:nvPr/>
        </p:nvSpPr>
        <p:spPr>
          <a:xfrm>
            <a:off x="2711431" y="4602491"/>
            <a:ext cx="6606559" cy="461665"/>
          </a:xfrm>
          <a:prstGeom prst="rect">
            <a:avLst/>
          </a:prstGeom>
          <a:noFill/>
        </p:spPr>
        <p:txBody>
          <a:bodyPr wrap="square" rtlCol="0">
            <a:spAutoFit/>
          </a:bodyPr>
          <a:lstStyle/>
          <a:p>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这时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Low=4</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，即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low</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high</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，表示“</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划分结束</a:t>
            </a:r>
            <a:r>
              <a:rPr lang="zh-CN" altLang="en-US" dirty="0"/>
              <a:t>”</a:t>
            </a:r>
          </a:p>
        </p:txBody>
      </p:sp>
      <p:sp>
        <p:nvSpPr>
          <p:cNvPr id="32" name="矩形 31"/>
          <p:cNvSpPr/>
          <p:nvPr/>
        </p:nvSpPr>
        <p:spPr>
          <a:xfrm>
            <a:off x="1419671" y="5352738"/>
            <a:ext cx="9190077" cy="1200329"/>
          </a:xfrm>
          <a:prstGeom prst="rect">
            <a:avLst/>
          </a:prstGeom>
        </p:spPr>
        <p:txBody>
          <a:bodyPr wrap="square">
            <a:spAutoFit/>
          </a:bodyPr>
          <a:lstStyle/>
          <a:p>
            <a:pPr>
              <a:lnSpc>
                <a:spcPct val="150000"/>
              </a:lnSpc>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=49</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所在的位置</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4</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就是其正确的位置，划分出</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左边</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[1~3]</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和</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右边</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[5~8]</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待排序的两个子表。</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6784558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4"/>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
                                            <p:txEl>
                                              <p:pRg st="0" end="0"/>
                                            </p:txEl>
                                          </p:spTgt>
                                        </p:tgtEl>
                                        <p:attrNameLst>
                                          <p:attrName>style.visibility</p:attrName>
                                        </p:attrNameLst>
                                      </p:cBhvr>
                                      <p:to>
                                        <p:strVal val="visible"/>
                                      </p:to>
                                    </p:set>
                                  </p:childTnLst>
                                </p:cTn>
                              </p:par>
                              <p:par>
                                <p:cTn id="31" presetID="1" presetClass="exit" presetSubtype="0" fill="hold" grpId="0" nodeType="withEffect">
                                  <p:stCondLst>
                                    <p:cond delay="0"/>
                                  </p:stCondLst>
                                  <p:childTnLst>
                                    <p:set>
                                      <p:cBhvr>
                                        <p:cTn id="32"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3"/>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13"/>
                                        </p:tgtEl>
                                        <p:attrNameLst>
                                          <p:attrName>style.visibility</p:attrName>
                                        </p:attrNameLst>
                                      </p:cBhvr>
                                      <p:to>
                                        <p:strVal val="hidden"/>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7"/>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18"/>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1">
                                            <p:txEl>
                                              <p:pRg st="0" end="0"/>
                                            </p:txEl>
                                          </p:spTgt>
                                        </p:tgtEl>
                                        <p:attrNameLst>
                                          <p:attrName>style.visibility</p:attrName>
                                        </p:attrNameLst>
                                      </p:cBhvr>
                                      <p:to>
                                        <p:strVal val="visible"/>
                                      </p:to>
                                    </p:set>
                                  </p:childTnLst>
                                </p:cTn>
                              </p:par>
                              <p:par>
                                <p:cTn id="57" presetID="1" presetClass="exit" presetSubtype="0" fill="hold" grpId="0" nodeType="withEffect">
                                  <p:stCondLst>
                                    <p:cond delay="0"/>
                                  </p:stCondLst>
                                  <p:childTnLst>
                                    <p:set>
                                      <p:cBhvr>
                                        <p:cTn id="58" dur="1" fill="hold">
                                          <p:stCondLst>
                                            <p:cond delay="0"/>
                                          </p:stCondLst>
                                        </p:cTn>
                                        <p:tgtEl>
                                          <p:spTgt spid="16">
                                            <p:txEl>
                                              <p:pRg st="0" end="0"/>
                                            </p:txEl>
                                          </p:spTgt>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3"/>
                                        </p:tgtEl>
                                        <p:attrNameLst>
                                          <p:attrName>style.visibility</p:attrName>
                                        </p:attrNameLst>
                                      </p:cBhvr>
                                      <p:to>
                                        <p:strVal val="visible"/>
                                      </p:to>
                                    </p:set>
                                  </p:childTnLst>
                                </p:cTn>
                              </p:par>
                              <p:par>
                                <p:cTn id="65" presetID="1" presetClass="exit" presetSubtype="0" fill="hold" grpId="1" nodeType="withEffect">
                                  <p:stCondLst>
                                    <p:cond delay="0"/>
                                  </p:stCondLst>
                                  <p:childTnLst>
                                    <p:set>
                                      <p:cBhvr>
                                        <p:cTn id="66" dur="1" fill="hold">
                                          <p:stCondLst>
                                            <p:cond delay="0"/>
                                          </p:stCondLst>
                                        </p:cTn>
                                        <p:tgtEl>
                                          <p:spTgt spid="14"/>
                                        </p:tgtEl>
                                        <p:attrNameLst>
                                          <p:attrName>style.visibility</p:attrName>
                                        </p:attrNameLst>
                                      </p:cBhvr>
                                      <p:to>
                                        <p:strVal val="hidden"/>
                                      </p:to>
                                    </p:set>
                                  </p:childTnLst>
                                </p:cTn>
                              </p:par>
                              <p:par>
                                <p:cTn id="67" presetID="1" presetClass="exit" presetSubtype="0" fill="hold" grpId="1" nodeType="withEffect">
                                  <p:stCondLst>
                                    <p:cond delay="0"/>
                                  </p:stCondLst>
                                  <p:childTnLst>
                                    <p:set>
                                      <p:cBhvr>
                                        <p:cTn id="68" dur="1" fill="hold">
                                          <p:stCondLst>
                                            <p:cond delay="0"/>
                                          </p:stCondLst>
                                        </p:cTn>
                                        <p:tgtEl>
                                          <p:spTgt spid="15"/>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4">
                                            <p:txEl>
                                              <p:pRg st="0" end="0"/>
                                            </p:txEl>
                                          </p:spTgt>
                                        </p:tgtEl>
                                        <p:attrNameLst>
                                          <p:attrName>style.visibility</p:attrName>
                                        </p:attrNameLst>
                                      </p:cBhvr>
                                      <p:to>
                                        <p:strVal val="visible"/>
                                      </p:to>
                                    </p:set>
                                  </p:childTnLst>
                                </p:cTn>
                              </p:par>
                              <p:par>
                                <p:cTn id="73" presetID="1" presetClass="exit" presetSubtype="0" fill="hold" grpId="0" nodeType="withEffect">
                                  <p:stCondLst>
                                    <p:cond delay="0"/>
                                  </p:stCondLst>
                                  <p:childTnLst>
                                    <p:set>
                                      <p:cBhvr>
                                        <p:cTn id="74" dur="1" fill="hold">
                                          <p:stCondLst>
                                            <p:cond delay="0"/>
                                          </p:stCondLst>
                                        </p:cTn>
                                        <p:tgtEl>
                                          <p:spTgt spid="21">
                                            <p:txEl>
                                              <p:pRg st="0" end="0"/>
                                            </p:txEl>
                                          </p:spTgt>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25"/>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26"/>
                                        </p:tgtEl>
                                        <p:attrNameLst>
                                          <p:attrName>style.visibility</p:attrName>
                                        </p:attrNameLst>
                                      </p:cBhvr>
                                      <p:to>
                                        <p:strVal val="visible"/>
                                      </p:to>
                                    </p:set>
                                  </p:childTnLst>
                                </p:cTn>
                              </p:par>
                              <p:par>
                                <p:cTn id="81" presetID="1" presetClass="exit" presetSubtype="0" fill="hold" grpId="1" nodeType="withEffect">
                                  <p:stCondLst>
                                    <p:cond delay="0"/>
                                  </p:stCondLst>
                                  <p:childTnLst>
                                    <p:set>
                                      <p:cBhvr>
                                        <p:cTn id="82" dur="1" fill="hold">
                                          <p:stCondLst>
                                            <p:cond delay="0"/>
                                          </p:stCondLst>
                                        </p:cTn>
                                        <p:tgtEl>
                                          <p:spTgt spid="19"/>
                                        </p:tgtEl>
                                        <p:attrNameLst>
                                          <p:attrName>style.visibility</p:attrName>
                                        </p:attrNameLst>
                                      </p:cBhvr>
                                      <p:to>
                                        <p:strVal val="hidden"/>
                                      </p:to>
                                    </p:set>
                                  </p:childTnLst>
                                </p:cTn>
                              </p:par>
                              <p:par>
                                <p:cTn id="83" presetID="1" presetClass="exit" presetSubtype="0" fill="hold" grpId="1" nodeType="withEffect">
                                  <p:stCondLst>
                                    <p:cond delay="0"/>
                                  </p:stCondLst>
                                  <p:childTnLst>
                                    <p:set>
                                      <p:cBhvr>
                                        <p:cTn id="84" dur="1" fill="hold">
                                          <p:stCondLst>
                                            <p:cond delay="0"/>
                                          </p:stCondLst>
                                        </p:cTn>
                                        <p:tgtEl>
                                          <p:spTgt spid="20"/>
                                        </p:tgtEl>
                                        <p:attrNameLst>
                                          <p:attrName>style.visibility</p:attrName>
                                        </p:attrNameLst>
                                      </p:cBhvr>
                                      <p:to>
                                        <p:strVal val="hidden"/>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27">
                                            <p:txEl>
                                              <p:pRg st="0" end="0"/>
                                            </p:txEl>
                                          </p:spTgt>
                                        </p:tgtEl>
                                        <p:attrNameLst>
                                          <p:attrName>style.visibility</p:attrName>
                                        </p:attrNameLst>
                                      </p:cBhvr>
                                      <p:to>
                                        <p:strVal val="visible"/>
                                      </p:to>
                                    </p:set>
                                  </p:childTnLst>
                                </p:cTn>
                              </p:par>
                              <p:par>
                                <p:cTn id="89" presetID="1" presetClass="exit" presetSubtype="0" fill="hold" grpId="0" nodeType="withEffect">
                                  <p:stCondLst>
                                    <p:cond delay="0"/>
                                  </p:stCondLst>
                                  <p:childTnLst>
                                    <p:set>
                                      <p:cBhvr>
                                        <p:cTn id="90" dur="1" fill="hold">
                                          <p:stCondLst>
                                            <p:cond delay="0"/>
                                          </p:stCondLst>
                                        </p:cTn>
                                        <p:tgtEl>
                                          <p:spTgt spid="24">
                                            <p:txEl>
                                              <p:pRg st="0" end="0"/>
                                            </p:txEl>
                                          </p:spTgt>
                                        </p:tgtEl>
                                        <p:attrNameLst>
                                          <p:attrName>style.visibility</p:attrName>
                                        </p:attrNameLst>
                                      </p:cBhvr>
                                      <p:to>
                                        <p:strVal val="hidden"/>
                                      </p:to>
                                    </p:set>
                                  </p:childTnLst>
                                </p:cTn>
                              </p:par>
                            </p:childTnLst>
                          </p:cTn>
                        </p:par>
                      </p:childTnLst>
                    </p:cTn>
                  </p:par>
                  <p:par>
                    <p:cTn id="91" fill="hold">
                      <p:stCondLst>
                        <p:cond delay="indefinite"/>
                      </p:stCondLst>
                      <p:childTnLst>
                        <p:par>
                          <p:cTn id="92" fill="hold">
                            <p:stCondLst>
                              <p:cond delay="0"/>
                            </p:stCondLst>
                            <p:childTnLst>
                              <p:par>
                                <p:cTn id="93" presetID="1" presetClass="exit" presetSubtype="0" fill="hold" grpId="1" nodeType="clickEffect">
                                  <p:stCondLst>
                                    <p:cond delay="0"/>
                                  </p:stCondLst>
                                  <p:childTnLst>
                                    <p:set>
                                      <p:cBhvr>
                                        <p:cTn id="94" dur="1" fill="hold">
                                          <p:stCondLst>
                                            <p:cond delay="0"/>
                                          </p:stCondLst>
                                        </p:cTn>
                                        <p:tgtEl>
                                          <p:spTgt spid="23"/>
                                        </p:tgtEl>
                                        <p:attrNameLst>
                                          <p:attrName>style.visibility</p:attrName>
                                        </p:attrNameLst>
                                      </p:cBhvr>
                                      <p:to>
                                        <p:strVal val="hidden"/>
                                      </p:to>
                                    </p:set>
                                  </p:childTnLst>
                                </p:cTn>
                              </p:par>
                              <p:par>
                                <p:cTn id="95" presetID="1" presetClass="exit" presetSubtype="0" fill="hold" grpId="1" nodeType="withEffect">
                                  <p:stCondLst>
                                    <p:cond delay="0"/>
                                  </p:stCondLst>
                                  <p:childTnLst>
                                    <p:set>
                                      <p:cBhvr>
                                        <p:cTn id="96" dur="1" fill="hold">
                                          <p:stCondLst>
                                            <p:cond delay="0"/>
                                          </p:stCondLst>
                                        </p:cTn>
                                        <p:tgtEl>
                                          <p:spTgt spid="22"/>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29"/>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grpId="1" nodeType="clickEffect">
                                  <p:stCondLst>
                                    <p:cond delay="0"/>
                                  </p:stCondLst>
                                  <p:childTnLst>
                                    <p:set>
                                      <p:cBhvr>
                                        <p:cTn id="104" dur="1" fill="hold">
                                          <p:stCondLst>
                                            <p:cond delay="0"/>
                                          </p:stCondLst>
                                        </p:cTn>
                                        <p:tgtEl>
                                          <p:spTgt spid="29"/>
                                        </p:tgtEl>
                                        <p:attrNameLst>
                                          <p:attrName>style.visibility</p:attrName>
                                        </p:attrNameLst>
                                      </p:cBhvr>
                                      <p:to>
                                        <p:strVal val="hidden"/>
                                      </p:to>
                                    </p:set>
                                  </p:childTnLst>
                                </p:cTn>
                              </p:par>
                              <p:par>
                                <p:cTn id="105" presetID="1" presetClass="exit" presetSubtype="0" fill="hold" grpId="1" nodeType="withEffect">
                                  <p:stCondLst>
                                    <p:cond delay="0"/>
                                  </p:stCondLst>
                                  <p:childTnLst>
                                    <p:set>
                                      <p:cBhvr>
                                        <p:cTn id="106" dur="1" fill="hold">
                                          <p:stCondLst>
                                            <p:cond delay="0"/>
                                          </p:stCondLst>
                                        </p:cTn>
                                        <p:tgtEl>
                                          <p:spTgt spid="28"/>
                                        </p:tgtEl>
                                        <p:attrNameLst>
                                          <p:attrName>style.visibility</p:attrName>
                                        </p:attrNameLst>
                                      </p:cBhvr>
                                      <p:to>
                                        <p:strVal val="hidden"/>
                                      </p:to>
                                    </p:set>
                                  </p:childTnLst>
                                </p:cTn>
                              </p:par>
                              <p:par>
                                <p:cTn id="107" presetID="1" presetClass="entr" presetSubtype="0" fill="hold" grpId="0" nodeType="withEffect">
                                  <p:stCondLst>
                                    <p:cond delay="0"/>
                                  </p:stCondLst>
                                  <p:childTnLst>
                                    <p:set>
                                      <p:cBhvr>
                                        <p:cTn id="108" dur="1" fill="hold">
                                          <p:stCondLst>
                                            <p:cond delay="0"/>
                                          </p:stCondLst>
                                        </p:cTn>
                                        <p:tgtEl>
                                          <p:spTgt spid="30"/>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31"/>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42" presetClass="entr" presetSubtype="0" fill="hold" grpId="0" nodeType="clickEffect">
                                  <p:stCondLst>
                                    <p:cond delay="0"/>
                                  </p:stCondLst>
                                  <p:childTnLst>
                                    <p:set>
                                      <p:cBhvr>
                                        <p:cTn id="114" dur="1" fill="hold">
                                          <p:stCondLst>
                                            <p:cond delay="0"/>
                                          </p:stCondLst>
                                        </p:cTn>
                                        <p:tgtEl>
                                          <p:spTgt spid="5"/>
                                        </p:tgtEl>
                                        <p:attrNameLst>
                                          <p:attrName>style.visibility</p:attrName>
                                        </p:attrNameLst>
                                      </p:cBhvr>
                                      <p:to>
                                        <p:strVal val="visible"/>
                                      </p:to>
                                    </p:set>
                                    <p:animEffect transition="in" filter="fade">
                                      <p:cBhvr>
                                        <p:cTn id="115" dur="1000"/>
                                        <p:tgtEl>
                                          <p:spTgt spid="5"/>
                                        </p:tgtEl>
                                      </p:cBhvr>
                                    </p:animEffect>
                                    <p:anim calcmode="lin" valueType="num">
                                      <p:cBhvr>
                                        <p:cTn id="116" dur="1000" fill="hold"/>
                                        <p:tgtEl>
                                          <p:spTgt spid="5"/>
                                        </p:tgtEl>
                                        <p:attrNameLst>
                                          <p:attrName>ppt_x</p:attrName>
                                        </p:attrNameLst>
                                      </p:cBhvr>
                                      <p:tavLst>
                                        <p:tav tm="0">
                                          <p:val>
                                            <p:strVal val="#ppt_x"/>
                                          </p:val>
                                        </p:tav>
                                        <p:tav tm="100000">
                                          <p:val>
                                            <p:strVal val="#ppt_x"/>
                                          </p:val>
                                        </p:tav>
                                      </p:tavLst>
                                    </p:anim>
                                    <p:anim calcmode="lin" valueType="num">
                                      <p:cBhvr>
                                        <p:cTn id="11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18" fill="hold">
                      <p:stCondLst>
                        <p:cond delay="indefinite"/>
                      </p:stCondLst>
                      <p:childTnLst>
                        <p:par>
                          <p:cTn id="119" fill="hold">
                            <p:stCondLst>
                              <p:cond delay="0"/>
                            </p:stCondLst>
                            <p:childTnLst>
                              <p:par>
                                <p:cTn id="120" presetID="1" presetClass="entr" presetSubtype="0" fill="hold" grpId="0" nodeType="clickEffect">
                                  <p:stCondLst>
                                    <p:cond delay="0"/>
                                  </p:stCondLst>
                                  <p:childTnLst>
                                    <p:set>
                                      <p:cBhvr>
                                        <p:cTn id="121"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P spid="3" grpId="0" animBg="1"/>
      <p:bldP spid="3" grpId="1" animBg="1"/>
      <p:bldP spid="11" grpId="0" animBg="1"/>
      <p:bldP spid="11" grpId="1" animBg="1"/>
      <p:bldP spid="4" grpId="0"/>
      <p:bldP spid="4" grpId="1"/>
      <p:bldP spid="13" grpId="0"/>
      <p:bldP spid="13" grpId="1"/>
      <p:bldP spid="14" grpId="0" animBg="1"/>
      <p:bldP spid="14" grpId="1" animBg="1"/>
      <p:bldP spid="15" grpId="0"/>
      <p:bldP spid="15" grpId="1"/>
      <p:bldP spid="16" grpId="0" build="allAtOnce"/>
      <p:bldP spid="17" grpId="0" animBg="1"/>
      <p:bldP spid="17" grpId="1" animBg="1"/>
      <p:bldP spid="18" grpId="0"/>
      <p:bldP spid="18" grpId="1"/>
      <p:bldP spid="19" grpId="0" animBg="1"/>
      <p:bldP spid="19" grpId="1" animBg="1"/>
      <p:bldP spid="20" grpId="0"/>
      <p:bldP spid="20" grpId="1"/>
      <p:bldP spid="21" grpId="0" build="allAtOnce"/>
      <p:bldP spid="22" grpId="0" animBg="1"/>
      <p:bldP spid="22" grpId="1" animBg="1"/>
      <p:bldP spid="23" grpId="0"/>
      <p:bldP spid="23" grpId="1"/>
      <p:bldP spid="24" grpId="0" build="allAtOnce"/>
      <p:bldP spid="25" grpId="0" animBg="1"/>
      <p:bldP spid="28" grpId="0" animBg="1"/>
      <p:bldP spid="28" grpId="1" animBg="1"/>
      <p:bldP spid="29" grpId="0"/>
      <p:bldP spid="29" grpId="1"/>
      <p:bldP spid="26" grpId="0"/>
      <p:bldP spid="30" grpId="0" animBg="1"/>
      <p:bldP spid="31" grpId="0"/>
      <p:bldP spid="5" grpId="0"/>
      <p:bldP spid="3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849225" y="261200"/>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基本概念</a:t>
            </a:r>
          </a:p>
        </p:txBody>
      </p:sp>
      <p:sp>
        <p:nvSpPr>
          <p:cNvPr id="4" name="矩形 3"/>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5" name="组合 4"/>
          <p:cNvGrpSpPr/>
          <p:nvPr/>
        </p:nvGrpSpPr>
        <p:grpSpPr>
          <a:xfrm>
            <a:off x="10999522" y="439269"/>
            <a:ext cx="535474" cy="686136"/>
            <a:chOff x="3095876" y="2479873"/>
            <a:chExt cx="366231" cy="470769"/>
          </a:xfrm>
          <a:solidFill>
            <a:srgbClr val="FCB00F"/>
          </a:solidFill>
        </p:grpSpPr>
        <p:sp>
          <p:nvSpPr>
            <p:cNvPr id="6" name="Freeform 108"/>
            <p:cNvSpPr/>
            <p:nvPr/>
          </p:nvSpPr>
          <p:spPr bwMode="auto">
            <a:xfrm flipH="1">
              <a:off x="3095876" y="2898027"/>
              <a:ext cx="51923" cy="52615"/>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7" name="Freeform 109"/>
            <p:cNvSpPr>
              <a:spLocks noEditPoints="1"/>
            </p:cNvSpPr>
            <p:nvPr/>
          </p:nvSpPr>
          <p:spPr bwMode="auto">
            <a:xfrm flipH="1">
              <a:off x="3095876" y="2479873"/>
              <a:ext cx="366231" cy="470769"/>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 name="Rectangle 110"/>
            <p:cNvSpPr>
              <a:spLocks noChangeArrowheads="1"/>
            </p:cNvSpPr>
            <p:nvPr/>
          </p:nvSpPr>
          <p:spPr bwMode="auto">
            <a:xfrm flipH="1">
              <a:off x="3095876" y="2741565"/>
              <a:ext cx="51923" cy="5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Rectangle 111"/>
            <p:cNvSpPr>
              <a:spLocks noChangeArrowheads="1"/>
            </p:cNvSpPr>
            <p:nvPr/>
          </p:nvSpPr>
          <p:spPr bwMode="auto">
            <a:xfrm flipH="1">
              <a:off x="3095876" y="2819796"/>
              <a:ext cx="51923" cy="526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0"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147636" y="1161641"/>
            <a:ext cx="9152003" cy="4585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40000"/>
              </a:lnSpc>
              <a:spcBef>
                <a:spcPct val="0"/>
              </a:spcBef>
              <a:spcAft>
                <a:spcPct val="0"/>
              </a:spcAft>
              <a:buClrTx/>
              <a:buSzTx/>
              <a:buFontTx/>
              <a:buNone/>
            </a:pPr>
            <a:r>
              <a:rPr lang="zh-CN" altLang="en-US" sz="24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例子：</a:t>
            </a:r>
            <a:r>
              <a:rPr lang="zh-CN" altLang="en-US" sz="2200" b="1" dirty="0">
                <a:solidFill>
                  <a:srgbClr val="000000"/>
                </a:solidFill>
                <a:latin typeface="+mn-lt"/>
                <a:ea typeface="+mn-ea"/>
                <a:cs typeface="+mn-ea"/>
                <a:sym typeface="+mn-lt"/>
              </a:rPr>
              <a:t>由多个数据元素构成的序列中查找关键字等于某个具体值的数据元素。</a:t>
            </a:r>
            <a:endParaRPr lang="en-US" altLang="zh-CN" sz="2200" b="1" dirty="0">
              <a:solidFill>
                <a:srgbClr val="000000"/>
              </a:solidFill>
              <a:latin typeface="+mn-lt"/>
              <a:ea typeface="+mn-ea"/>
              <a:cs typeface="+mn-ea"/>
              <a:sym typeface="+mn-lt"/>
            </a:endParaRPr>
          </a:p>
          <a:p>
            <a:pPr fontAlgn="base">
              <a:lnSpc>
                <a:spcPct val="140000"/>
              </a:lnSpc>
              <a:spcBef>
                <a:spcPct val="0"/>
              </a:spcBef>
              <a:spcAft>
                <a:spcPct val="0"/>
              </a:spcAft>
              <a:buClrTx/>
              <a:buSzTx/>
              <a:buFontTx/>
              <a:buNone/>
            </a:pPr>
            <a:endParaRPr lang="en-US" altLang="zh-CN" sz="2200" b="1" dirty="0">
              <a:solidFill>
                <a:srgbClr val="000000"/>
              </a:solidFill>
              <a:latin typeface="+mn-lt"/>
              <a:ea typeface="+mn-ea"/>
              <a:cs typeface="+mn-ea"/>
              <a:sym typeface="+mn-lt"/>
            </a:endParaRPr>
          </a:p>
          <a:p>
            <a:pPr fontAlgn="base">
              <a:lnSpc>
                <a:spcPct val="140000"/>
              </a:lnSpc>
              <a:spcBef>
                <a:spcPct val="0"/>
              </a:spcBef>
              <a:spcAft>
                <a:spcPct val="0"/>
              </a:spcAft>
              <a:buClrTx/>
              <a:buSzTx/>
              <a:buFontTx/>
              <a:buNone/>
            </a:pPr>
            <a:r>
              <a:rPr lang="en-US" altLang="zh-CN" sz="22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讨论：</a:t>
            </a:r>
            <a:r>
              <a:rPr lang="zh-CN" altLang="en-US" sz="2200" b="1" dirty="0">
                <a:latin typeface="+mn-lt"/>
                <a:ea typeface="+mn-ea"/>
                <a:cs typeface="+mn-ea"/>
                <a:sym typeface="+mn-lt"/>
              </a:rPr>
              <a:t>如果数据元素元素的关键字无序的话，我们只能采用顺序查找方法，代价高。反之，如果数据元素元素的关键字有序的话，则可以采用如折半查找的更高效率的查找方法。</a:t>
            </a:r>
            <a:endParaRPr lang="en-US" altLang="zh-CN" sz="2200" b="1" dirty="0">
              <a:latin typeface="+mn-lt"/>
              <a:ea typeface="+mn-ea"/>
              <a:cs typeface="+mn-ea"/>
              <a:sym typeface="+mn-lt"/>
            </a:endParaRPr>
          </a:p>
          <a:p>
            <a:pPr fontAlgn="base">
              <a:lnSpc>
                <a:spcPct val="140000"/>
              </a:lnSpc>
              <a:spcBef>
                <a:spcPct val="0"/>
              </a:spcBef>
              <a:spcAft>
                <a:spcPct val="0"/>
              </a:spcAft>
              <a:buClrTx/>
              <a:buSzTx/>
              <a:buFontTx/>
              <a:buNone/>
            </a:pPr>
            <a:endParaRPr lang="en-US" altLang="zh-CN" sz="2200" b="1" dirty="0">
              <a:latin typeface="+mn-lt"/>
              <a:ea typeface="+mn-ea"/>
              <a:cs typeface="+mn-ea"/>
              <a:sym typeface="+mn-lt"/>
            </a:endParaRPr>
          </a:p>
          <a:p>
            <a:pPr fontAlgn="base">
              <a:lnSpc>
                <a:spcPct val="140000"/>
              </a:lnSpc>
              <a:spcBef>
                <a:spcPct val="0"/>
              </a:spcBef>
              <a:spcAft>
                <a:spcPct val="0"/>
              </a:spcAft>
              <a:buClrTx/>
              <a:buSzTx/>
              <a:buFontTx/>
              <a:buNone/>
            </a:pPr>
            <a:r>
              <a:rPr lang="en-US" altLang="zh-CN" sz="2200" b="1" dirty="0">
                <a:latin typeface="+mn-lt"/>
                <a:ea typeface="+mn-ea"/>
                <a:cs typeface="+mn-ea"/>
                <a:sym typeface="+mn-lt"/>
              </a:rPr>
              <a:t>        </a:t>
            </a:r>
            <a:r>
              <a:rPr lang="zh-CN" altLang="en-US" sz="2200" b="1" dirty="0">
                <a:solidFill>
                  <a:srgbClr val="FF0000"/>
                </a:solidFill>
                <a:latin typeface="+mn-lt"/>
                <a:ea typeface="+mn-ea"/>
                <a:cs typeface="+mn-ea"/>
                <a:sym typeface="+mn-lt"/>
              </a:rPr>
              <a:t>术语：</a:t>
            </a:r>
            <a:r>
              <a:rPr lang="zh-CN" altLang="en-US" sz="2200" b="1" dirty="0">
                <a:latin typeface="+mn-lt"/>
                <a:ea typeface="+mn-ea"/>
                <a:cs typeface="+mn-ea"/>
                <a:sym typeface="+mn-lt"/>
              </a:rPr>
              <a:t>能唯一标识数据元素的一个分量或多个分量的组合称为</a:t>
            </a:r>
            <a:r>
              <a:rPr lang="zh-CN" altLang="en-US" sz="2200" b="1" dirty="0">
                <a:solidFill>
                  <a:srgbClr val="FCB00F"/>
                </a:solidFill>
                <a:latin typeface="+mn-lt"/>
                <a:ea typeface="+mn-ea"/>
                <a:cs typeface="+mn-ea"/>
                <a:sym typeface="+mn-lt"/>
              </a:rPr>
              <a:t>关键字</a:t>
            </a:r>
            <a:r>
              <a:rPr lang="zh-CN" altLang="en-US" sz="2200" b="1" dirty="0">
                <a:latin typeface="+mn-lt"/>
                <a:ea typeface="+mn-ea"/>
                <a:cs typeface="+mn-ea"/>
                <a:sym typeface="+mn-lt"/>
              </a:rPr>
              <a:t>；不能唯一标识数据元素的分量称为</a:t>
            </a:r>
            <a:r>
              <a:rPr lang="zh-CN" altLang="en-US" sz="2200" b="1" dirty="0">
                <a:solidFill>
                  <a:srgbClr val="FCB00F"/>
                </a:solidFill>
                <a:latin typeface="+mn-lt"/>
                <a:ea typeface="+mn-ea"/>
                <a:cs typeface="+mn-ea"/>
                <a:sym typeface="+mn-lt"/>
              </a:rPr>
              <a:t>次关键字</a:t>
            </a:r>
            <a:r>
              <a:rPr lang="zh-CN" altLang="en-US" sz="2200" b="1" dirty="0">
                <a:latin typeface="+mn-lt"/>
                <a:ea typeface="+mn-ea"/>
                <a:cs typeface="+mn-ea"/>
                <a:sym typeface="+mn-lt"/>
              </a:rPr>
              <a:t>。</a:t>
            </a:r>
            <a:endParaRPr lang="en-US" altLang="zh-CN" sz="2200" b="1" dirty="0">
              <a:latin typeface="+mn-lt"/>
              <a:ea typeface="+mn-ea"/>
              <a:cs typeface="+mn-ea"/>
              <a:sym typeface="+mn-lt"/>
            </a:endParaRPr>
          </a:p>
        </p:txBody>
      </p:sp>
    </p:spTree>
    <p:extLst>
      <p:ext uri="{BB962C8B-B14F-4D97-AF65-F5344CB8AC3E}">
        <p14:creationId xmlns:p14="http://schemas.microsoft.com/office/powerpoint/2010/main" val="10694576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
          <p:cNvSpPr>
            <a:spLocks noChangeArrowheads="1"/>
          </p:cNvSpPr>
          <p:nvPr/>
        </p:nvSpPr>
        <p:spPr bwMode="auto">
          <a:xfrm>
            <a:off x="1782723" y="178073"/>
            <a:ext cx="3951705" cy="634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快速排序法的时间性能</a:t>
            </a:r>
          </a:p>
        </p:txBody>
      </p:sp>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562327" y="1514838"/>
            <a:ext cx="8823615" cy="1154162"/>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en-US" altLang="zh-CN" sz="2400" b="1" dirty="0">
                <a:solidFill>
                  <a:srgbClr val="FF0000"/>
                </a:solidFill>
                <a:latin typeface="+mn-lt"/>
                <a:ea typeface="+mn-ea"/>
                <a:cs typeface="+mn-ea"/>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假设表中数据</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元素为</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个，即</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问题规模为</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，统计关键字比较和元素交换这两个主要运算的实际执行次数。</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7" name="矩形 6"/>
          <p:cNvSpPr/>
          <p:nvPr/>
        </p:nvSpPr>
        <p:spPr>
          <a:xfrm>
            <a:off x="1562327" y="2649700"/>
            <a:ext cx="8823615" cy="1094146"/>
          </a:xfrm>
          <a:prstGeom prst="rect">
            <a:avLst/>
          </a:prstGeom>
        </p:spPr>
        <p:txBody>
          <a:bodyPr wrap="square">
            <a:spAutoFit/>
          </a:bodyPr>
          <a:lstStyle/>
          <a:p>
            <a:pPr fontAlgn="base">
              <a:lnSpc>
                <a:spcPct val="150000"/>
              </a:lnSpc>
              <a:spcBef>
                <a:spcPct val="0"/>
              </a:spcBef>
              <a:spcAft>
                <a:spcPct val="0"/>
              </a:spcAft>
              <a:buClrTx/>
              <a:buSzTx/>
              <a:buFontTx/>
              <a:buNone/>
              <a:defRP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对于</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个数据元素“划分”，需要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n-1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次比较，元素交换次数</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最少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0 </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次</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最多</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次</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8" name="矩形 7"/>
          <p:cNvSpPr/>
          <p:nvPr/>
        </p:nvSpPr>
        <p:spPr>
          <a:xfrm>
            <a:off x="1627420" y="3803862"/>
            <a:ext cx="8823615" cy="2169825"/>
          </a:xfrm>
          <a:prstGeom prst="rect">
            <a:avLst/>
          </a:prstGeom>
        </p:spPr>
        <p:txBody>
          <a:bodyPr wrap="square">
            <a:spAutoFit/>
          </a:bodyPr>
          <a:lstStyle/>
          <a:p>
            <a:pPr fontAlgn="base">
              <a:lnSpc>
                <a:spcPct val="150000"/>
              </a:lnSpc>
              <a:spcBef>
                <a:spcPct val="0"/>
              </a:spcBef>
              <a:spcAft>
                <a:spcPct val="0"/>
              </a:spcAft>
              <a:buClrTx/>
              <a:buSzTx/>
              <a:buFontTx/>
              <a:buNone/>
              <a:defRP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对于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n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个数据元素快速排序，其过程可以用一颗二叉树表示，即</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树根是待划分的第一个数据元素</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，其左子树是“划分”后的第一个数据元素所在位置的左部所有元素，右子树是“划分”后的第一个数据元素所在位置的右部所有元素。</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9" name="矩形 8"/>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10" name="组合 9"/>
          <p:cNvGrpSpPr/>
          <p:nvPr/>
        </p:nvGrpSpPr>
        <p:grpSpPr>
          <a:xfrm>
            <a:off x="11217594" y="409605"/>
            <a:ext cx="460172" cy="667613"/>
            <a:chOff x="5690315" y="3674507"/>
            <a:chExt cx="314729" cy="458061"/>
          </a:xfrm>
          <a:solidFill>
            <a:srgbClr val="FCB00F"/>
          </a:solidFill>
        </p:grpSpPr>
        <p:sp>
          <p:nvSpPr>
            <p:cNvPr id="11"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Tree>
    <p:extLst>
      <p:ext uri="{BB962C8B-B14F-4D97-AF65-F5344CB8AC3E}">
        <p14:creationId xmlns:p14="http://schemas.microsoft.com/office/powerpoint/2010/main" val="27967410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
          <p:cNvSpPr>
            <a:spLocks noChangeArrowheads="1"/>
          </p:cNvSpPr>
          <p:nvPr/>
        </p:nvSpPr>
        <p:spPr bwMode="auto">
          <a:xfrm>
            <a:off x="1782723" y="178073"/>
            <a:ext cx="3951705" cy="634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快速排序法的时间性能</a:t>
            </a:r>
          </a:p>
        </p:txBody>
      </p:sp>
      <p:sp>
        <p:nvSpPr>
          <p:cNvPr id="8" name="矩形 7"/>
          <p:cNvSpPr/>
          <p:nvPr/>
        </p:nvSpPr>
        <p:spPr>
          <a:xfrm>
            <a:off x="1782723" y="1485370"/>
            <a:ext cx="8031527" cy="3185487"/>
          </a:xfrm>
          <a:prstGeom prst="rect">
            <a:avLst/>
          </a:prstGeom>
        </p:spPr>
        <p:txBody>
          <a:bodyPr wrap="square">
            <a:spAutoFit/>
          </a:bodyPr>
          <a:lstStyle/>
          <a:p>
            <a:pPr fontAlgn="base">
              <a:lnSpc>
                <a:spcPct val="150000"/>
              </a:lnSpc>
              <a:spcBef>
                <a:spcPct val="0"/>
              </a:spcBef>
              <a:spcAft>
                <a:spcPct val="0"/>
              </a:spcAft>
              <a:buClrTx/>
              <a:buSzTx/>
              <a:buFontTx/>
              <a:buNone/>
              <a:defRPr/>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二叉树的每层划分需要的</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比较次数和交换次数不超过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O(n)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。而二叉树的层数即</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高度</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取决于</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待排序数据元素的初始序列</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情况，在每次划分都出现</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左部和右部之一没有数据元素</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情况下，例如初始序列为有序的情况，二叉树的层数即</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高度达到最大为</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；在每次划分均出现</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左部和右部的数据元素个数相等</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情况下，二叉树的层数即</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高度达到最小为</a:t>
            </a:r>
            <a:r>
              <a:rPr lang="en-US" altLang="zh-CN" sz="22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clogn</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9" name="矩形 8"/>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10" name="组合 9"/>
          <p:cNvGrpSpPr/>
          <p:nvPr/>
        </p:nvGrpSpPr>
        <p:grpSpPr>
          <a:xfrm>
            <a:off x="11217594" y="409605"/>
            <a:ext cx="460172" cy="667613"/>
            <a:chOff x="5690315" y="3674507"/>
            <a:chExt cx="314729" cy="458061"/>
          </a:xfrm>
          <a:solidFill>
            <a:srgbClr val="FCB00F"/>
          </a:solidFill>
        </p:grpSpPr>
        <p:sp>
          <p:nvSpPr>
            <p:cNvPr id="11"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Tree>
    <p:extLst>
      <p:ext uri="{BB962C8B-B14F-4D97-AF65-F5344CB8AC3E}">
        <p14:creationId xmlns:p14="http://schemas.microsoft.com/office/powerpoint/2010/main" val="35114150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
          <p:cNvSpPr>
            <a:spLocks noChangeArrowheads="1"/>
          </p:cNvSpPr>
          <p:nvPr/>
        </p:nvSpPr>
        <p:spPr bwMode="auto">
          <a:xfrm>
            <a:off x="1782723" y="178073"/>
            <a:ext cx="3951705" cy="634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935" b="1" dirty="0">
                <a:solidFill>
                  <a:srgbClr val="202A36"/>
                </a:solidFill>
                <a:latin typeface="+mn-lt"/>
                <a:ea typeface="+mn-ea"/>
                <a:cs typeface="+mn-ea"/>
                <a:sym typeface="+mn-lt"/>
              </a:rPr>
              <a:t>快速排序法的时间性能</a:t>
            </a:r>
          </a:p>
        </p:txBody>
      </p:sp>
      <p:sp>
        <p:nvSpPr>
          <p:cNvPr id="8" name="矩形 7"/>
          <p:cNvSpPr/>
          <p:nvPr/>
        </p:nvSpPr>
        <p:spPr>
          <a:xfrm>
            <a:off x="1782723" y="1365800"/>
            <a:ext cx="8118911" cy="2934137"/>
          </a:xfrm>
          <a:prstGeom prst="rect">
            <a:avLst/>
          </a:prstGeom>
        </p:spPr>
        <p:txBody>
          <a:bodyPr wrap="square">
            <a:spAutoFit/>
          </a:bodyPr>
          <a:lstStyle/>
          <a:p>
            <a:pPr fontAlgn="base">
              <a:lnSpc>
                <a:spcPct val="150000"/>
              </a:lnSpc>
              <a:spcBef>
                <a:spcPct val="0"/>
              </a:spcBef>
              <a:spcAft>
                <a:spcPct val="0"/>
              </a:spcAft>
              <a:buClrTx/>
              <a:buSzTx/>
              <a:buFontTx/>
              <a:buNone/>
              <a:defRPr/>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快速排序时间效率由“</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二叉树的每层划分需要的比较次数和交换次数</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二叉树的层数即高度</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”确定。</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ts val="1000"/>
              </a:spcBef>
              <a:spcAft>
                <a:spcPct val="0"/>
              </a:spcAft>
              <a:defRPr/>
            </a:pP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即：</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T</a:t>
            </a:r>
            <a:r>
              <a:rPr lang="en-US" altLang="zh-CN" sz="22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best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(n)=O(</a:t>
            </a:r>
            <a:r>
              <a:rPr lang="en-US" altLang="zh-CN" sz="22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nlogn</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T</a:t>
            </a:r>
            <a:r>
              <a:rPr lang="en-US" altLang="zh-CN" sz="22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worst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(n)=O(n</a:t>
            </a:r>
            <a:r>
              <a:rPr lang="en-US" altLang="zh-CN" sz="2200" b="1" baseline="30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ts val="1000"/>
              </a:spcBef>
              <a:spcAft>
                <a:spcPct val="0"/>
              </a:spcAft>
              <a:buClrTx/>
              <a:buSzTx/>
              <a:buFontTx/>
              <a:buNone/>
              <a:defRPr/>
            </a:pP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假设</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个元素的平均比较次数为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T</a:t>
            </a:r>
            <a:r>
              <a:rPr lang="en-US" altLang="zh-CN" sz="22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，划分后左子表元素个数为 </a:t>
            </a:r>
            <a:r>
              <a:rPr lang="en-US" altLang="zh-CN" sz="22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，并且 </a:t>
            </a:r>
            <a:r>
              <a:rPr lang="en-US" altLang="zh-CN" sz="2200" b="1" dirty="0" err="1">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取</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0 </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到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是等概率的，则</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9" name="矩形 8"/>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10" name="组合 9"/>
          <p:cNvGrpSpPr/>
          <p:nvPr/>
        </p:nvGrpSpPr>
        <p:grpSpPr>
          <a:xfrm>
            <a:off x="11217594" y="409605"/>
            <a:ext cx="460172" cy="667613"/>
            <a:chOff x="5690315" y="3674507"/>
            <a:chExt cx="314729" cy="458061"/>
          </a:xfrm>
          <a:solidFill>
            <a:srgbClr val="FCB00F"/>
          </a:solidFill>
        </p:grpSpPr>
        <p:sp>
          <p:nvSpPr>
            <p:cNvPr id="11"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mc:AlternateContent xmlns:mc="http://schemas.openxmlformats.org/markup-compatibility/2006" xmlns:a14="http://schemas.microsoft.com/office/drawing/2010/main">
        <mc:Choice Requires="a14">
          <p:sp>
            <p:nvSpPr>
              <p:cNvPr id="2" name="文本框 1"/>
              <p:cNvSpPr txBox="1"/>
              <p:nvPr/>
            </p:nvSpPr>
            <p:spPr>
              <a:xfrm>
                <a:off x="2584257" y="4690980"/>
                <a:ext cx="7317377" cy="581378"/>
              </a:xfrm>
              <a:prstGeom prst="rect">
                <a:avLst/>
              </a:prstGeom>
              <a:noFill/>
            </p:spPr>
            <p:txBody>
              <a:bodyPr wrap="square" rtlCol="0">
                <a:spAutoFit/>
              </a:bodyPr>
              <a:lstStyle/>
              <a:p>
                <a14:m>
                  <m:oMath xmlns:m="http://schemas.openxmlformats.org/officeDocument/2006/math">
                    <m:sSub>
                      <m:sSubPr>
                        <m:ctrlPr>
                          <a:rPr lang="en-US" altLang="zh-CN" sz="2200" b="1" i="1" smtClean="0">
                            <a:latin typeface="Cambria Math" panose="02040503050406030204" pitchFamily="18" charset="0"/>
                          </a:rPr>
                        </m:ctrlPr>
                      </m:sSubPr>
                      <m:e>
                        <m:r>
                          <a:rPr lang="en-US" altLang="zh-CN" sz="2200" b="1" i="1" smtClean="0">
                            <a:latin typeface="Cambria Math" panose="02040503050406030204" pitchFamily="18" charset="0"/>
                          </a:rPr>
                          <m:t>𝑻</m:t>
                        </m:r>
                      </m:e>
                      <m:sub>
                        <m:r>
                          <a:rPr lang="en-US" altLang="zh-CN" sz="2200" b="1" i="1" smtClean="0">
                            <a:latin typeface="Cambria Math" panose="02040503050406030204" pitchFamily="18" charset="0"/>
                          </a:rPr>
                          <m:t>𝒂</m:t>
                        </m:r>
                      </m:sub>
                    </m:sSub>
                  </m:oMath>
                </a14:m>
                <a:r>
                  <a:rPr lang="en-US" altLang="zh-CN" sz="2200" b="1" i="0" dirty="0">
                    <a:latin typeface="+mj-lt"/>
                  </a:rPr>
                  <a:t>(</a:t>
                </a:r>
                <a14:m>
                  <m:oMath xmlns:m="http://schemas.openxmlformats.org/officeDocument/2006/math">
                    <m:r>
                      <a:rPr lang="en-US" altLang="zh-CN" sz="2200" b="1" i="1" dirty="0" smtClean="0">
                        <a:latin typeface="Cambria Math" panose="02040503050406030204" pitchFamily="18" charset="0"/>
                      </a:rPr>
                      <m:t>𝒏</m:t>
                    </m:r>
                  </m:oMath>
                </a14:m>
                <a:r>
                  <a:rPr lang="en-US" altLang="zh-CN" sz="2200" b="1" i="0" dirty="0">
                    <a:latin typeface="+mj-lt"/>
                  </a:rPr>
                  <a:t>)</a:t>
                </a:r>
                <a14:m>
                  <m:oMath xmlns:m="http://schemas.openxmlformats.org/officeDocument/2006/math">
                    <m:r>
                      <a:rPr lang="en-US" altLang="zh-CN" sz="2200" b="1" i="1" smtClean="0">
                        <a:latin typeface="Cambria Math" panose="02040503050406030204" pitchFamily="18" charset="0"/>
                      </a:rPr>
                      <m:t>=</m:t>
                    </m:r>
                    <m:r>
                      <a:rPr lang="en-US" altLang="zh-CN" sz="2200" b="1" i="1" smtClean="0">
                        <a:latin typeface="Cambria Math" panose="02040503050406030204" pitchFamily="18" charset="0"/>
                      </a:rPr>
                      <m:t>𝒅𝒏</m:t>
                    </m:r>
                    <m:r>
                      <a:rPr lang="en-US" altLang="zh-CN" sz="2200" b="1" i="1" smtClean="0">
                        <a:latin typeface="Cambria Math" panose="02040503050406030204" pitchFamily="18" charset="0"/>
                      </a:rPr>
                      <m:t>+</m:t>
                    </m:r>
                    <m:f>
                      <m:fPr>
                        <m:ctrlPr>
                          <a:rPr lang="en-US" altLang="zh-CN" sz="2200" b="1" i="1" smtClean="0">
                            <a:latin typeface="Cambria Math" panose="02040503050406030204" pitchFamily="18" charset="0"/>
                          </a:rPr>
                        </m:ctrlPr>
                      </m:fPr>
                      <m:num>
                        <m:r>
                          <a:rPr lang="en-US" altLang="zh-CN" sz="2200" b="1" i="1" smtClean="0">
                            <a:latin typeface="Cambria Math" panose="02040503050406030204" pitchFamily="18" charset="0"/>
                          </a:rPr>
                          <m:t>𝟏</m:t>
                        </m:r>
                      </m:num>
                      <m:den>
                        <m:r>
                          <a:rPr lang="en-US" altLang="zh-CN" sz="2200" b="1" i="1" smtClean="0">
                            <a:latin typeface="Cambria Math" panose="02040503050406030204" pitchFamily="18" charset="0"/>
                          </a:rPr>
                          <m:t>𝒏</m:t>
                        </m:r>
                      </m:den>
                    </m:f>
                    <m:r>
                      <a:rPr lang="en-US" altLang="zh-CN" sz="2200" b="1" i="1" smtClean="0">
                        <a:latin typeface="Cambria Math" panose="02040503050406030204" pitchFamily="18" charset="0"/>
                      </a:rPr>
                      <m:t> </m:t>
                    </m:r>
                    <m:nary>
                      <m:naryPr>
                        <m:chr m:val="∑"/>
                        <m:ctrlPr>
                          <a:rPr lang="en-US" altLang="zh-CN" sz="2200" b="1" i="1" smtClean="0">
                            <a:latin typeface="Cambria Math" panose="02040503050406030204" pitchFamily="18" charset="0"/>
                          </a:rPr>
                        </m:ctrlPr>
                      </m:naryPr>
                      <m:sub>
                        <m:r>
                          <m:rPr>
                            <m:brk m:alnAt="23"/>
                          </m:rPr>
                          <a:rPr lang="en-US" altLang="zh-CN" sz="2200" b="1" i="1" smtClean="0">
                            <a:latin typeface="Cambria Math" panose="02040503050406030204" pitchFamily="18" charset="0"/>
                          </a:rPr>
                          <m:t>𝒊</m:t>
                        </m:r>
                        <m:r>
                          <a:rPr lang="en-US" altLang="zh-CN" sz="2200" b="1" i="1" smtClean="0">
                            <a:latin typeface="Cambria Math" panose="02040503050406030204" pitchFamily="18" charset="0"/>
                          </a:rPr>
                          <m:t>=</m:t>
                        </m:r>
                        <m:r>
                          <a:rPr lang="en-US" altLang="zh-CN" sz="2200" b="1" i="1" smtClean="0">
                            <a:latin typeface="Cambria Math" panose="02040503050406030204" pitchFamily="18" charset="0"/>
                          </a:rPr>
                          <m:t>𝟎</m:t>
                        </m:r>
                      </m:sub>
                      <m:sup>
                        <m:r>
                          <m:rPr>
                            <m:sty m:val="p"/>
                          </m:rPr>
                          <a:rPr lang="en-US" altLang="zh-CN" sz="2200" b="1" i="1">
                            <a:latin typeface="Cambria Math" panose="02040503050406030204" pitchFamily="18" charset="0"/>
                          </a:rPr>
                          <m:t>n</m:t>
                        </m:r>
                        <m:r>
                          <a:rPr lang="en-US" altLang="zh-CN" sz="2200" b="1" i="1" smtClean="0">
                            <a:latin typeface="Cambria Math" panose="02040503050406030204" pitchFamily="18" charset="0"/>
                          </a:rPr>
                          <m:t>−</m:t>
                        </m:r>
                        <m:r>
                          <a:rPr lang="en-US" altLang="zh-CN" sz="2200" b="1" i="1" smtClean="0">
                            <a:latin typeface="Cambria Math" panose="02040503050406030204" pitchFamily="18" charset="0"/>
                          </a:rPr>
                          <m:t>𝟏</m:t>
                        </m:r>
                      </m:sup>
                      <m:e>
                        <m:d>
                          <m:dPr>
                            <m:begChr m:val="["/>
                            <m:endChr m:val="]"/>
                            <m:ctrlPr>
                              <a:rPr lang="en-US" altLang="zh-CN" sz="2200" b="1" i="1" smtClean="0">
                                <a:latin typeface="Cambria Math" panose="02040503050406030204" pitchFamily="18" charset="0"/>
                              </a:rPr>
                            </m:ctrlPr>
                          </m:dPr>
                          <m:e>
                            <m:r>
                              <a:rPr lang="en-US" altLang="zh-CN" sz="2200" b="1" i="1" smtClean="0">
                                <a:latin typeface="Cambria Math" panose="02040503050406030204" pitchFamily="18" charset="0"/>
                              </a:rPr>
                              <m:t> </m:t>
                            </m:r>
                            <m:sSub>
                              <m:sSubPr>
                                <m:ctrlPr>
                                  <a:rPr lang="en-US" altLang="zh-CN" sz="2200" b="1" i="1">
                                    <a:latin typeface="Cambria Math" panose="02040503050406030204" pitchFamily="18" charset="0"/>
                                  </a:rPr>
                                </m:ctrlPr>
                              </m:sSubPr>
                              <m:e>
                                <m:r>
                                  <a:rPr lang="en-US" altLang="zh-CN" sz="2200" b="1" i="1">
                                    <a:latin typeface="Cambria Math" panose="02040503050406030204" pitchFamily="18" charset="0"/>
                                  </a:rPr>
                                  <m:t>𝑻</m:t>
                                </m:r>
                              </m:e>
                              <m:sub>
                                <m:r>
                                  <a:rPr lang="en-US" altLang="zh-CN" sz="2200" b="1" i="1">
                                    <a:latin typeface="Cambria Math" panose="02040503050406030204" pitchFamily="18" charset="0"/>
                                  </a:rPr>
                                  <m:t>𝒂</m:t>
                                </m:r>
                              </m:sub>
                            </m:sSub>
                            <m:r>
                              <m:rPr>
                                <m:nor/>
                              </m:rPr>
                              <a:rPr lang="en-US" altLang="zh-CN" sz="2200" b="1" dirty="0"/>
                              <m:t>(</m:t>
                            </m:r>
                            <m:r>
                              <m:rPr>
                                <m:nor/>
                              </m:rPr>
                              <a:rPr lang="en-US" altLang="zh-CN" sz="2200" b="1" i="0" dirty="0" smtClean="0"/>
                              <m:t>i</m:t>
                            </m:r>
                            <m:r>
                              <m:rPr>
                                <m:nor/>
                              </m:rPr>
                              <a:rPr lang="en-US" altLang="zh-CN" sz="2200" b="1" dirty="0"/>
                              <m:t>)</m:t>
                            </m:r>
                            <m:r>
                              <a:rPr lang="en-US" altLang="zh-CN" sz="2200" b="1" i="1" dirty="0" smtClean="0">
                                <a:latin typeface="Cambria Math" panose="02040503050406030204" pitchFamily="18" charset="0"/>
                              </a:rPr>
                              <m:t>+</m:t>
                            </m:r>
                            <m:sSub>
                              <m:sSubPr>
                                <m:ctrlPr>
                                  <a:rPr lang="en-US" altLang="zh-CN" sz="2200" b="1" i="1">
                                    <a:latin typeface="Cambria Math" panose="02040503050406030204" pitchFamily="18" charset="0"/>
                                  </a:rPr>
                                </m:ctrlPr>
                              </m:sSubPr>
                              <m:e>
                                <m:r>
                                  <a:rPr lang="en-US" altLang="zh-CN" sz="2200" b="1" i="1">
                                    <a:latin typeface="Cambria Math" panose="02040503050406030204" pitchFamily="18" charset="0"/>
                                  </a:rPr>
                                  <m:t>𝑻</m:t>
                                </m:r>
                              </m:e>
                              <m:sub>
                                <m:r>
                                  <a:rPr lang="en-US" altLang="zh-CN" sz="2200" b="1" i="1">
                                    <a:latin typeface="Cambria Math" panose="02040503050406030204" pitchFamily="18" charset="0"/>
                                  </a:rPr>
                                  <m:t>𝒂</m:t>
                                </m:r>
                              </m:sub>
                            </m:sSub>
                            <m:r>
                              <m:rPr>
                                <m:nor/>
                              </m:rPr>
                              <a:rPr lang="en-US" altLang="zh-CN" sz="2200" b="1" dirty="0"/>
                              <m:t>(</m:t>
                            </m:r>
                            <m:r>
                              <a:rPr lang="en-US" altLang="zh-CN" sz="2200" b="1" i="1" dirty="0">
                                <a:latin typeface="Cambria Math" panose="02040503050406030204" pitchFamily="18" charset="0"/>
                              </a:rPr>
                              <m:t>𝒏</m:t>
                            </m:r>
                            <m:r>
                              <a:rPr lang="en-US" altLang="zh-CN" sz="2200" b="1" i="1" dirty="0" smtClean="0">
                                <a:latin typeface="Cambria Math" panose="02040503050406030204" pitchFamily="18" charset="0"/>
                              </a:rPr>
                              <m:t>−</m:t>
                            </m:r>
                            <m:r>
                              <a:rPr lang="en-US" altLang="zh-CN" sz="2200" b="1" i="1" dirty="0" smtClean="0">
                                <a:latin typeface="Cambria Math" panose="02040503050406030204" pitchFamily="18" charset="0"/>
                              </a:rPr>
                              <m:t>𝒊</m:t>
                            </m:r>
                            <m:r>
                              <a:rPr lang="en-US" altLang="zh-CN" sz="2200" b="1" i="1" dirty="0" smtClean="0">
                                <a:latin typeface="Cambria Math" panose="02040503050406030204" pitchFamily="18" charset="0"/>
                              </a:rPr>
                              <m:t>−</m:t>
                            </m:r>
                            <m:r>
                              <a:rPr lang="en-US" altLang="zh-CN" sz="2200" b="1" i="1" dirty="0" smtClean="0">
                                <a:latin typeface="Cambria Math" panose="02040503050406030204" pitchFamily="18" charset="0"/>
                              </a:rPr>
                              <m:t>𝟏</m:t>
                            </m:r>
                            <m:r>
                              <m:rPr>
                                <m:nor/>
                              </m:rPr>
                              <a:rPr lang="en-US" altLang="zh-CN" sz="2200" b="1" dirty="0"/>
                              <m:t>)</m:t>
                            </m:r>
                            <m:r>
                              <a:rPr lang="en-US" altLang="zh-CN" sz="2200" b="1" i="1" dirty="0" smtClean="0">
                                <a:latin typeface="Cambria Math" panose="02040503050406030204" pitchFamily="18" charset="0"/>
                              </a:rPr>
                              <m:t> </m:t>
                            </m:r>
                          </m:e>
                        </m:d>
                      </m:e>
                    </m:nary>
                    <m:r>
                      <a:rPr lang="en-US" altLang="zh-CN" sz="2200" b="1" i="1">
                        <a:latin typeface="Cambria Math" panose="02040503050406030204" pitchFamily="18" charset="0"/>
                        <a:ea typeface="Cambria Math" panose="02040503050406030204" pitchFamily="18" charset="0"/>
                      </a:rPr>
                      <m:t>≤</m:t>
                    </m:r>
                    <m:r>
                      <a:rPr lang="en-US" altLang="zh-CN" sz="2200" b="1" i="1" smtClean="0">
                        <a:latin typeface="Cambria Math" panose="02040503050406030204" pitchFamily="18" charset="0"/>
                        <a:ea typeface="Cambria Math" panose="02040503050406030204" pitchFamily="18" charset="0"/>
                      </a:rPr>
                      <m:t>𝒄𝒏𝒍𝒐𝒈𝒏</m:t>
                    </m:r>
                  </m:oMath>
                </a14:m>
                <a:endParaRPr lang="zh-CN" altLang="en-US" sz="2200" b="1" dirty="0"/>
              </a:p>
            </p:txBody>
          </p:sp>
        </mc:Choice>
        <mc:Fallback xmlns="">
          <p:sp>
            <p:nvSpPr>
              <p:cNvPr id="2" name="文本框 1"/>
              <p:cNvSpPr txBox="1">
                <a:spLocks noRot="1" noChangeAspect="1" noMove="1" noResize="1" noEditPoints="1" noAdjustHandles="1" noChangeArrowheads="1" noChangeShapeType="1" noTextEdit="1"/>
              </p:cNvSpPr>
              <p:nvPr/>
            </p:nvSpPr>
            <p:spPr>
              <a:xfrm>
                <a:off x="2584257" y="4690980"/>
                <a:ext cx="7317377" cy="581378"/>
              </a:xfrm>
              <a:prstGeom prst="rect">
                <a:avLst/>
              </a:prstGeom>
              <a:blipFill>
                <a:blip r:embed="rId3"/>
                <a:stretch>
                  <a:fillRect b="-736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964122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circle(in)">
                                      <p:cBhvr>
                                        <p:cTn id="19"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FB10C69F-FCF4-4EEC-8F92-3E8A3377A918}"/>
              </a:ext>
            </a:extLst>
          </p:cNvPr>
          <p:cNvSpPr>
            <a:spLocks noChangeArrowheads="1"/>
          </p:cNvSpPr>
          <p:nvPr/>
        </p:nvSpPr>
        <p:spPr bwMode="auto">
          <a:xfrm>
            <a:off x="1782723" y="178073"/>
            <a:ext cx="902793"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问题</a:t>
            </a:r>
          </a:p>
        </p:txBody>
      </p:sp>
      <p:sp>
        <p:nvSpPr>
          <p:cNvPr id="5" name="Text Box 2">
            <a:extLst>
              <a:ext uri="{FF2B5EF4-FFF2-40B4-BE49-F238E27FC236}">
                <a16:creationId xmlns:a16="http://schemas.microsoft.com/office/drawing/2014/main" id="{89CB230F-F0C1-497B-AFAB-39D7EF6FAF35}"/>
              </a:ext>
            </a:extLst>
          </p:cNvPr>
          <p:cNvSpPr txBox="1">
            <a:spLocks noChangeArrowheads="1"/>
          </p:cNvSpPr>
          <p:nvPr/>
        </p:nvSpPr>
        <p:spPr bwMode="auto">
          <a:xfrm>
            <a:off x="1511587" y="1277786"/>
            <a:ext cx="8644785" cy="1040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40000"/>
              </a:lnSpc>
              <a:spcBef>
                <a:spcPct val="0"/>
              </a:spcBef>
              <a:spcAft>
                <a:spcPct val="0"/>
              </a:spcAft>
              <a:buClrTx/>
              <a:buSzTx/>
              <a:buFontTx/>
              <a:buNone/>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假设一组待排序的关键字序列为（</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），要求从小到大进行排序，下列哪个是交换排序的过程？</a:t>
            </a:r>
            <a:endParaRPr lang="en-US" altLang="zh-CN" sz="2200" b="1" dirty="0">
              <a:solidFill>
                <a:srgbClr val="000000"/>
              </a:solidFill>
              <a:latin typeface="微软雅黑" panose="020B0503020204020204" pitchFamily="34" charset="-122"/>
              <a:ea typeface="微软雅黑" panose="020B0503020204020204" pitchFamily="34" charset="-122"/>
              <a:cs typeface="+mn-ea"/>
              <a:sym typeface="+mn-lt"/>
            </a:endParaRPr>
          </a:p>
        </p:txBody>
      </p:sp>
      <p:sp>
        <p:nvSpPr>
          <p:cNvPr id="6" name="矩形 5"/>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7" name="组合 6"/>
          <p:cNvGrpSpPr/>
          <p:nvPr/>
        </p:nvGrpSpPr>
        <p:grpSpPr>
          <a:xfrm>
            <a:off x="11217594" y="409605"/>
            <a:ext cx="460172" cy="667613"/>
            <a:chOff x="5690315" y="3674507"/>
            <a:chExt cx="314729" cy="458061"/>
          </a:xfrm>
          <a:solidFill>
            <a:srgbClr val="FCB00F"/>
          </a:solidFill>
        </p:grpSpPr>
        <p:sp>
          <p:nvSpPr>
            <p:cNvPr id="8"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2" name="矩形 1"/>
          <p:cNvSpPr/>
          <p:nvPr/>
        </p:nvSpPr>
        <p:spPr>
          <a:xfrm>
            <a:off x="548201" y="2852445"/>
            <a:ext cx="5860900" cy="2908489"/>
          </a:xfrm>
          <a:prstGeom prst="rect">
            <a:avLst/>
          </a:prstGeom>
        </p:spPr>
        <p:txBody>
          <a:bodyPr wrap="none">
            <a:spAutoFit/>
          </a:bodyPr>
          <a:lstStyle/>
          <a:p>
            <a:pPr marL="342900" indent="-342900">
              <a:lnSpc>
                <a:spcPct val="150000"/>
              </a:lnSpc>
              <a:buAutoNum type="alphaUcPeriod"/>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1</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endParaRPr>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3</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marL="342900" indent="-342900">
              <a:buAutoNum type="alphaUcPeriod"/>
            </a:pPr>
            <a:endParaRPr lang="zh-CN" altLang="en-US" dirty="0"/>
          </a:p>
        </p:txBody>
      </p:sp>
      <p:sp>
        <p:nvSpPr>
          <p:cNvPr id="10" name="矩形 9"/>
          <p:cNvSpPr/>
          <p:nvPr/>
        </p:nvSpPr>
        <p:spPr>
          <a:xfrm>
            <a:off x="6242389" y="2852446"/>
            <a:ext cx="5694188" cy="2908489"/>
          </a:xfrm>
          <a:prstGeom prst="rect">
            <a:avLst/>
          </a:prstGeom>
        </p:spPr>
        <p:txBody>
          <a:bodyPr wrap="none">
            <a:spAutoFit/>
          </a:bodyPr>
          <a:lstStyle/>
          <a:p>
            <a:pPr>
              <a:lnSpc>
                <a:spcPct val="150000"/>
              </a:lnSpc>
            </a:pP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B.  </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1</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endParaRPr>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3</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marL="342900" indent="-342900">
              <a:buAutoNum type="alphaUcPeriod"/>
            </a:pPr>
            <a:endParaRPr lang="zh-CN" altLang="en-US" dirty="0"/>
          </a:p>
        </p:txBody>
      </p:sp>
      <p:cxnSp>
        <p:nvCxnSpPr>
          <p:cNvPr id="11" name="直接连接符 10"/>
          <p:cNvCxnSpPr/>
          <p:nvPr/>
        </p:nvCxnSpPr>
        <p:spPr>
          <a:xfrm>
            <a:off x="6242389" y="2509545"/>
            <a:ext cx="0" cy="4119855"/>
          </a:xfrm>
          <a:prstGeom prst="line">
            <a:avLst/>
          </a:prstGeom>
          <a:ln w="38100"/>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4850216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选择排序</a:t>
            </a:r>
          </a:p>
        </p:txBody>
      </p:sp>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516681" y="1331623"/>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457200" indent="-457200" fontAlgn="base">
              <a:lnSpc>
                <a:spcPct val="120000"/>
              </a:lnSpc>
              <a:spcBef>
                <a:spcPct val="0"/>
              </a:spcBef>
              <a:spcAft>
                <a:spcPct val="0"/>
              </a:spcAft>
              <a:buClrTx/>
              <a:buSzTx/>
              <a:defRPr/>
            </a:pPr>
            <a:r>
              <a:rPr lang="zh-CN" altLang="en-US" sz="2400" b="1" dirty="0">
                <a:solidFill>
                  <a:srgbClr val="FF0000"/>
                </a:solidFill>
                <a:latin typeface="+mn-lt"/>
                <a:ea typeface="+mn-ea"/>
                <a:cs typeface="+mn-ea"/>
                <a:sym typeface="+mn-lt"/>
              </a:rPr>
              <a:t>基本原理：</a:t>
            </a:r>
            <a:endParaRPr lang="en-US" altLang="zh-CN" sz="2400" b="1" dirty="0">
              <a:solidFill>
                <a:srgbClr val="FF0000"/>
              </a:solidFill>
              <a:latin typeface="+mn-lt"/>
              <a:ea typeface="+mn-ea"/>
              <a:cs typeface="+mn-ea"/>
              <a:sym typeface="+mn-lt"/>
            </a:endParaRPr>
          </a:p>
        </p:txBody>
      </p:sp>
      <p:sp>
        <p:nvSpPr>
          <p:cNvPr id="2" name="矩形 1"/>
          <p:cNvSpPr/>
          <p:nvPr/>
        </p:nvSpPr>
        <p:spPr>
          <a:xfrm>
            <a:off x="1956105" y="4679334"/>
            <a:ext cx="2411238" cy="580865"/>
          </a:xfrm>
          <a:prstGeom prst="rect">
            <a:avLst/>
          </a:prstGeom>
        </p:spPr>
        <p:txBody>
          <a:bodyPr wrap="none">
            <a:spAutoFit/>
          </a:bodyPr>
          <a:lstStyle/>
          <a:p>
            <a:pPr marL="285750" indent="-285750">
              <a:lnSpc>
                <a:spcPct val="150000"/>
              </a:lnSpc>
              <a:buClr>
                <a:srgbClr val="C00000"/>
              </a:buClr>
              <a:buFont typeface="Wingdings" panose="05000000000000000000" pitchFamily="2" charset="2"/>
              <a:buChar char="u"/>
            </a:pPr>
            <a:r>
              <a:rPr lang="zh-CN" altLang="en-US" sz="2400" b="1" dirty="0">
                <a:solidFill>
                  <a:srgbClr val="000000"/>
                </a:solidFill>
                <a:cs typeface="+mn-ea"/>
                <a:sym typeface="+mn-lt"/>
              </a:rPr>
              <a:t> 简单选择排序</a:t>
            </a:r>
            <a:endParaRPr lang="en-US" altLang="zh-CN" sz="2400" b="1" dirty="0">
              <a:solidFill>
                <a:srgbClr val="000000"/>
              </a:solidFill>
              <a:cs typeface="+mn-ea"/>
              <a:sym typeface="+mn-lt"/>
            </a:endParaRP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3" name="矩形 2"/>
          <p:cNvSpPr/>
          <p:nvPr/>
        </p:nvSpPr>
        <p:spPr>
          <a:xfrm>
            <a:off x="1956105" y="5260199"/>
            <a:ext cx="1487908" cy="580865"/>
          </a:xfrm>
          <a:prstGeom prst="rect">
            <a:avLst/>
          </a:prstGeom>
        </p:spPr>
        <p:txBody>
          <a:bodyPr wrap="none">
            <a:spAutoFit/>
          </a:bodyPr>
          <a:lstStyle/>
          <a:p>
            <a:pPr marL="285750" indent="-285750">
              <a:lnSpc>
                <a:spcPct val="150000"/>
              </a:lnSpc>
              <a:buClr>
                <a:srgbClr val="C00000"/>
              </a:buClr>
              <a:buFont typeface="Wingdings" panose="05000000000000000000" pitchFamily="2" charset="2"/>
              <a:buChar char="u"/>
            </a:pPr>
            <a:r>
              <a:rPr lang="zh-CN" altLang="en-US" sz="2400" b="1" dirty="0">
                <a:solidFill>
                  <a:srgbClr val="000000"/>
                </a:solidFill>
                <a:cs typeface="+mn-ea"/>
                <a:sym typeface="+mn-lt"/>
              </a:rPr>
              <a:t> 堆排序</a:t>
            </a:r>
            <a:endParaRPr lang="zh-CN" altLang="en-US" sz="2400" dirty="0"/>
          </a:p>
        </p:txBody>
      </p:sp>
      <p:sp>
        <p:nvSpPr>
          <p:cNvPr id="4" name="矩形 3"/>
          <p:cNvSpPr/>
          <p:nvPr/>
        </p:nvSpPr>
        <p:spPr>
          <a:xfrm>
            <a:off x="1956105" y="2002910"/>
            <a:ext cx="8169032" cy="1556003"/>
          </a:xfrm>
          <a:prstGeom prst="rect">
            <a:avLst/>
          </a:prstGeom>
        </p:spPr>
        <p:txBody>
          <a:bodyPr wrap="square">
            <a:spAutoFit/>
          </a:bodyPr>
          <a:lstStyle/>
          <a:p>
            <a:pPr>
              <a:lnSpc>
                <a:spcPct val="150000"/>
              </a:lnSpc>
            </a:pPr>
            <a:r>
              <a:rPr lang="zh-CN" altLang="en-US" sz="2200" b="1" dirty="0">
                <a:latin typeface="微软雅黑" panose="020B0503020204020204" pitchFamily="34" charset="-122"/>
                <a:ea typeface="微软雅黑" panose="020B0503020204020204" pitchFamily="34" charset="-122"/>
              </a:rPr>
              <a:t>       先选择表 </a:t>
            </a:r>
            <a:r>
              <a:rPr lang="en-US" altLang="zh-CN" sz="2200" b="1" dirty="0">
                <a:latin typeface="微软雅黑" panose="020B0503020204020204" pitchFamily="34" charset="-122"/>
                <a:ea typeface="微软雅黑" panose="020B0503020204020204" pitchFamily="34" charset="-122"/>
              </a:rPr>
              <a:t>L </a:t>
            </a:r>
            <a:r>
              <a:rPr lang="zh-CN" altLang="en-US" sz="2200" b="1" dirty="0">
                <a:latin typeface="微软雅黑" panose="020B0503020204020204" pitchFamily="34" charset="-122"/>
                <a:ea typeface="微软雅黑" panose="020B0503020204020204" pitchFamily="34" charset="-122"/>
              </a:rPr>
              <a:t>的最大元素，与最后位置上元素交换；然后选择表 </a:t>
            </a:r>
            <a:r>
              <a:rPr lang="en-US" altLang="zh-CN" sz="2200" b="1" dirty="0">
                <a:latin typeface="微软雅黑" panose="020B0503020204020204" pitchFamily="34" charset="-122"/>
                <a:ea typeface="微软雅黑" panose="020B0503020204020204" pitchFamily="34" charset="-122"/>
              </a:rPr>
              <a:t>L </a:t>
            </a:r>
            <a:r>
              <a:rPr lang="zh-CN" altLang="en-US" sz="2200" b="1" dirty="0">
                <a:latin typeface="微软雅黑" panose="020B0503020204020204" pitchFamily="34" charset="-122"/>
                <a:ea typeface="微软雅黑" panose="020B0503020204020204" pitchFamily="34" charset="-122"/>
              </a:rPr>
              <a:t>的次大元素，与倒数第二个位置上元素交换；依次类推，最后得到一个有序的序列。</a:t>
            </a:r>
          </a:p>
        </p:txBody>
      </p:sp>
      <p:sp>
        <p:nvSpPr>
          <p:cNvPr id="11"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516681" y="3960087"/>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457200" indent="-457200" fontAlgn="base">
              <a:lnSpc>
                <a:spcPct val="120000"/>
              </a:lnSpc>
              <a:spcBef>
                <a:spcPct val="0"/>
              </a:spcBef>
              <a:spcAft>
                <a:spcPct val="0"/>
              </a:spcAft>
              <a:buClrTx/>
              <a:buSzTx/>
              <a:defRPr/>
            </a:pPr>
            <a:r>
              <a:rPr lang="zh-CN" altLang="en-US" sz="2400" b="1" dirty="0">
                <a:solidFill>
                  <a:srgbClr val="FF0000"/>
                </a:solidFill>
                <a:latin typeface="+mn-lt"/>
                <a:ea typeface="+mn-ea"/>
                <a:cs typeface="+mn-ea"/>
                <a:sym typeface="+mn-lt"/>
              </a:rPr>
              <a:t>常见算法：</a:t>
            </a:r>
            <a:endParaRPr lang="en-US" altLang="zh-CN" sz="2400" b="1" dirty="0">
              <a:solidFill>
                <a:srgbClr val="FF0000"/>
              </a:solidFill>
              <a:latin typeface="+mn-lt"/>
              <a:ea typeface="+mn-ea"/>
              <a:cs typeface="+mn-ea"/>
              <a:sym typeface="+mn-lt"/>
            </a:endParaRPr>
          </a:p>
        </p:txBody>
      </p:sp>
    </p:spTree>
    <p:extLst>
      <p:ext uri="{BB962C8B-B14F-4D97-AF65-F5344CB8AC3E}">
        <p14:creationId xmlns:p14="http://schemas.microsoft.com/office/powerpoint/2010/main" val="26480323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P spid="4" grpId="0"/>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简单选择排序</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4" name="矩形 3"/>
          <p:cNvSpPr/>
          <p:nvPr/>
        </p:nvSpPr>
        <p:spPr>
          <a:xfrm>
            <a:off x="1782723" y="1347104"/>
            <a:ext cx="8169032" cy="1107996"/>
          </a:xfrm>
          <a:prstGeom prst="rect">
            <a:avLst/>
          </a:prstGeom>
        </p:spPr>
        <p:txBody>
          <a:bodyPr wrap="square">
            <a:spAutoFit/>
          </a:bodyPr>
          <a:lstStyle/>
          <a:p>
            <a:pPr>
              <a:lnSpc>
                <a:spcPct val="150000"/>
              </a:lnSpc>
            </a:pPr>
            <a:r>
              <a:rPr lang="zh-CN" altLang="en-US" sz="2200" b="1" dirty="0">
                <a:latin typeface="微软雅黑" panose="020B0503020204020204" pitchFamily="34" charset="-122"/>
                <a:ea typeface="微软雅黑" panose="020B0503020204020204" pitchFamily="34" charset="-122"/>
              </a:rPr>
              <a:t>       简单选择排序是采用顺序查找法确定最大元素的位置，与最后位置上元素交换。</a:t>
            </a:r>
          </a:p>
        </p:txBody>
      </p:sp>
      <p:sp>
        <p:nvSpPr>
          <p:cNvPr id="12"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82723" y="2787082"/>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457200" indent="-457200" fontAlgn="base">
              <a:lnSpc>
                <a:spcPct val="120000"/>
              </a:lnSpc>
              <a:spcBef>
                <a:spcPct val="0"/>
              </a:spcBef>
              <a:spcAft>
                <a:spcPct val="0"/>
              </a:spcAft>
              <a:buClrTx/>
              <a:buSzTx/>
              <a:defRPr/>
            </a:pPr>
            <a:r>
              <a:rPr lang="zh-CN" altLang="en-US" sz="2400" b="1" dirty="0">
                <a:solidFill>
                  <a:srgbClr val="FF0000"/>
                </a:solidFill>
                <a:latin typeface="+mn-lt"/>
                <a:ea typeface="+mn-ea"/>
                <a:cs typeface="+mn-ea"/>
                <a:sym typeface="+mn-lt"/>
              </a:rPr>
              <a:t>算法思想：</a:t>
            </a:r>
            <a:endParaRPr lang="en-US" altLang="zh-CN" sz="2400" b="1" dirty="0">
              <a:solidFill>
                <a:srgbClr val="FF0000"/>
              </a:solidFill>
              <a:latin typeface="+mn-lt"/>
              <a:ea typeface="+mn-ea"/>
              <a:cs typeface="+mn-ea"/>
              <a:sym typeface="+mn-lt"/>
            </a:endParaRPr>
          </a:p>
        </p:txBody>
      </p:sp>
      <p:sp>
        <p:nvSpPr>
          <p:cNvPr id="5" name="矩形 4"/>
          <p:cNvSpPr/>
          <p:nvPr/>
        </p:nvSpPr>
        <p:spPr>
          <a:xfrm>
            <a:off x="1782723" y="3474295"/>
            <a:ext cx="8289124" cy="2298065"/>
          </a:xfrm>
          <a:prstGeom prst="rect">
            <a:avLst/>
          </a:prstGeom>
        </p:spPr>
        <p:txBody>
          <a:bodyPr wrap="square">
            <a:spAutoFit/>
          </a:bodyPr>
          <a:lstStyle/>
          <a:p>
            <a:pPr>
              <a:lnSpc>
                <a:spcPct val="150000"/>
              </a:lnSpc>
            </a:pPr>
            <a:r>
              <a:rPr lang="zh-CN" altLang="en-US" sz="2200" b="1" dirty="0"/>
              <a:t>（</a:t>
            </a:r>
            <a:r>
              <a:rPr lang="en-US" altLang="zh-CN" sz="2200" b="1" dirty="0"/>
              <a:t>1</a:t>
            </a:r>
            <a:r>
              <a:rPr lang="zh-CN" altLang="en-US" sz="2200" b="1" dirty="0"/>
              <a:t>） 对于表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L=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n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t>，顺序遍历，选择出最大元素所在位置，与最后位置元素交换； </a:t>
            </a:r>
            <a:endParaRPr lang="en-US" altLang="zh-CN" sz="2200" b="1" dirty="0"/>
          </a:p>
          <a:p>
            <a:pPr>
              <a:lnSpc>
                <a:spcPct val="150000"/>
              </a:lnSpc>
              <a:spcBef>
                <a:spcPts val="1000"/>
              </a:spcBef>
            </a:pPr>
            <a:r>
              <a:rPr lang="zh-CN" altLang="en-US" sz="2200" b="1" dirty="0"/>
              <a:t>（</a:t>
            </a:r>
            <a:r>
              <a:rPr lang="en-US" altLang="zh-CN" sz="2200" b="1" dirty="0"/>
              <a:t>2</a:t>
            </a:r>
            <a:r>
              <a:rPr lang="zh-CN" altLang="en-US" sz="2200" b="1" dirty="0"/>
              <a:t>）对于除最后一个元素之外的剩余部分构成的子表重复 ⑴，直到剩余部分构成的子表表长等于</a:t>
            </a:r>
            <a:r>
              <a:rPr lang="en-US" altLang="zh-CN" sz="2200" b="1" dirty="0"/>
              <a:t>1</a:t>
            </a:r>
            <a:r>
              <a:rPr lang="zh-CN" altLang="en-US" sz="2200" b="1" dirty="0"/>
              <a:t>为止。</a:t>
            </a:r>
          </a:p>
        </p:txBody>
      </p:sp>
    </p:spTree>
    <p:extLst>
      <p:ext uri="{BB962C8B-B14F-4D97-AF65-F5344CB8AC3E}">
        <p14:creationId xmlns:p14="http://schemas.microsoft.com/office/powerpoint/2010/main" val="23440481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p:bldP spid="5"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简单选择排序</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379311" y="1077218"/>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None/>
              <a:defRPr/>
            </a:pPr>
            <a:r>
              <a:rPr lang="zh-CN" altLang="en-US" sz="2400" b="1" dirty="0">
                <a:solidFill>
                  <a:srgbClr val="FF0000"/>
                </a:solidFill>
                <a:latin typeface="+mn-lt"/>
                <a:ea typeface="+mn-ea"/>
                <a:cs typeface="+mn-ea"/>
                <a:sym typeface="+mn-lt"/>
              </a:rPr>
              <a:t>例：</a:t>
            </a:r>
            <a:endParaRPr lang="en-US" altLang="zh-CN" sz="2400" b="1" dirty="0">
              <a:solidFill>
                <a:srgbClr val="FF0000"/>
              </a:solidFill>
              <a:latin typeface="+mn-lt"/>
              <a:ea typeface="+mn-ea"/>
              <a:cs typeface="+mn-ea"/>
              <a:sym typeface="+mn-lt"/>
            </a:endParaRPr>
          </a:p>
        </p:txBody>
      </p:sp>
      <p:sp>
        <p:nvSpPr>
          <p:cNvPr id="5" name="矩形 4"/>
          <p:cNvSpPr/>
          <p:nvPr/>
        </p:nvSpPr>
        <p:spPr>
          <a:xfrm>
            <a:off x="3127430" y="1980092"/>
            <a:ext cx="4887018" cy="600164"/>
          </a:xfrm>
          <a:prstGeom prst="rect">
            <a:avLst/>
          </a:prstGeom>
        </p:spPr>
        <p:txBody>
          <a:bodyPr wrap="square">
            <a:spAutoFit/>
          </a:bodyPr>
          <a:lstStyle/>
          <a:p>
            <a:pPr>
              <a:lnSpc>
                <a:spcPct val="150000"/>
              </a:lnSpc>
            </a:pPr>
            <a:r>
              <a:rPr lang="en-US" altLang="zh-CN" sz="2200" b="1" dirty="0"/>
              <a:t>49     38     65     97     76     13     27     </a:t>
            </a:r>
            <a:r>
              <a:rPr lang="en-US" altLang="zh-CN" sz="2200" b="1" dirty="0">
                <a:solidFill>
                  <a:srgbClr val="FF0000"/>
                </a:solidFill>
              </a:rPr>
              <a:t>49</a:t>
            </a:r>
            <a:endParaRPr lang="zh-CN" altLang="en-US" sz="2200" b="1" dirty="0">
              <a:solidFill>
                <a:srgbClr val="FF0000"/>
              </a:solidFill>
            </a:endParaRPr>
          </a:p>
        </p:txBody>
      </p:sp>
      <p:sp>
        <p:nvSpPr>
          <p:cNvPr id="2" name="矩形 1"/>
          <p:cNvSpPr/>
          <p:nvPr/>
        </p:nvSpPr>
        <p:spPr>
          <a:xfrm>
            <a:off x="3106271" y="1885962"/>
            <a:ext cx="5002305" cy="79000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下箭头 2"/>
          <p:cNvSpPr/>
          <p:nvPr/>
        </p:nvSpPr>
        <p:spPr>
          <a:xfrm>
            <a:off x="3227293" y="1649262"/>
            <a:ext cx="282389" cy="36307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上箭头 5"/>
          <p:cNvSpPr/>
          <p:nvPr/>
        </p:nvSpPr>
        <p:spPr>
          <a:xfrm>
            <a:off x="3891429" y="2555732"/>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上箭头 12"/>
          <p:cNvSpPr/>
          <p:nvPr/>
        </p:nvSpPr>
        <p:spPr>
          <a:xfrm>
            <a:off x="4487582" y="2555732"/>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下箭头 13"/>
          <p:cNvSpPr/>
          <p:nvPr/>
        </p:nvSpPr>
        <p:spPr>
          <a:xfrm>
            <a:off x="4507751" y="1643068"/>
            <a:ext cx="282389" cy="36307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上箭头 14"/>
          <p:cNvSpPr/>
          <p:nvPr/>
        </p:nvSpPr>
        <p:spPr>
          <a:xfrm>
            <a:off x="5083735" y="2576489"/>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下箭头 15"/>
          <p:cNvSpPr/>
          <p:nvPr/>
        </p:nvSpPr>
        <p:spPr>
          <a:xfrm>
            <a:off x="5124075" y="1617022"/>
            <a:ext cx="282389" cy="36307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上箭头 16"/>
          <p:cNvSpPr/>
          <p:nvPr/>
        </p:nvSpPr>
        <p:spPr>
          <a:xfrm>
            <a:off x="5691466" y="2576489"/>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上箭头 17"/>
          <p:cNvSpPr/>
          <p:nvPr/>
        </p:nvSpPr>
        <p:spPr>
          <a:xfrm>
            <a:off x="6299197" y="2576489"/>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上箭头 18"/>
          <p:cNvSpPr/>
          <p:nvPr/>
        </p:nvSpPr>
        <p:spPr>
          <a:xfrm>
            <a:off x="6995457" y="2578186"/>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上箭头 19"/>
          <p:cNvSpPr/>
          <p:nvPr/>
        </p:nvSpPr>
        <p:spPr>
          <a:xfrm>
            <a:off x="7577419" y="2576489"/>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4918821" y="1536573"/>
            <a:ext cx="664135" cy="126961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3139889" y="1994365"/>
            <a:ext cx="4887018" cy="539378"/>
          </a:xfrm>
          <a:prstGeom prst="rect">
            <a:avLst/>
          </a:prstGeom>
        </p:spPr>
        <p:txBody>
          <a:bodyPr wrap="square">
            <a:spAutoFit/>
          </a:bodyPr>
          <a:lstStyle/>
          <a:p>
            <a:pPr>
              <a:lnSpc>
                <a:spcPct val="150000"/>
              </a:lnSpc>
            </a:pPr>
            <a:r>
              <a:rPr lang="en-US" altLang="zh-CN" sz="2200" b="1" dirty="0"/>
              <a:t>49     38     65     </a:t>
            </a:r>
            <a:r>
              <a:rPr lang="en-US" altLang="zh-CN" sz="2200" b="1" dirty="0">
                <a:solidFill>
                  <a:srgbClr val="FF0000"/>
                </a:solidFill>
              </a:rPr>
              <a:t>49</a:t>
            </a:r>
            <a:r>
              <a:rPr lang="en-US" altLang="zh-CN" sz="2200" b="1" dirty="0"/>
              <a:t>     76     13     27     97</a:t>
            </a:r>
            <a:endParaRPr lang="zh-CN" altLang="en-US" sz="2200" b="1" dirty="0"/>
          </a:p>
        </p:txBody>
      </p:sp>
    </p:spTree>
    <p:extLst>
      <p:ext uri="{BB962C8B-B14F-4D97-AF65-F5344CB8AC3E}">
        <p14:creationId xmlns:p14="http://schemas.microsoft.com/office/powerpoint/2010/main" val="31311730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2"/>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6"/>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3"/>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3"/>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4"/>
                                        </p:tgtEl>
                                        <p:attrNameLst>
                                          <p:attrName>style.visibility</p:attrName>
                                        </p:attrNameLst>
                                      </p:cBhvr>
                                      <p:to>
                                        <p:strVal val="hidden"/>
                                      </p:to>
                                    </p:set>
                                  </p:childTnLst>
                                </p:cTn>
                              </p:par>
                              <p:par>
                                <p:cTn id="47" presetID="1" presetClass="entr" presetSubtype="0"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15"/>
                                        </p:tgtEl>
                                        <p:attrNameLst>
                                          <p:attrName>style.visibility</p:attrName>
                                        </p:attrNameLst>
                                      </p:cBhvr>
                                      <p:to>
                                        <p:strVal val="hidden"/>
                                      </p:to>
                                    </p:set>
                                  </p:childTnLst>
                                </p:cTn>
                              </p:par>
                              <p:par>
                                <p:cTn id="53" presetID="1" presetClass="entr" presetSubtype="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8"/>
                                        </p:tgtEl>
                                        <p:attrNameLst>
                                          <p:attrName>style.visibility</p:attrName>
                                        </p:attrNameLst>
                                      </p:cBhvr>
                                      <p:to>
                                        <p:strVal val="visible"/>
                                      </p:to>
                                    </p:set>
                                  </p:childTnLst>
                                </p:cTn>
                              </p:par>
                              <p:par>
                                <p:cTn id="59" presetID="1" presetClass="exit" presetSubtype="0" fill="hold" grpId="1" nodeType="withEffect">
                                  <p:stCondLst>
                                    <p:cond delay="0"/>
                                  </p:stCondLst>
                                  <p:childTnLst>
                                    <p:set>
                                      <p:cBhvr>
                                        <p:cTn id="60" dur="1" fill="hold">
                                          <p:stCondLst>
                                            <p:cond delay="0"/>
                                          </p:stCondLst>
                                        </p:cTn>
                                        <p:tgtEl>
                                          <p:spTgt spid="17"/>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18"/>
                                        </p:tgtEl>
                                        <p:attrNameLst>
                                          <p:attrName>style.visibility</p:attrName>
                                        </p:attrNameLst>
                                      </p:cBhvr>
                                      <p:to>
                                        <p:strVal val="hidden"/>
                                      </p:to>
                                    </p:set>
                                  </p:childTnLst>
                                </p:cTn>
                              </p:par>
                              <p:par>
                                <p:cTn id="65" presetID="1" presetClass="entr" presetSubtype="0"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19"/>
                                        </p:tgtEl>
                                        <p:attrNameLst>
                                          <p:attrName>style.visibility</p:attrName>
                                        </p:attrNameLst>
                                      </p:cBhvr>
                                      <p:to>
                                        <p:strVal val="hidden"/>
                                      </p:to>
                                    </p:set>
                                  </p:childTnLst>
                                </p:cTn>
                              </p:par>
                              <p:par>
                                <p:cTn id="71" presetID="1" presetClass="entr" presetSubtype="0" fill="hold" grpId="0" nodeType="withEffect">
                                  <p:stCondLst>
                                    <p:cond delay="0"/>
                                  </p:stCondLst>
                                  <p:childTnLst>
                                    <p:set>
                                      <p:cBhvr>
                                        <p:cTn id="72" dur="1" fill="hold">
                                          <p:stCondLst>
                                            <p:cond delay="0"/>
                                          </p:stCondLst>
                                        </p:cTn>
                                        <p:tgtEl>
                                          <p:spTgt spid="20"/>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2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xit" presetSubtype="0" fill="hold" grpId="1" nodeType="clickEffect">
                                  <p:stCondLst>
                                    <p:cond delay="0"/>
                                  </p:stCondLst>
                                  <p:childTnLst>
                                    <p:set>
                                      <p:cBhvr>
                                        <p:cTn id="80" dur="1" fill="hold">
                                          <p:stCondLst>
                                            <p:cond delay="0"/>
                                          </p:stCondLst>
                                        </p:cTn>
                                        <p:tgtEl>
                                          <p:spTgt spid="21"/>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22"/>
                                        </p:tgtEl>
                                        <p:attrNameLst>
                                          <p:attrName>style.visibility</p:attrName>
                                        </p:attrNameLst>
                                      </p:cBhvr>
                                      <p:to>
                                        <p:strVal val="visible"/>
                                      </p:to>
                                    </p:set>
                                  </p:childTnLst>
                                </p:cTn>
                              </p:par>
                              <p:par>
                                <p:cTn id="85" presetID="1" presetClass="exit" presetSubtype="0" fill="hold" grpId="1" nodeType="withEffect">
                                  <p:stCondLst>
                                    <p:cond delay="0"/>
                                  </p:stCondLst>
                                  <p:childTnLst>
                                    <p:set>
                                      <p:cBhvr>
                                        <p:cTn id="8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5" grpId="0"/>
      <p:bldP spid="5" grpId="1"/>
      <p:bldP spid="2" grpId="0" animBg="1"/>
      <p:bldP spid="2" grpId="1" animBg="1"/>
      <p:bldP spid="3" grpId="0" animBg="1"/>
      <p:bldP spid="3" grpId="1" animBg="1"/>
      <p:bldP spid="6" grpId="0" animBg="1"/>
      <p:bldP spid="6" grpId="1" animBg="1"/>
      <p:bldP spid="13" grpId="0" animBg="1"/>
      <p:bldP spid="13" grpId="1" animBg="1"/>
      <p:bldP spid="14" grpId="0" animBg="1"/>
      <p:bldP spid="14" grpId="1" animBg="1"/>
      <p:bldP spid="15" grpId="0" animBg="1"/>
      <p:bldP spid="15" grpId="1" animBg="1"/>
      <p:bldP spid="16" grpId="0" animBg="1"/>
      <p:bldP spid="17" grpId="0" animBg="1"/>
      <p:bldP spid="17" grpId="1" animBg="1"/>
      <p:bldP spid="18" grpId="0" animBg="1"/>
      <p:bldP spid="18" grpId="1" animBg="1"/>
      <p:bldP spid="19" grpId="0" animBg="1"/>
      <p:bldP spid="19" grpId="1" animBg="1"/>
      <p:bldP spid="20" grpId="0" animBg="1"/>
      <p:bldP spid="21" grpId="0" animBg="1"/>
      <p:bldP spid="21" grpId="1" animBg="1"/>
      <p:bldP spid="2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简单选择排序</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379311" y="1077218"/>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None/>
              <a:defRPr/>
            </a:pPr>
            <a:r>
              <a:rPr lang="zh-CN" altLang="en-US" sz="2400" b="1" dirty="0">
                <a:solidFill>
                  <a:srgbClr val="FF0000"/>
                </a:solidFill>
                <a:latin typeface="+mn-lt"/>
                <a:ea typeface="+mn-ea"/>
                <a:cs typeface="+mn-ea"/>
                <a:sym typeface="+mn-lt"/>
              </a:rPr>
              <a:t>例：</a:t>
            </a:r>
            <a:endParaRPr lang="en-US" altLang="zh-CN" sz="2400" b="1" dirty="0">
              <a:solidFill>
                <a:srgbClr val="FF0000"/>
              </a:solidFill>
              <a:latin typeface="+mn-lt"/>
              <a:ea typeface="+mn-ea"/>
              <a:cs typeface="+mn-ea"/>
              <a:sym typeface="+mn-lt"/>
            </a:endParaRPr>
          </a:p>
        </p:txBody>
      </p:sp>
      <p:sp>
        <p:nvSpPr>
          <p:cNvPr id="23" name="矩形 22"/>
          <p:cNvSpPr/>
          <p:nvPr/>
        </p:nvSpPr>
        <p:spPr>
          <a:xfrm>
            <a:off x="3139889" y="2194497"/>
            <a:ext cx="4887018" cy="539378"/>
          </a:xfrm>
          <a:prstGeom prst="rect">
            <a:avLst/>
          </a:prstGeom>
        </p:spPr>
        <p:txBody>
          <a:bodyPr wrap="square">
            <a:spAutoFit/>
          </a:bodyPr>
          <a:lstStyle/>
          <a:p>
            <a:pPr>
              <a:lnSpc>
                <a:spcPct val="150000"/>
              </a:lnSpc>
            </a:pPr>
            <a:r>
              <a:rPr lang="en-US" altLang="zh-CN" sz="2200" b="1" dirty="0"/>
              <a:t>49     38     65     </a:t>
            </a:r>
            <a:r>
              <a:rPr lang="en-US" altLang="zh-CN" sz="2200" b="1" dirty="0">
                <a:solidFill>
                  <a:srgbClr val="FF0000"/>
                </a:solidFill>
              </a:rPr>
              <a:t>49</a:t>
            </a:r>
            <a:r>
              <a:rPr lang="en-US" altLang="zh-CN" sz="2200" b="1" dirty="0"/>
              <a:t>     76     13     27     97</a:t>
            </a:r>
            <a:endParaRPr lang="zh-CN" altLang="en-US" sz="2200" b="1" dirty="0"/>
          </a:p>
        </p:txBody>
      </p:sp>
      <p:sp>
        <p:nvSpPr>
          <p:cNvPr id="24" name="矩形 23"/>
          <p:cNvSpPr/>
          <p:nvPr/>
        </p:nvSpPr>
        <p:spPr>
          <a:xfrm>
            <a:off x="3082246" y="2069184"/>
            <a:ext cx="4327084" cy="79000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下箭头 24"/>
          <p:cNvSpPr/>
          <p:nvPr/>
        </p:nvSpPr>
        <p:spPr>
          <a:xfrm>
            <a:off x="5797127" y="1831427"/>
            <a:ext cx="282389" cy="36307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箭头 25"/>
          <p:cNvSpPr/>
          <p:nvPr/>
        </p:nvSpPr>
        <p:spPr>
          <a:xfrm>
            <a:off x="6985748" y="2809521"/>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9889" y="2180135"/>
            <a:ext cx="4887018" cy="600164"/>
          </a:xfrm>
          <a:prstGeom prst="rect">
            <a:avLst/>
          </a:prstGeom>
        </p:spPr>
        <p:txBody>
          <a:bodyPr wrap="square">
            <a:spAutoFit/>
          </a:bodyPr>
          <a:lstStyle/>
          <a:p>
            <a:pPr>
              <a:lnSpc>
                <a:spcPct val="150000"/>
              </a:lnSpc>
            </a:pPr>
            <a:r>
              <a:rPr lang="en-US" altLang="zh-CN" sz="2200" b="1" dirty="0"/>
              <a:t>49     38     65     </a:t>
            </a:r>
            <a:r>
              <a:rPr lang="en-US" altLang="zh-CN" sz="2200" b="1" dirty="0">
                <a:solidFill>
                  <a:srgbClr val="FF0000"/>
                </a:solidFill>
              </a:rPr>
              <a:t>49</a:t>
            </a:r>
            <a:r>
              <a:rPr lang="en-US" altLang="zh-CN" sz="2200" b="1" dirty="0"/>
              <a:t>     27     13     76     97</a:t>
            </a:r>
            <a:endParaRPr lang="zh-CN" altLang="en-US" sz="2200" b="1" dirty="0"/>
          </a:p>
        </p:txBody>
      </p:sp>
    </p:spTree>
    <p:extLst>
      <p:ext uri="{BB962C8B-B14F-4D97-AF65-F5344CB8AC3E}">
        <p14:creationId xmlns:p14="http://schemas.microsoft.com/office/powerpoint/2010/main" val="42231465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2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animBg="1"/>
      <p:bldP spid="24" grpId="1" animBg="1"/>
      <p:bldP spid="25" grpId="0" animBg="1"/>
      <p:bldP spid="25" grpId="1" animBg="1"/>
      <p:bldP spid="26" grpId="0" animBg="1"/>
      <p:bldP spid="26" grpId="1" animBg="1"/>
      <p:bldP spid="27"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简单选择排序</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379311" y="1077218"/>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None/>
              <a:defRPr/>
            </a:pPr>
            <a:r>
              <a:rPr lang="zh-CN" altLang="en-US" sz="2400" b="1" dirty="0">
                <a:solidFill>
                  <a:srgbClr val="FF0000"/>
                </a:solidFill>
                <a:latin typeface="+mn-lt"/>
                <a:ea typeface="+mn-ea"/>
                <a:cs typeface="+mn-ea"/>
                <a:sym typeface="+mn-lt"/>
              </a:rPr>
              <a:t>例：</a:t>
            </a:r>
            <a:endParaRPr lang="en-US" altLang="zh-CN" sz="2400" b="1" dirty="0">
              <a:solidFill>
                <a:srgbClr val="FF0000"/>
              </a:solidFill>
              <a:latin typeface="+mn-lt"/>
              <a:ea typeface="+mn-ea"/>
              <a:cs typeface="+mn-ea"/>
              <a:sym typeface="+mn-lt"/>
            </a:endParaRPr>
          </a:p>
        </p:txBody>
      </p:sp>
      <p:sp>
        <p:nvSpPr>
          <p:cNvPr id="23" name="矩形 22"/>
          <p:cNvSpPr/>
          <p:nvPr/>
        </p:nvSpPr>
        <p:spPr>
          <a:xfrm>
            <a:off x="3139889" y="2194497"/>
            <a:ext cx="4887018" cy="600164"/>
          </a:xfrm>
          <a:prstGeom prst="rect">
            <a:avLst/>
          </a:prstGeom>
        </p:spPr>
        <p:txBody>
          <a:bodyPr wrap="square">
            <a:spAutoFit/>
          </a:bodyPr>
          <a:lstStyle/>
          <a:p>
            <a:pPr>
              <a:lnSpc>
                <a:spcPct val="150000"/>
              </a:lnSpc>
            </a:pPr>
            <a:r>
              <a:rPr lang="en-US" altLang="zh-CN" sz="2200" b="1" dirty="0"/>
              <a:t>49     38     65     </a:t>
            </a:r>
            <a:r>
              <a:rPr lang="en-US" altLang="zh-CN" sz="2200" b="1" dirty="0">
                <a:solidFill>
                  <a:srgbClr val="FF0000"/>
                </a:solidFill>
              </a:rPr>
              <a:t>49</a:t>
            </a:r>
            <a:r>
              <a:rPr lang="en-US" altLang="zh-CN" sz="2200" b="1" dirty="0"/>
              <a:t>     27     13     76     97</a:t>
            </a:r>
            <a:endParaRPr lang="zh-CN" altLang="en-US" sz="2200" b="1" dirty="0"/>
          </a:p>
        </p:txBody>
      </p:sp>
      <p:sp>
        <p:nvSpPr>
          <p:cNvPr id="24" name="矩形 23"/>
          <p:cNvSpPr/>
          <p:nvPr/>
        </p:nvSpPr>
        <p:spPr>
          <a:xfrm>
            <a:off x="3082246" y="2069184"/>
            <a:ext cx="3695072" cy="79000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下箭头 24"/>
          <p:cNvSpPr/>
          <p:nvPr/>
        </p:nvSpPr>
        <p:spPr>
          <a:xfrm>
            <a:off x="4519656" y="1833851"/>
            <a:ext cx="282389" cy="36307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箭头 25"/>
          <p:cNvSpPr/>
          <p:nvPr/>
        </p:nvSpPr>
        <p:spPr>
          <a:xfrm>
            <a:off x="6340289" y="2794661"/>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9889" y="2175147"/>
            <a:ext cx="4887018" cy="600164"/>
          </a:xfrm>
          <a:prstGeom prst="rect">
            <a:avLst/>
          </a:prstGeom>
        </p:spPr>
        <p:txBody>
          <a:bodyPr wrap="square">
            <a:spAutoFit/>
          </a:bodyPr>
          <a:lstStyle/>
          <a:p>
            <a:pPr>
              <a:lnSpc>
                <a:spcPct val="150000"/>
              </a:lnSpc>
            </a:pPr>
            <a:r>
              <a:rPr lang="en-US" altLang="zh-CN" sz="2200" b="1" dirty="0"/>
              <a:t>49     38     13     </a:t>
            </a:r>
            <a:r>
              <a:rPr lang="en-US" altLang="zh-CN" sz="2200" b="1" dirty="0">
                <a:solidFill>
                  <a:srgbClr val="FF0000"/>
                </a:solidFill>
              </a:rPr>
              <a:t>49</a:t>
            </a:r>
            <a:r>
              <a:rPr lang="en-US" altLang="zh-CN" sz="2200" b="1" dirty="0"/>
              <a:t>     27     65     76     97</a:t>
            </a:r>
            <a:endParaRPr lang="zh-CN" altLang="en-US" sz="2200" b="1" dirty="0"/>
          </a:p>
        </p:txBody>
      </p:sp>
    </p:spTree>
    <p:extLst>
      <p:ext uri="{BB962C8B-B14F-4D97-AF65-F5344CB8AC3E}">
        <p14:creationId xmlns:p14="http://schemas.microsoft.com/office/powerpoint/2010/main" val="9128855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2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animBg="1"/>
      <p:bldP spid="24" grpId="1" animBg="1"/>
      <p:bldP spid="25" grpId="0" animBg="1"/>
      <p:bldP spid="25" grpId="1" animBg="1"/>
      <p:bldP spid="26" grpId="0" animBg="1"/>
      <p:bldP spid="26" grpId="1" animBg="1"/>
      <p:bldP spid="2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简单选择排序</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379311" y="1077218"/>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None/>
              <a:defRPr/>
            </a:pPr>
            <a:r>
              <a:rPr lang="zh-CN" altLang="en-US" sz="2400" b="1" dirty="0">
                <a:solidFill>
                  <a:srgbClr val="FF0000"/>
                </a:solidFill>
                <a:latin typeface="+mn-lt"/>
                <a:ea typeface="+mn-ea"/>
                <a:cs typeface="+mn-ea"/>
                <a:sym typeface="+mn-lt"/>
              </a:rPr>
              <a:t>例：</a:t>
            </a:r>
            <a:endParaRPr lang="en-US" altLang="zh-CN" sz="2400" b="1" dirty="0">
              <a:solidFill>
                <a:srgbClr val="FF0000"/>
              </a:solidFill>
              <a:latin typeface="+mn-lt"/>
              <a:ea typeface="+mn-ea"/>
              <a:cs typeface="+mn-ea"/>
              <a:sym typeface="+mn-lt"/>
            </a:endParaRPr>
          </a:p>
        </p:txBody>
      </p:sp>
      <p:sp>
        <p:nvSpPr>
          <p:cNvPr id="23" name="矩形 22"/>
          <p:cNvSpPr/>
          <p:nvPr/>
        </p:nvSpPr>
        <p:spPr>
          <a:xfrm>
            <a:off x="3139889" y="2194497"/>
            <a:ext cx="4887018" cy="600164"/>
          </a:xfrm>
          <a:prstGeom prst="rect">
            <a:avLst/>
          </a:prstGeom>
        </p:spPr>
        <p:txBody>
          <a:bodyPr wrap="square">
            <a:spAutoFit/>
          </a:bodyPr>
          <a:lstStyle/>
          <a:p>
            <a:pPr>
              <a:lnSpc>
                <a:spcPct val="150000"/>
              </a:lnSpc>
            </a:pPr>
            <a:r>
              <a:rPr lang="en-US" altLang="zh-CN" sz="2200" b="1" dirty="0"/>
              <a:t>49     38     13     </a:t>
            </a:r>
            <a:r>
              <a:rPr lang="en-US" altLang="zh-CN" sz="2200" b="1" dirty="0">
                <a:solidFill>
                  <a:srgbClr val="FF0000"/>
                </a:solidFill>
              </a:rPr>
              <a:t>49</a:t>
            </a:r>
            <a:r>
              <a:rPr lang="en-US" altLang="zh-CN" sz="2200" b="1" dirty="0"/>
              <a:t>     27     65     76     97</a:t>
            </a:r>
            <a:endParaRPr lang="zh-CN" altLang="en-US" sz="2200" b="1" dirty="0"/>
          </a:p>
        </p:txBody>
      </p:sp>
      <p:sp>
        <p:nvSpPr>
          <p:cNvPr id="24" name="矩形 23"/>
          <p:cNvSpPr/>
          <p:nvPr/>
        </p:nvSpPr>
        <p:spPr>
          <a:xfrm>
            <a:off x="3082246" y="2069184"/>
            <a:ext cx="3130295" cy="79000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下箭头 24"/>
          <p:cNvSpPr/>
          <p:nvPr/>
        </p:nvSpPr>
        <p:spPr>
          <a:xfrm>
            <a:off x="3269080" y="1887649"/>
            <a:ext cx="282389" cy="36307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箭头 25"/>
          <p:cNvSpPr/>
          <p:nvPr/>
        </p:nvSpPr>
        <p:spPr>
          <a:xfrm>
            <a:off x="5797127" y="2760085"/>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139889" y="2194497"/>
            <a:ext cx="4887018" cy="600164"/>
          </a:xfrm>
          <a:prstGeom prst="rect">
            <a:avLst/>
          </a:prstGeom>
        </p:spPr>
        <p:txBody>
          <a:bodyPr wrap="square">
            <a:spAutoFit/>
          </a:bodyPr>
          <a:lstStyle/>
          <a:p>
            <a:pPr>
              <a:lnSpc>
                <a:spcPct val="150000"/>
              </a:lnSpc>
            </a:pPr>
            <a:r>
              <a:rPr lang="en-US" altLang="zh-CN" sz="2200" b="1" dirty="0"/>
              <a:t>27     38     13     </a:t>
            </a:r>
            <a:r>
              <a:rPr lang="en-US" altLang="zh-CN" sz="2200" b="1" dirty="0">
                <a:solidFill>
                  <a:srgbClr val="FF0000"/>
                </a:solidFill>
              </a:rPr>
              <a:t>49</a:t>
            </a:r>
            <a:r>
              <a:rPr lang="en-US" altLang="zh-CN" sz="2200" b="1" dirty="0"/>
              <a:t>     49     65     76     97</a:t>
            </a:r>
            <a:endParaRPr lang="zh-CN" altLang="en-US" sz="2200" b="1" dirty="0"/>
          </a:p>
        </p:txBody>
      </p:sp>
    </p:spTree>
    <p:extLst>
      <p:ext uri="{BB962C8B-B14F-4D97-AF65-F5344CB8AC3E}">
        <p14:creationId xmlns:p14="http://schemas.microsoft.com/office/powerpoint/2010/main" val="7157017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2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animBg="1"/>
      <p:bldP spid="24" grpId="1" animBg="1"/>
      <p:bldP spid="25" grpId="0" animBg="1"/>
      <p:bldP spid="25" grpId="1" animBg="1"/>
      <p:bldP spid="26" grpId="0" animBg="1"/>
      <p:bldP spid="26" grpId="1" animBg="1"/>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849225" y="261200"/>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基本概念</a:t>
            </a:r>
          </a:p>
        </p:txBody>
      </p:sp>
      <p:sp>
        <p:nvSpPr>
          <p:cNvPr id="4" name="矩形 3"/>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5" name="组合 4"/>
          <p:cNvGrpSpPr/>
          <p:nvPr/>
        </p:nvGrpSpPr>
        <p:grpSpPr>
          <a:xfrm>
            <a:off x="10999522" y="439269"/>
            <a:ext cx="535474" cy="686136"/>
            <a:chOff x="3095876" y="2479873"/>
            <a:chExt cx="366231" cy="470769"/>
          </a:xfrm>
          <a:solidFill>
            <a:srgbClr val="FCB00F"/>
          </a:solidFill>
        </p:grpSpPr>
        <p:sp>
          <p:nvSpPr>
            <p:cNvPr id="6" name="Freeform 108"/>
            <p:cNvSpPr/>
            <p:nvPr/>
          </p:nvSpPr>
          <p:spPr bwMode="auto">
            <a:xfrm flipH="1">
              <a:off x="3095876" y="2898027"/>
              <a:ext cx="51923" cy="52615"/>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7" name="Freeform 109"/>
            <p:cNvSpPr>
              <a:spLocks noEditPoints="1"/>
            </p:cNvSpPr>
            <p:nvPr/>
          </p:nvSpPr>
          <p:spPr bwMode="auto">
            <a:xfrm flipH="1">
              <a:off x="3095876" y="2479873"/>
              <a:ext cx="366231" cy="470769"/>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 name="Rectangle 110"/>
            <p:cNvSpPr>
              <a:spLocks noChangeArrowheads="1"/>
            </p:cNvSpPr>
            <p:nvPr/>
          </p:nvSpPr>
          <p:spPr bwMode="auto">
            <a:xfrm flipH="1">
              <a:off x="3095876" y="2741565"/>
              <a:ext cx="51923" cy="5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Rectangle 111"/>
            <p:cNvSpPr>
              <a:spLocks noChangeArrowheads="1"/>
            </p:cNvSpPr>
            <p:nvPr/>
          </p:nvSpPr>
          <p:spPr bwMode="auto">
            <a:xfrm flipH="1">
              <a:off x="3095876" y="2819796"/>
              <a:ext cx="51923" cy="526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0"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370936" y="1266572"/>
            <a:ext cx="9152003" cy="4413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40000"/>
              </a:lnSpc>
              <a:spcBef>
                <a:spcPct val="0"/>
              </a:spcBef>
              <a:spcAft>
                <a:spcPct val="0"/>
              </a:spcAft>
              <a:buClrTx/>
              <a:buSzTx/>
              <a:buFontTx/>
              <a:buNone/>
            </a:pPr>
            <a:r>
              <a:rPr lang="zh-CN" altLang="en-US" sz="2400" b="1" dirty="0">
                <a:latin typeface="+mn-lt"/>
                <a:ea typeface="+mn-ea"/>
                <a:cs typeface="+mn-ea"/>
                <a:sym typeface="+mn-lt"/>
              </a:rPr>
              <a:t>        假设</a:t>
            </a:r>
            <a:r>
              <a:rPr lang="en-US" altLang="zh-CN" sz="2400" b="1" dirty="0">
                <a:latin typeface="+mn-lt"/>
                <a:ea typeface="+mn-ea"/>
                <a:cs typeface="+mn-ea"/>
                <a:sym typeface="+mn-lt"/>
              </a:rPr>
              <a:t>D = {a</a:t>
            </a:r>
            <a:r>
              <a:rPr lang="en-US" altLang="zh-CN" sz="2400" b="1" baseline="-25000" dirty="0">
                <a:latin typeface="+mn-lt"/>
                <a:ea typeface="+mn-ea"/>
                <a:cs typeface="+mn-ea"/>
                <a:sym typeface="+mn-lt"/>
              </a:rPr>
              <a:t>1</a:t>
            </a:r>
            <a:r>
              <a:rPr lang="en-US" altLang="zh-CN" sz="2400" b="1" dirty="0">
                <a:latin typeface="+mn-lt"/>
                <a:ea typeface="+mn-ea"/>
                <a:cs typeface="+mn-ea"/>
                <a:sym typeface="+mn-lt"/>
              </a:rPr>
              <a:t>, a</a:t>
            </a:r>
            <a:r>
              <a:rPr lang="en-US" altLang="zh-CN" sz="2400" b="1" baseline="-25000" dirty="0">
                <a:latin typeface="+mn-lt"/>
                <a:ea typeface="+mn-ea"/>
                <a:cs typeface="+mn-ea"/>
                <a:sym typeface="+mn-lt"/>
              </a:rPr>
              <a:t>2</a:t>
            </a:r>
            <a:r>
              <a:rPr lang="en-US" altLang="zh-CN" sz="2400" b="1" dirty="0">
                <a:latin typeface="+mn-lt"/>
                <a:ea typeface="+mn-ea"/>
                <a:cs typeface="+mn-ea"/>
                <a:sym typeface="+mn-lt"/>
              </a:rPr>
              <a:t>, …, a</a:t>
            </a:r>
            <a:r>
              <a:rPr lang="en-US" altLang="zh-CN" sz="2400" b="1" baseline="-25000" dirty="0">
                <a:latin typeface="+mn-lt"/>
                <a:ea typeface="+mn-ea"/>
                <a:cs typeface="+mn-ea"/>
                <a:sym typeface="+mn-lt"/>
              </a:rPr>
              <a:t>i</a:t>
            </a:r>
            <a:r>
              <a:rPr lang="en-US" altLang="zh-CN" sz="2400" b="1" dirty="0">
                <a:latin typeface="+mn-lt"/>
                <a:ea typeface="+mn-ea"/>
                <a:cs typeface="+mn-ea"/>
                <a:sym typeface="+mn-lt"/>
              </a:rPr>
              <a:t>, …, a</a:t>
            </a:r>
            <a:r>
              <a:rPr lang="en-US" altLang="zh-CN" sz="2400" b="1" baseline="-25000" dirty="0">
                <a:latin typeface="+mn-lt"/>
                <a:ea typeface="+mn-ea"/>
                <a:cs typeface="+mn-ea"/>
                <a:sym typeface="+mn-lt"/>
              </a:rPr>
              <a:t>n</a:t>
            </a:r>
            <a:r>
              <a:rPr lang="en-US" altLang="zh-CN" sz="2400" b="1" dirty="0">
                <a:latin typeface="+mn-lt"/>
                <a:ea typeface="+mn-ea"/>
                <a:cs typeface="+mn-ea"/>
                <a:sym typeface="+mn-lt"/>
              </a:rPr>
              <a:t>} </a:t>
            </a:r>
            <a:r>
              <a:rPr lang="zh-CN" altLang="en-US" sz="2400" b="1" dirty="0">
                <a:latin typeface="+mn-lt"/>
                <a:ea typeface="+mn-ea"/>
                <a:cs typeface="+mn-ea"/>
                <a:sym typeface="+mn-lt"/>
              </a:rPr>
              <a:t>初始序列为</a:t>
            </a:r>
          </a:p>
          <a:p>
            <a:pPr fontAlgn="base">
              <a:lnSpc>
                <a:spcPct val="140000"/>
              </a:lnSpc>
              <a:spcBef>
                <a:spcPct val="0"/>
              </a:spcBef>
              <a:spcAft>
                <a:spcPct val="0"/>
              </a:spcAft>
              <a:buClrTx/>
              <a:buSzTx/>
              <a:buFontTx/>
              <a:buNone/>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p>
          <a:p>
            <a:pPr fontAlgn="base">
              <a:lnSpc>
                <a:spcPct val="140000"/>
              </a:lnSpc>
              <a:spcBef>
                <a:spcPct val="0"/>
              </a:spcBef>
              <a:spcAft>
                <a:spcPct val="0"/>
              </a:spcAft>
              <a:buClrTx/>
              <a:buSzTx/>
              <a:buFontTx/>
              <a:buNone/>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其对应的关键字序列为</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40000"/>
              </a:lnSpc>
              <a:spcBef>
                <a:spcPct val="0"/>
              </a:spcBef>
              <a:spcAft>
                <a:spcPct val="0"/>
              </a:spcAft>
              <a:buClrTx/>
              <a:buSzTx/>
              <a:buNone/>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k</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 k</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400" b="1" baseline="-25000" dirty="0" err="1">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p>
          <a:p>
            <a:pPr fontAlgn="base">
              <a:lnSpc>
                <a:spcPct val="140000"/>
              </a:lnSpc>
              <a:spcBef>
                <a:spcPct val="0"/>
              </a:spcBef>
              <a:spcAft>
                <a:spcPct val="0"/>
              </a:spcAft>
              <a:buClrTx/>
              <a:buSzTx/>
              <a:buFontTx/>
              <a:buNone/>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关键字的递增序列为</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40000"/>
              </a:lnSpc>
              <a:spcBef>
                <a:spcPct val="0"/>
              </a:spcBef>
              <a:spcAft>
                <a:spcPct val="0"/>
              </a:spcAft>
              <a:buClrTx/>
              <a:buSzTx/>
              <a:buNone/>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p1</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k</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p2</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400" b="1" baseline="-25000" dirty="0" err="1">
                <a:latin typeface="Times New Roman" panose="02020603050405020304" pitchFamily="18" charset="0"/>
                <a:ea typeface="微软雅黑" panose="020B0503020204020204" pitchFamily="34" charset="-122"/>
                <a:cs typeface="Times New Roman" panose="02020603050405020304" pitchFamily="18" charset="0"/>
                <a:sym typeface="+mn-lt"/>
              </a:rPr>
              <a:t>pi</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400" b="1" dirty="0" err="1">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400" b="1" baseline="-25000" dirty="0" err="1">
                <a:latin typeface="Times New Roman" panose="02020603050405020304" pitchFamily="18" charset="0"/>
                <a:ea typeface="微软雅黑" panose="020B0503020204020204" pitchFamily="34" charset="-122"/>
                <a:cs typeface="Times New Roman" panose="02020603050405020304" pitchFamily="18" charset="0"/>
                <a:sym typeface="+mn-lt"/>
              </a:rPr>
              <a:t>pn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p>
          <a:p>
            <a:pPr fontAlgn="base">
              <a:lnSpc>
                <a:spcPct val="140000"/>
              </a:lnSpc>
              <a:spcBef>
                <a:spcPts val="200"/>
              </a:spcBef>
              <a:spcAft>
                <a:spcPct val="0"/>
              </a:spcAft>
              <a:buClrTx/>
              <a:buSzTx/>
              <a:buNone/>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则</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 a</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 a</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的排序结果为</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40000"/>
              </a:lnSpc>
              <a:spcBef>
                <a:spcPct val="0"/>
              </a:spcBef>
              <a:spcAft>
                <a:spcPct val="0"/>
              </a:spcAft>
              <a:buClrTx/>
              <a:buSzTx/>
              <a:buNone/>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p1</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p2</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4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pi</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4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pn</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p>
        </p:txBody>
      </p:sp>
    </p:spTree>
    <p:extLst>
      <p:ext uri="{BB962C8B-B14F-4D97-AF65-F5344CB8AC3E}">
        <p14:creationId xmlns:p14="http://schemas.microsoft.com/office/powerpoint/2010/main" val="20608224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简单选择排序</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379311" y="1077218"/>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None/>
              <a:defRPr/>
            </a:pPr>
            <a:r>
              <a:rPr lang="zh-CN" altLang="en-US" sz="2400" b="1" dirty="0">
                <a:solidFill>
                  <a:srgbClr val="FF0000"/>
                </a:solidFill>
                <a:latin typeface="+mn-lt"/>
                <a:ea typeface="+mn-ea"/>
                <a:cs typeface="+mn-ea"/>
                <a:sym typeface="+mn-lt"/>
              </a:rPr>
              <a:t>例：</a:t>
            </a:r>
            <a:endParaRPr lang="en-US" altLang="zh-CN" sz="2400" b="1" dirty="0">
              <a:solidFill>
                <a:srgbClr val="FF0000"/>
              </a:solidFill>
              <a:latin typeface="+mn-lt"/>
              <a:ea typeface="+mn-ea"/>
              <a:cs typeface="+mn-ea"/>
              <a:sym typeface="+mn-lt"/>
            </a:endParaRPr>
          </a:p>
        </p:txBody>
      </p:sp>
      <p:sp>
        <p:nvSpPr>
          <p:cNvPr id="23" name="矩形 22"/>
          <p:cNvSpPr/>
          <p:nvPr/>
        </p:nvSpPr>
        <p:spPr>
          <a:xfrm>
            <a:off x="3139889" y="2194497"/>
            <a:ext cx="4887018" cy="600164"/>
          </a:xfrm>
          <a:prstGeom prst="rect">
            <a:avLst/>
          </a:prstGeom>
        </p:spPr>
        <p:txBody>
          <a:bodyPr wrap="square">
            <a:spAutoFit/>
          </a:bodyPr>
          <a:lstStyle/>
          <a:p>
            <a:pPr>
              <a:lnSpc>
                <a:spcPct val="150000"/>
              </a:lnSpc>
            </a:pPr>
            <a:r>
              <a:rPr lang="en-US" altLang="zh-CN" sz="2200" b="1" dirty="0"/>
              <a:t>27     38     13     </a:t>
            </a:r>
            <a:r>
              <a:rPr lang="en-US" altLang="zh-CN" sz="2200" b="1" dirty="0">
                <a:solidFill>
                  <a:srgbClr val="FF0000"/>
                </a:solidFill>
              </a:rPr>
              <a:t>49</a:t>
            </a:r>
            <a:r>
              <a:rPr lang="en-US" altLang="zh-CN" sz="2200" b="1" dirty="0"/>
              <a:t>     49     65     76     97</a:t>
            </a:r>
            <a:endParaRPr lang="zh-CN" altLang="en-US" sz="2200" b="1" dirty="0"/>
          </a:p>
        </p:txBody>
      </p:sp>
      <p:sp>
        <p:nvSpPr>
          <p:cNvPr id="24" name="矩形 23"/>
          <p:cNvSpPr/>
          <p:nvPr/>
        </p:nvSpPr>
        <p:spPr>
          <a:xfrm>
            <a:off x="3082247" y="2069184"/>
            <a:ext cx="2457942" cy="79000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下箭头 24"/>
          <p:cNvSpPr/>
          <p:nvPr/>
        </p:nvSpPr>
        <p:spPr>
          <a:xfrm>
            <a:off x="5106048" y="1924458"/>
            <a:ext cx="282389" cy="36307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箭头 25"/>
          <p:cNvSpPr/>
          <p:nvPr/>
        </p:nvSpPr>
        <p:spPr>
          <a:xfrm>
            <a:off x="5097880" y="2800505"/>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595980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25"/>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5" grpId="0" animBg="1"/>
      <p:bldP spid="25" grpId="1" animBg="1"/>
      <p:bldP spid="26" grpId="0" animBg="1"/>
      <p:bldP spid="26" grpId="1"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简单选择排序</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379311" y="1077218"/>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None/>
              <a:defRPr/>
            </a:pPr>
            <a:r>
              <a:rPr lang="zh-CN" altLang="en-US" sz="2400" b="1" dirty="0">
                <a:solidFill>
                  <a:srgbClr val="FF0000"/>
                </a:solidFill>
                <a:latin typeface="+mn-lt"/>
                <a:ea typeface="+mn-ea"/>
                <a:cs typeface="+mn-ea"/>
                <a:sym typeface="+mn-lt"/>
              </a:rPr>
              <a:t>例：</a:t>
            </a:r>
            <a:endParaRPr lang="en-US" altLang="zh-CN" sz="2400" b="1" dirty="0">
              <a:solidFill>
                <a:srgbClr val="FF0000"/>
              </a:solidFill>
              <a:latin typeface="+mn-lt"/>
              <a:ea typeface="+mn-ea"/>
              <a:cs typeface="+mn-ea"/>
              <a:sym typeface="+mn-lt"/>
            </a:endParaRPr>
          </a:p>
        </p:txBody>
      </p:sp>
      <p:sp>
        <p:nvSpPr>
          <p:cNvPr id="23" name="矩形 22"/>
          <p:cNvSpPr/>
          <p:nvPr/>
        </p:nvSpPr>
        <p:spPr>
          <a:xfrm>
            <a:off x="3139889" y="2194497"/>
            <a:ext cx="4887018" cy="600164"/>
          </a:xfrm>
          <a:prstGeom prst="rect">
            <a:avLst/>
          </a:prstGeom>
        </p:spPr>
        <p:txBody>
          <a:bodyPr wrap="square">
            <a:spAutoFit/>
          </a:bodyPr>
          <a:lstStyle/>
          <a:p>
            <a:pPr>
              <a:lnSpc>
                <a:spcPct val="150000"/>
              </a:lnSpc>
            </a:pPr>
            <a:r>
              <a:rPr lang="en-US" altLang="zh-CN" sz="2200" b="1" dirty="0"/>
              <a:t>27     38     13     </a:t>
            </a:r>
            <a:r>
              <a:rPr lang="en-US" altLang="zh-CN" sz="2200" b="1" dirty="0">
                <a:solidFill>
                  <a:srgbClr val="FF0000"/>
                </a:solidFill>
              </a:rPr>
              <a:t>49</a:t>
            </a:r>
            <a:r>
              <a:rPr lang="en-US" altLang="zh-CN" sz="2200" b="1" dirty="0"/>
              <a:t>     49     65     76     97</a:t>
            </a:r>
            <a:endParaRPr lang="zh-CN" altLang="en-US" sz="2200" b="1" dirty="0"/>
          </a:p>
        </p:txBody>
      </p:sp>
      <p:sp>
        <p:nvSpPr>
          <p:cNvPr id="24" name="矩形 23"/>
          <p:cNvSpPr/>
          <p:nvPr/>
        </p:nvSpPr>
        <p:spPr>
          <a:xfrm>
            <a:off x="3082247" y="2069184"/>
            <a:ext cx="1812482" cy="79000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下箭头 24"/>
          <p:cNvSpPr/>
          <p:nvPr/>
        </p:nvSpPr>
        <p:spPr>
          <a:xfrm>
            <a:off x="3847293" y="1909348"/>
            <a:ext cx="282389" cy="36307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箭头 25"/>
          <p:cNvSpPr/>
          <p:nvPr/>
        </p:nvSpPr>
        <p:spPr>
          <a:xfrm>
            <a:off x="4516295" y="2816412"/>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3139889" y="2207871"/>
            <a:ext cx="4887018" cy="600164"/>
          </a:xfrm>
          <a:prstGeom prst="rect">
            <a:avLst/>
          </a:prstGeom>
        </p:spPr>
        <p:txBody>
          <a:bodyPr wrap="square">
            <a:spAutoFit/>
          </a:bodyPr>
          <a:lstStyle/>
          <a:p>
            <a:pPr>
              <a:lnSpc>
                <a:spcPct val="150000"/>
              </a:lnSpc>
            </a:pPr>
            <a:r>
              <a:rPr lang="en-US" altLang="zh-CN" sz="2200" b="1" dirty="0"/>
              <a:t>27     13     38     </a:t>
            </a:r>
            <a:r>
              <a:rPr lang="en-US" altLang="zh-CN" sz="2200" b="1" dirty="0">
                <a:solidFill>
                  <a:srgbClr val="FF0000"/>
                </a:solidFill>
              </a:rPr>
              <a:t>49</a:t>
            </a:r>
            <a:r>
              <a:rPr lang="en-US" altLang="zh-CN" sz="2200" b="1" dirty="0"/>
              <a:t>     49     65     76     97</a:t>
            </a:r>
            <a:endParaRPr lang="zh-CN" altLang="en-US" sz="2200" b="1" dirty="0"/>
          </a:p>
        </p:txBody>
      </p:sp>
    </p:spTree>
    <p:extLst>
      <p:ext uri="{BB962C8B-B14F-4D97-AF65-F5344CB8AC3E}">
        <p14:creationId xmlns:p14="http://schemas.microsoft.com/office/powerpoint/2010/main" val="14551023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25"/>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26"/>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animBg="1"/>
      <p:bldP spid="24" grpId="1" animBg="1"/>
      <p:bldP spid="25" grpId="0" animBg="1"/>
      <p:bldP spid="25" grpId="1" animBg="1"/>
      <p:bldP spid="26" grpId="0" animBg="1"/>
      <p:bldP spid="26" grpId="1" animBg="1"/>
      <p:bldP spid="1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782723" y="178073"/>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简单选择排序</a:t>
            </a:r>
          </a:p>
        </p:txBody>
      </p:sp>
      <p:sp>
        <p:nvSpPr>
          <p:cNvPr id="7" name="矩形 6"/>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217594" y="409605"/>
            <a:ext cx="460172" cy="667613"/>
            <a:chOff x="5690315" y="3674507"/>
            <a:chExt cx="314729" cy="458061"/>
          </a:xfrm>
          <a:solidFill>
            <a:srgbClr val="FCB00F"/>
          </a:solidFill>
        </p:grpSpPr>
        <p:sp>
          <p:nvSpPr>
            <p:cNvPr id="9"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2"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379311" y="1077218"/>
            <a:ext cx="8835633" cy="497765"/>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None/>
              <a:defRPr/>
            </a:pPr>
            <a:r>
              <a:rPr lang="zh-CN" altLang="en-US" sz="2400" b="1" dirty="0">
                <a:solidFill>
                  <a:srgbClr val="FF0000"/>
                </a:solidFill>
                <a:latin typeface="+mn-lt"/>
                <a:ea typeface="+mn-ea"/>
                <a:cs typeface="+mn-ea"/>
                <a:sym typeface="+mn-lt"/>
              </a:rPr>
              <a:t>例：</a:t>
            </a:r>
            <a:endParaRPr lang="en-US" altLang="zh-CN" sz="2400" b="1" dirty="0">
              <a:solidFill>
                <a:srgbClr val="FF0000"/>
              </a:solidFill>
              <a:latin typeface="+mn-lt"/>
              <a:ea typeface="+mn-ea"/>
              <a:cs typeface="+mn-ea"/>
              <a:sym typeface="+mn-lt"/>
            </a:endParaRPr>
          </a:p>
        </p:txBody>
      </p:sp>
      <p:sp>
        <p:nvSpPr>
          <p:cNvPr id="23" name="矩形 22"/>
          <p:cNvSpPr/>
          <p:nvPr/>
        </p:nvSpPr>
        <p:spPr>
          <a:xfrm>
            <a:off x="3139889" y="2194497"/>
            <a:ext cx="4887018" cy="600164"/>
          </a:xfrm>
          <a:prstGeom prst="rect">
            <a:avLst/>
          </a:prstGeom>
        </p:spPr>
        <p:txBody>
          <a:bodyPr wrap="square">
            <a:spAutoFit/>
          </a:bodyPr>
          <a:lstStyle/>
          <a:p>
            <a:pPr>
              <a:lnSpc>
                <a:spcPct val="150000"/>
              </a:lnSpc>
            </a:pPr>
            <a:r>
              <a:rPr lang="en-US" altLang="zh-CN" sz="2200" b="1" dirty="0"/>
              <a:t>27     13     38     </a:t>
            </a:r>
            <a:r>
              <a:rPr lang="en-US" altLang="zh-CN" sz="2200" b="1" dirty="0">
                <a:solidFill>
                  <a:srgbClr val="FF0000"/>
                </a:solidFill>
              </a:rPr>
              <a:t>49</a:t>
            </a:r>
            <a:r>
              <a:rPr lang="en-US" altLang="zh-CN" sz="2200" b="1" dirty="0"/>
              <a:t>     49     65     76     97</a:t>
            </a:r>
            <a:endParaRPr lang="zh-CN" altLang="en-US" sz="2200" b="1" dirty="0"/>
          </a:p>
        </p:txBody>
      </p:sp>
      <p:sp>
        <p:nvSpPr>
          <p:cNvPr id="24" name="矩形 23"/>
          <p:cNvSpPr/>
          <p:nvPr/>
        </p:nvSpPr>
        <p:spPr>
          <a:xfrm>
            <a:off x="3082247" y="2069184"/>
            <a:ext cx="1145358" cy="79000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下箭头 24"/>
          <p:cNvSpPr/>
          <p:nvPr/>
        </p:nvSpPr>
        <p:spPr>
          <a:xfrm>
            <a:off x="3242176" y="1885962"/>
            <a:ext cx="282389" cy="36307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上箭头 25"/>
          <p:cNvSpPr/>
          <p:nvPr/>
        </p:nvSpPr>
        <p:spPr>
          <a:xfrm>
            <a:off x="3904876" y="2781300"/>
            <a:ext cx="322729" cy="336176"/>
          </a:xfrm>
          <a:prstGeom prst="upArrow">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3139889" y="2181883"/>
            <a:ext cx="4887018" cy="600164"/>
          </a:xfrm>
          <a:prstGeom prst="rect">
            <a:avLst/>
          </a:prstGeom>
        </p:spPr>
        <p:txBody>
          <a:bodyPr wrap="square">
            <a:spAutoFit/>
          </a:bodyPr>
          <a:lstStyle/>
          <a:p>
            <a:pPr>
              <a:lnSpc>
                <a:spcPct val="150000"/>
              </a:lnSpc>
            </a:pPr>
            <a:r>
              <a:rPr lang="en-US" altLang="zh-CN" sz="2200" b="1" dirty="0"/>
              <a:t>13     27     38     </a:t>
            </a:r>
            <a:r>
              <a:rPr lang="en-US" altLang="zh-CN" sz="2200" b="1" dirty="0">
                <a:solidFill>
                  <a:srgbClr val="FF0000"/>
                </a:solidFill>
              </a:rPr>
              <a:t>49</a:t>
            </a:r>
            <a:r>
              <a:rPr lang="en-US" altLang="zh-CN" sz="2200" b="1" dirty="0"/>
              <a:t>     49     65     76     97</a:t>
            </a:r>
            <a:endParaRPr lang="zh-CN" altLang="en-US" sz="2200" b="1" dirty="0"/>
          </a:p>
        </p:txBody>
      </p:sp>
      <p:sp>
        <p:nvSpPr>
          <p:cNvPr id="2" name="文本框 1"/>
          <p:cNvSpPr txBox="1"/>
          <p:nvPr/>
        </p:nvSpPr>
        <p:spPr>
          <a:xfrm>
            <a:off x="1782724" y="3388947"/>
            <a:ext cx="8095130" cy="430887"/>
          </a:xfrm>
          <a:prstGeom prst="rect">
            <a:avLst/>
          </a:prstGeom>
          <a:noFill/>
        </p:spPr>
        <p:txBody>
          <a:bodyPr wrap="square" rtlCol="0">
            <a:spAutoFit/>
          </a:bodyPr>
          <a:lstStyle/>
          <a:p>
            <a:pPr marL="342900" indent="-342900">
              <a:buClr>
                <a:srgbClr val="C00000"/>
              </a:buClr>
              <a:buFont typeface="Wingdings" panose="05000000000000000000" pitchFamily="2" charset="2"/>
              <a:buChar char="n"/>
            </a:pPr>
            <a:r>
              <a:rPr lang="zh-CN" altLang="en-US" sz="2200" b="1" dirty="0"/>
              <a:t>算法的时间性能：</a:t>
            </a:r>
          </a:p>
        </p:txBody>
      </p:sp>
      <p:sp>
        <p:nvSpPr>
          <p:cNvPr id="14"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82723" y="3840200"/>
            <a:ext cx="8823615" cy="90486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defRPr/>
            </a:pPr>
            <a:r>
              <a:rPr lang="en-US" altLang="zh-CN" sz="2400" b="1" dirty="0">
                <a:solidFill>
                  <a:srgbClr val="FF0000"/>
                </a:solidFill>
                <a:latin typeface="+mn-lt"/>
                <a:ea typeface="+mn-ea"/>
                <a:cs typeface="+mn-ea"/>
                <a:sym typeface="+mn-lt"/>
              </a:rPr>
              <a:t>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假设表中数据元素为</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个，即问题规模为</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，统计关键字比较和元素交换这两个主要运算的实际执行次数。</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5" name="矩形 14"/>
          <p:cNvSpPr/>
          <p:nvPr/>
        </p:nvSpPr>
        <p:spPr>
          <a:xfrm>
            <a:off x="1782723" y="4785659"/>
            <a:ext cx="8823615" cy="1200329"/>
          </a:xfrm>
          <a:prstGeom prst="rect">
            <a:avLst/>
          </a:prstGeom>
        </p:spPr>
        <p:txBody>
          <a:bodyPr wrap="square">
            <a:spAutoFit/>
          </a:bodyPr>
          <a:lstStyle/>
          <a:p>
            <a:pPr fontAlgn="base">
              <a:lnSpc>
                <a:spcPct val="120000"/>
              </a:lnSpc>
              <a:spcBef>
                <a:spcPct val="0"/>
              </a:spcBef>
              <a:spcAft>
                <a:spcPct val="0"/>
              </a:spcAft>
              <a:buClrTx/>
              <a:buSzTx/>
              <a:buFontTx/>
              <a:buNone/>
              <a:defRP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对于由</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个数据元素构成的待排序序列，需要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n-1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趟选择。第 </a:t>
            </a:r>
            <a:r>
              <a:rPr lang="en-US" altLang="zh-CN" sz="2000" b="1" dirty="0" err="1">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趟（</a:t>
            </a:r>
            <a:r>
              <a:rPr lang="en-US" altLang="zh-CN" sz="2000" b="1" dirty="0" err="1">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取值从</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到</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）需要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en-US" altLang="zh-CN" sz="2000" b="1" dirty="0" err="1">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次比较运算，最多需要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1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次交换运算，最少需要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0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次交换运算。</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3" name="矩形 2"/>
          <p:cNvSpPr/>
          <p:nvPr/>
        </p:nvSpPr>
        <p:spPr>
          <a:xfrm>
            <a:off x="2968936" y="5770544"/>
            <a:ext cx="6632650" cy="430887"/>
          </a:xfrm>
          <a:prstGeom prst="rect">
            <a:avLst/>
          </a:prstGeom>
        </p:spPr>
        <p:txBody>
          <a:bodyPr wrap="none">
            <a:spAutoFit/>
          </a:bodyPr>
          <a:lstStyle/>
          <a:p>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T</a:t>
            </a:r>
            <a:r>
              <a:rPr lang="en-US" altLang="zh-CN" sz="22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w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 = T</a:t>
            </a:r>
            <a:r>
              <a:rPr lang="en-US" altLang="zh-CN" sz="22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b </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 = (n-1) + (n-2) + …+ (1) = O(n</a:t>
            </a:r>
            <a:r>
              <a:rPr lang="en-US" altLang="zh-CN" sz="2200" b="1" baseline="30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 T</a:t>
            </a:r>
            <a:r>
              <a:rPr lang="en-US" altLang="zh-CN" sz="22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endParaRPr lang="zh-CN" altLang="en-US" sz="2200" dirty="0"/>
          </a:p>
        </p:txBody>
      </p:sp>
      <p:sp>
        <p:nvSpPr>
          <p:cNvPr id="18" name="矩形 17"/>
          <p:cNvSpPr/>
          <p:nvPr/>
        </p:nvSpPr>
        <p:spPr>
          <a:xfrm>
            <a:off x="2916516" y="5770544"/>
            <a:ext cx="6961337" cy="58991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598884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25"/>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26"/>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animBg="1"/>
      <p:bldP spid="24" grpId="1" animBg="1"/>
      <p:bldP spid="25" grpId="0" animBg="1"/>
      <p:bldP spid="25" grpId="1" animBg="1"/>
      <p:bldP spid="26" grpId="0" animBg="1"/>
      <p:bldP spid="26" grpId="1" animBg="1"/>
      <p:bldP spid="13" grpId="0"/>
      <p:bldP spid="2" grpId="0"/>
      <p:bldP spid="15" grpId="0"/>
      <p:bldP spid="3" grpId="0"/>
      <p:bldP spid="18"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782723" y="1483915"/>
            <a:ext cx="8246710"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ts val="60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就选择排序方法本身，它是一种稳定的排序方法。</a:t>
            </a:r>
            <a:endParaRPr lang="en-US" altLang="zh-CN" sz="2200" b="1" dirty="0">
              <a:solidFill>
                <a:srgbClr val="000000"/>
              </a:solidFill>
              <a:latin typeface="+mn-lt"/>
              <a:ea typeface="+mn-ea"/>
              <a:cs typeface="+mn-ea"/>
              <a:sym typeface="+mn-lt"/>
            </a:endParaRPr>
          </a:p>
        </p:txBody>
      </p:sp>
      <p:sp>
        <p:nvSpPr>
          <p:cNvPr id="5" name="矩形 3"/>
          <p:cNvSpPr>
            <a:spLocks noChangeArrowheads="1"/>
          </p:cNvSpPr>
          <p:nvPr/>
        </p:nvSpPr>
        <p:spPr bwMode="auto">
          <a:xfrm>
            <a:off x="1782723" y="178073"/>
            <a:ext cx="3168100"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简单选择排序</a:t>
            </a:r>
          </a:p>
        </p:txBody>
      </p:sp>
      <p:sp>
        <p:nvSpPr>
          <p:cNvPr id="6"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807191" y="3838674"/>
            <a:ext cx="8432896"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ts val="60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移动记录较少，比直接插入排序快。</a:t>
            </a:r>
            <a:endParaRPr lang="en-US" altLang="zh-CN" sz="2200" b="1" dirty="0">
              <a:solidFill>
                <a:srgbClr val="000000"/>
              </a:solidFill>
              <a:latin typeface="+mn-lt"/>
              <a:ea typeface="+mn-ea"/>
              <a:cs typeface="+mn-ea"/>
              <a:sym typeface="+mn-lt"/>
            </a:endParaRP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3" name="矩形 2">
            <a:extLst>
              <a:ext uri="{FF2B5EF4-FFF2-40B4-BE49-F238E27FC236}">
                <a16:creationId xmlns:a16="http://schemas.microsoft.com/office/drawing/2014/main" id="{BA9F8972-1B0B-42DF-8C1E-1EECF33EBBDA}"/>
              </a:ext>
            </a:extLst>
          </p:cNvPr>
          <p:cNvSpPr/>
          <p:nvPr/>
        </p:nvSpPr>
        <p:spPr>
          <a:xfrm>
            <a:off x="1782720" y="2761779"/>
            <a:ext cx="3685624" cy="461665"/>
          </a:xfrm>
          <a:prstGeom prst="rect">
            <a:avLst/>
          </a:prstGeom>
        </p:spPr>
        <p:txBody>
          <a:bodyPr wrap="none">
            <a:spAutoFit/>
          </a:bodyPr>
          <a:lstStyle/>
          <a:p>
            <a:pPr marL="342900" indent="-342900">
              <a:buClr>
                <a:srgbClr val="FF0000"/>
              </a:buClr>
              <a:buFont typeface="Wingdings" panose="05000000000000000000" pitchFamily="2" charset="2"/>
              <a:buChar char="u"/>
            </a:pPr>
            <a:r>
              <a:rPr lang="zh-CN" altLang="en-US" sz="2400" b="1" dirty="0">
                <a:solidFill>
                  <a:srgbClr val="000000"/>
                </a:solidFill>
                <a:cs typeface="+mn-ea"/>
                <a:sym typeface="+mn-lt"/>
              </a:rPr>
              <a:t> 可用于链式存储结构。</a:t>
            </a:r>
            <a:endParaRPr lang="zh-CN" altLang="en-US" sz="2400" dirty="0"/>
          </a:p>
        </p:txBody>
      </p:sp>
    </p:spTree>
    <p:extLst>
      <p:ext uri="{BB962C8B-B14F-4D97-AF65-F5344CB8AC3E}">
        <p14:creationId xmlns:p14="http://schemas.microsoft.com/office/powerpoint/2010/main" val="41994665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782723" y="1483915"/>
            <a:ext cx="8246710" cy="1047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ts val="60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选择排序的主要操作是关键字之间的比较，因此改进简单选择排序应从如何减少“比较”出发考虑。</a:t>
            </a:r>
            <a:endParaRPr lang="en-US" altLang="zh-CN" sz="2200" b="1" dirty="0">
              <a:solidFill>
                <a:srgbClr val="000000"/>
              </a:solidFill>
              <a:latin typeface="+mn-lt"/>
              <a:ea typeface="+mn-ea"/>
              <a:cs typeface="+mn-ea"/>
              <a:sym typeface="+mn-lt"/>
            </a:endParaRPr>
          </a:p>
        </p:txBody>
      </p:sp>
      <p:sp>
        <p:nvSpPr>
          <p:cNvPr id="5"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6"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741878" y="3518641"/>
            <a:ext cx="8432896" cy="1555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ts val="60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 然而，继续在剩余的</a:t>
            </a:r>
            <a:r>
              <a:rPr lang="en-US" altLang="zh-CN" sz="2200" b="1" dirty="0">
                <a:solidFill>
                  <a:srgbClr val="000000"/>
                </a:solidFill>
                <a:latin typeface="+mn-lt"/>
                <a:ea typeface="+mn-ea"/>
                <a:cs typeface="+mn-ea"/>
                <a:sym typeface="+mn-lt"/>
              </a:rPr>
              <a:t>n-1</a:t>
            </a:r>
            <a:r>
              <a:rPr lang="zh-CN" altLang="en-US" sz="2200" b="1" dirty="0">
                <a:solidFill>
                  <a:srgbClr val="000000"/>
                </a:solidFill>
                <a:latin typeface="+mn-lt"/>
                <a:ea typeface="+mn-ea"/>
                <a:cs typeface="+mn-ea"/>
                <a:sym typeface="+mn-lt"/>
              </a:rPr>
              <a:t>个关键字中选择次小值并非一定要进行</a:t>
            </a:r>
            <a:r>
              <a:rPr lang="en-US" altLang="zh-CN" sz="2200" b="1" dirty="0">
                <a:solidFill>
                  <a:srgbClr val="000000"/>
                </a:solidFill>
                <a:latin typeface="+mn-lt"/>
                <a:ea typeface="+mn-ea"/>
                <a:cs typeface="+mn-ea"/>
                <a:sym typeface="+mn-lt"/>
              </a:rPr>
              <a:t>n-2</a:t>
            </a:r>
            <a:r>
              <a:rPr lang="zh-CN" altLang="en-US" sz="2200" b="1" dirty="0">
                <a:solidFill>
                  <a:srgbClr val="000000"/>
                </a:solidFill>
                <a:latin typeface="+mn-lt"/>
                <a:ea typeface="+mn-ea"/>
                <a:cs typeface="+mn-ea"/>
                <a:sym typeface="+mn-lt"/>
              </a:rPr>
              <a:t>次比较。如果能利用前</a:t>
            </a:r>
            <a:r>
              <a:rPr lang="en-US" altLang="zh-CN" sz="2200" b="1" dirty="0">
                <a:solidFill>
                  <a:srgbClr val="000000"/>
                </a:solidFill>
                <a:latin typeface="+mn-lt"/>
                <a:ea typeface="+mn-ea"/>
                <a:cs typeface="+mn-ea"/>
                <a:sym typeface="+mn-lt"/>
              </a:rPr>
              <a:t>n-1</a:t>
            </a:r>
            <a:r>
              <a:rPr lang="zh-CN" altLang="en-US" sz="2200" b="1" dirty="0">
                <a:solidFill>
                  <a:srgbClr val="000000"/>
                </a:solidFill>
                <a:latin typeface="+mn-lt"/>
                <a:ea typeface="+mn-ea"/>
                <a:cs typeface="+mn-ea"/>
                <a:sym typeface="+mn-lt"/>
              </a:rPr>
              <a:t>次比较所得信息，则可减少以后各趟选择排序中所用的比较次数。</a:t>
            </a:r>
            <a:endParaRPr lang="en-US" altLang="zh-CN" sz="2200" b="1" dirty="0">
              <a:solidFill>
                <a:srgbClr val="000000"/>
              </a:solidFill>
              <a:latin typeface="+mn-lt"/>
              <a:ea typeface="+mn-ea"/>
              <a:cs typeface="+mn-ea"/>
              <a:sym typeface="+mn-lt"/>
            </a:endParaRP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3" name="矩形 2">
            <a:extLst>
              <a:ext uri="{FF2B5EF4-FFF2-40B4-BE49-F238E27FC236}">
                <a16:creationId xmlns:a16="http://schemas.microsoft.com/office/drawing/2014/main" id="{BA9F8972-1B0B-42DF-8C1E-1EECF33EBBDA}"/>
              </a:ext>
            </a:extLst>
          </p:cNvPr>
          <p:cNvSpPr/>
          <p:nvPr/>
        </p:nvSpPr>
        <p:spPr>
          <a:xfrm>
            <a:off x="1717410" y="2761779"/>
            <a:ext cx="8286243" cy="461665"/>
          </a:xfrm>
          <a:prstGeom prst="rect">
            <a:avLst/>
          </a:prstGeom>
        </p:spPr>
        <p:txBody>
          <a:bodyPr wrap="none">
            <a:spAutoFit/>
          </a:bodyPr>
          <a:lstStyle/>
          <a:p>
            <a:pPr marL="342900" indent="-342900">
              <a:buClr>
                <a:srgbClr val="FF0000"/>
              </a:buClr>
              <a:buFont typeface="Wingdings" panose="05000000000000000000" pitchFamily="2" charset="2"/>
              <a:buChar char="u"/>
            </a:pPr>
            <a:r>
              <a:rPr lang="zh-CN" altLang="en-US" sz="2400" b="1" dirty="0">
                <a:solidFill>
                  <a:srgbClr val="000000"/>
                </a:solidFill>
                <a:cs typeface="+mn-ea"/>
                <a:sym typeface="+mn-lt"/>
              </a:rPr>
              <a:t> 显然，从</a:t>
            </a:r>
            <a:r>
              <a:rPr lang="en-US" altLang="zh-CN" sz="2400" b="1" dirty="0">
                <a:solidFill>
                  <a:srgbClr val="000000"/>
                </a:solidFill>
                <a:cs typeface="+mn-ea"/>
                <a:sym typeface="+mn-lt"/>
              </a:rPr>
              <a:t>n</a:t>
            </a:r>
            <a:r>
              <a:rPr lang="zh-CN" altLang="en-US" sz="2400" b="1" dirty="0">
                <a:solidFill>
                  <a:srgbClr val="000000"/>
                </a:solidFill>
                <a:cs typeface="+mn-ea"/>
                <a:sym typeface="+mn-lt"/>
              </a:rPr>
              <a:t>个关键字中选出最小值，至少要进行</a:t>
            </a:r>
            <a:r>
              <a:rPr lang="en-US" altLang="zh-CN" sz="2400" b="1" dirty="0">
                <a:solidFill>
                  <a:srgbClr val="000000"/>
                </a:solidFill>
                <a:cs typeface="+mn-ea"/>
                <a:sym typeface="+mn-lt"/>
              </a:rPr>
              <a:t>n-1</a:t>
            </a:r>
            <a:r>
              <a:rPr lang="zh-CN" altLang="en-US" sz="2400" b="1" dirty="0">
                <a:solidFill>
                  <a:srgbClr val="000000"/>
                </a:solidFill>
                <a:cs typeface="+mn-ea"/>
                <a:sym typeface="+mn-lt"/>
              </a:rPr>
              <a:t>次比较</a:t>
            </a:r>
            <a:endParaRPr lang="zh-CN" altLang="en-US" sz="2400" dirty="0"/>
          </a:p>
        </p:txBody>
      </p:sp>
    </p:spTree>
    <p:extLst>
      <p:ext uri="{BB962C8B-B14F-4D97-AF65-F5344CB8AC3E}">
        <p14:creationId xmlns:p14="http://schemas.microsoft.com/office/powerpoint/2010/main" val="30030929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782723" y="788473"/>
            <a:ext cx="8246710" cy="2648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ts val="600"/>
              </a:spcAft>
              <a:buClrTx/>
              <a:buSzTx/>
              <a:buFont typeface="Wingdings" panose="05000000000000000000" pitchFamily="2" charset="2"/>
              <a:buChar char="u"/>
            </a:pPr>
            <a:r>
              <a:rPr lang="zh-CN" altLang="en-US" sz="2200" b="1" dirty="0">
                <a:solidFill>
                  <a:srgbClr val="000000"/>
                </a:solidFill>
                <a:latin typeface="+mn-lt"/>
                <a:ea typeface="+mn-ea"/>
                <a:cs typeface="+mn-ea"/>
                <a:sym typeface="+mn-lt"/>
              </a:rPr>
              <a:t>堆排序将待排序的记录看成是一颗完全二叉树的顺序存储结构，利用完全二叉树中双亲结点和孩子结点之间的内在关系，在当前无序的序列中选择关键字最大的记录。</a:t>
            </a: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ts val="600"/>
              </a:spcAft>
              <a:buClrTx/>
              <a:buSzTx/>
              <a:buFont typeface="Wingdings" panose="05000000000000000000" pitchFamily="2" charset="2"/>
              <a:buChar char="u"/>
            </a:pPr>
            <a:r>
              <a:rPr lang="zh-CN" altLang="en-US" sz="2200" b="1" dirty="0">
                <a:solidFill>
                  <a:srgbClr val="000000"/>
                </a:solidFill>
                <a:latin typeface="+mn-lt"/>
                <a:ea typeface="+mn-ea"/>
                <a:cs typeface="+mn-ea"/>
                <a:sym typeface="+mn-lt"/>
              </a:rPr>
              <a:t>堆排序是利用构建“堆”的方法确定具有最大值的数据元素，并把该元素与最后位置上元素交换。</a:t>
            </a:r>
            <a:endParaRPr lang="en-US" altLang="zh-CN" sz="2200" b="1" dirty="0">
              <a:solidFill>
                <a:srgbClr val="000000"/>
              </a:solidFill>
              <a:latin typeface="+mn-lt"/>
              <a:ea typeface="+mn-ea"/>
              <a:cs typeface="+mn-ea"/>
              <a:sym typeface="+mn-lt"/>
            </a:endParaRPr>
          </a:p>
        </p:txBody>
      </p:sp>
      <p:sp>
        <p:nvSpPr>
          <p:cNvPr id="5"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6"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782723" y="5112614"/>
            <a:ext cx="8432896" cy="1047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ts val="600"/>
              </a:spcAft>
              <a:buClrTx/>
              <a:buSzTx/>
              <a:buFontTx/>
              <a:buNone/>
            </a:pPr>
            <a:r>
              <a:rPr lang="zh-CN" altLang="en-US" sz="2200" b="1" dirty="0">
                <a:solidFill>
                  <a:srgbClr val="000000"/>
                </a:solidFill>
                <a:latin typeface="+mn-lt"/>
                <a:ea typeface="+mn-ea"/>
                <a:cs typeface="+mn-ea"/>
                <a:sym typeface="+mn-lt"/>
              </a:rPr>
              <a:t> 可以将任意一个由</a:t>
            </a:r>
            <a:r>
              <a:rPr lang="en-US" altLang="zh-CN" sz="2200" b="1" dirty="0">
                <a:solidFill>
                  <a:srgbClr val="000000"/>
                </a:solidFill>
                <a:latin typeface="+mn-lt"/>
                <a:ea typeface="+mn-ea"/>
                <a:cs typeface="+mn-ea"/>
                <a:sym typeface="+mn-lt"/>
              </a:rPr>
              <a:t>n</a:t>
            </a:r>
            <a:r>
              <a:rPr lang="zh-CN" altLang="en-US" sz="2200" b="1" dirty="0">
                <a:solidFill>
                  <a:srgbClr val="000000"/>
                </a:solidFill>
                <a:latin typeface="+mn-lt"/>
                <a:ea typeface="+mn-ea"/>
                <a:cs typeface="+mn-ea"/>
                <a:sym typeface="+mn-lt"/>
              </a:rPr>
              <a:t>个数据元素构成的序列</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n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solidFill>
                  <a:srgbClr val="000000"/>
                </a:solidFill>
                <a:latin typeface="+mn-lt"/>
                <a:ea typeface="+mn-ea"/>
                <a:cs typeface="+mn-ea"/>
                <a:sym typeface="+mn-lt"/>
              </a:rPr>
              <a:t>，按照从左到右的顺序按层排列构成一颗与该序列对应的完全二叉树。</a:t>
            </a:r>
            <a:endParaRPr lang="en-US" altLang="zh-CN" sz="2400" dirty="0">
              <a:solidFill>
                <a:srgbClr val="000000"/>
              </a:solidFill>
              <a:latin typeface="+mn-lt"/>
              <a:ea typeface="+mn-ea"/>
              <a:cs typeface="+mn-ea"/>
              <a:sym typeface="+mn-lt"/>
            </a:endParaRP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2" name="矩形 1"/>
          <p:cNvSpPr/>
          <p:nvPr/>
        </p:nvSpPr>
        <p:spPr>
          <a:xfrm>
            <a:off x="3369185" y="4593235"/>
            <a:ext cx="4079963" cy="461665"/>
          </a:xfrm>
          <a:prstGeom prst="rect">
            <a:avLst/>
          </a:prstGeom>
        </p:spPr>
        <p:txBody>
          <a:bodyPr wrap="none">
            <a:spAutoFit/>
          </a:bodyPr>
          <a:lstStyle/>
          <a:p>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2i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2i+1</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(1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n/2) </a:t>
            </a:r>
            <a:endParaRPr lang="zh-CN" altLang="en-US" sz="2400" dirty="0">
              <a:solidFill>
                <a:srgbClr val="FF0000"/>
              </a:solidFill>
            </a:endParaRPr>
          </a:p>
        </p:txBody>
      </p:sp>
      <p:sp>
        <p:nvSpPr>
          <p:cNvPr id="3" name="矩形 2">
            <a:extLst>
              <a:ext uri="{FF2B5EF4-FFF2-40B4-BE49-F238E27FC236}">
                <a16:creationId xmlns:a16="http://schemas.microsoft.com/office/drawing/2014/main" id="{BA9F8972-1B0B-42DF-8C1E-1EECF33EBBDA}"/>
              </a:ext>
            </a:extLst>
          </p:cNvPr>
          <p:cNvSpPr/>
          <p:nvPr/>
        </p:nvSpPr>
        <p:spPr>
          <a:xfrm>
            <a:off x="1704349" y="3784230"/>
            <a:ext cx="8010526" cy="461665"/>
          </a:xfrm>
          <a:prstGeom prst="rect">
            <a:avLst/>
          </a:prstGeom>
        </p:spPr>
        <p:txBody>
          <a:bodyPr wrap="none">
            <a:spAutoFit/>
          </a:bodyPr>
          <a:lstStyle/>
          <a:p>
            <a:r>
              <a:rPr lang="zh-CN" altLang="en-US" sz="2400" b="1" dirty="0">
                <a:solidFill>
                  <a:srgbClr val="000000"/>
                </a:solidFill>
                <a:cs typeface="+mn-ea"/>
                <a:sym typeface="+mn-lt"/>
              </a:rPr>
              <a:t> 满足下列条件的</a:t>
            </a:r>
            <a:r>
              <a:rPr lang="en-US" altLang="zh-CN" sz="2400" b="1" dirty="0">
                <a:solidFill>
                  <a:srgbClr val="000000"/>
                </a:solidFill>
                <a:cs typeface="+mn-ea"/>
                <a:sym typeface="+mn-lt"/>
              </a:rPr>
              <a:t>n</a:t>
            </a:r>
            <a:r>
              <a:rPr lang="zh-CN" altLang="en-US" sz="2400" b="1" dirty="0">
                <a:solidFill>
                  <a:srgbClr val="000000"/>
                </a:solidFill>
                <a:cs typeface="+mn-ea"/>
                <a:sym typeface="+mn-lt"/>
              </a:rPr>
              <a:t>个数据元素序列</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n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solidFill>
                  <a:srgbClr val="000000"/>
                </a:solidFill>
                <a:cs typeface="+mn-ea"/>
                <a:sym typeface="+mn-lt"/>
              </a:rPr>
              <a:t>称为堆。</a:t>
            </a:r>
            <a:endParaRPr lang="zh-CN" altLang="en-US" sz="2400" dirty="0"/>
          </a:p>
        </p:txBody>
      </p:sp>
    </p:spTree>
    <p:extLst>
      <p:ext uri="{BB962C8B-B14F-4D97-AF65-F5344CB8AC3E}">
        <p14:creationId xmlns:p14="http://schemas.microsoft.com/office/powerpoint/2010/main" val="20827243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2" grpId="0"/>
      <p:bldP spid="3"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782723" y="1228396"/>
            <a:ext cx="8531172" cy="961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ts val="600"/>
              </a:spcAft>
              <a:buClrTx/>
              <a:buSzTx/>
              <a:buFontTx/>
              <a:buNone/>
            </a:pPr>
            <a:r>
              <a:rPr lang="zh-CN" altLang="en-US" sz="2000" b="1" dirty="0">
                <a:solidFill>
                  <a:srgbClr val="000000"/>
                </a:solidFill>
                <a:latin typeface="+mn-lt"/>
                <a:ea typeface="+mn-ea"/>
                <a:cs typeface="+mn-ea"/>
                <a:sym typeface="+mn-lt"/>
              </a:rPr>
              <a:t>        一棵完全二叉树是一个堆，当且仅当完全二叉树的每棵子树的根值 </a:t>
            </a:r>
            <a:r>
              <a:rPr lang="en-US" altLang="zh-CN" sz="2000" b="1" dirty="0">
                <a:solidFill>
                  <a:srgbClr val="000000"/>
                </a:solidFill>
                <a:latin typeface="+mn-lt"/>
                <a:ea typeface="+mn-ea"/>
                <a:cs typeface="+mn-ea"/>
                <a:sym typeface="+mn-lt"/>
              </a:rPr>
              <a:t>a</a:t>
            </a:r>
            <a:r>
              <a:rPr lang="en-US" altLang="zh-CN" sz="2000" b="1" baseline="-25000" dirty="0">
                <a:solidFill>
                  <a:srgbClr val="000000"/>
                </a:solidFill>
                <a:latin typeface="+mn-lt"/>
                <a:ea typeface="+mn-ea"/>
                <a:cs typeface="+mn-ea"/>
                <a:sym typeface="+mn-lt"/>
              </a:rPr>
              <a:t>i</a:t>
            </a:r>
            <a:r>
              <a:rPr lang="en-US" altLang="zh-CN" sz="2000" b="1" dirty="0">
                <a:solidFill>
                  <a:srgbClr val="000000"/>
                </a:solidFill>
                <a:latin typeface="+mn-lt"/>
                <a:ea typeface="+mn-ea"/>
                <a:cs typeface="+mn-ea"/>
                <a:sym typeface="+mn-lt"/>
              </a:rPr>
              <a:t> </a:t>
            </a:r>
            <a:r>
              <a:rPr lang="zh-CN" altLang="en-US" sz="2000" b="1" dirty="0">
                <a:solidFill>
                  <a:srgbClr val="000000"/>
                </a:solidFill>
                <a:latin typeface="+mn-lt"/>
                <a:ea typeface="+mn-ea"/>
                <a:cs typeface="+mn-ea"/>
                <a:sym typeface="+mn-lt"/>
              </a:rPr>
              <a:t>≥ 其左子树的根值 </a:t>
            </a:r>
            <a:r>
              <a:rPr lang="en-US" altLang="zh-CN" sz="2000" b="1" dirty="0">
                <a:solidFill>
                  <a:srgbClr val="000000"/>
                </a:solidFill>
                <a:latin typeface="+mn-lt"/>
                <a:ea typeface="+mn-ea"/>
                <a:cs typeface="+mn-ea"/>
                <a:sym typeface="+mn-lt"/>
              </a:rPr>
              <a:t>a</a:t>
            </a:r>
            <a:r>
              <a:rPr lang="en-US" altLang="zh-CN" sz="2000" b="1" baseline="-25000" dirty="0">
                <a:solidFill>
                  <a:srgbClr val="000000"/>
                </a:solidFill>
                <a:latin typeface="+mn-lt"/>
                <a:ea typeface="+mn-ea"/>
                <a:cs typeface="+mn-ea"/>
                <a:sym typeface="+mn-lt"/>
              </a:rPr>
              <a:t>2i</a:t>
            </a:r>
            <a:r>
              <a:rPr lang="zh-CN" altLang="en-US" sz="2000" b="1" dirty="0">
                <a:solidFill>
                  <a:srgbClr val="000000"/>
                </a:solidFill>
                <a:latin typeface="+mn-lt"/>
                <a:ea typeface="+mn-ea"/>
                <a:cs typeface="+mn-ea"/>
                <a:sym typeface="+mn-lt"/>
              </a:rPr>
              <a:t>，同时 </a:t>
            </a:r>
            <a:r>
              <a:rPr lang="en-US" altLang="zh-CN" sz="2000" b="1" dirty="0">
                <a:solidFill>
                  <a:srgbClr val="000000"/>
                </a:solidFill>
                <a:latin typeface="+mn-lt"/>
                <a:ea typeface="+mn-ea"/>
                <a:cs typeface="+mn-ea"/>
                <a:sym typeface="+mn-lt"/>
              </a:rPr>
              <a:t>a</a:t>
            </a:r>
            <a:r>
              <a:rPr lang="en-US" altLang="zh-CN" sz="2000" b="1" baseline="-25000" dirty="0">
                <a:solidFill>
                  <a:srgbClr val="000000"/>
                </a:solidFill>
                <a:latin typeface="+mn-lt"/>
                <a:ea typeface="+mn-ea"/>
                <a:cs typeface="+mn-ea"/>
                <a:sym typeface="+mn-lt"/>
              </a:rPr>
              <a:t>i </a:t>
            </a:r>
            <a:r>
              <a:rPr lang="zh-CN" altLang="en-US" sz="2000" b="1" dirty="0">
                <a:solidFill>
                  <a:srgbClr val="000000"/>
                </a:solidFill>
                <a:latin typeface="+mn-lt"/>
                <a:ea typeface="+mn-ea"/>
                <a:cs typeface="+mn-ea"/>
                <a:sym typeface="+mn-lt"/>
              </a:rPr>
              <a:t>≥ 其右子树的根值 </a:t>
            </a:r>
            <a:r>
              <a:rPr lang="en-US" altLang="zh-CN" sz="2000" b="1" dirty="0">
                <a:solidFill>
                  <a:srgbClr val="000000"/>
                </a:solidFill>
                <a:latin typeface="+mn-lt"/>
                <a:ea typeface="+mn-ea"/>
                <a:cs typeface="+mn-ea"/>
                <a:sym typeface="+mn-lt"/>
              </a:rPr>
              <a:t>a</a:t>
            </a:r>
            <a:r>
              <a:rPr lang="en-US" altLang="zh-CN" sz="2000" b="1" baseline="-25000" dirty="0">
                <a:solidFill>
                  <a:srgbClr val="000000"/>
                </a:solidFill>
                <a:latin typeface="+mn-lt"/>
                <a:ea typeface="+mn-ea"/>
                <a:cs typeface="+mn-ea"/>
                <a:sym typeface="+mn-lt"/>
              </a:rPr>
              <a:t>2i+1</a:t>
            </a:r>
            <a:r>
              <a:rPr lang="en-US" altLang="zh-CN" sz="2000" b="1" dirty="0">
                <a:solidFill>
                  <a:srgbClr val="000000"/>
                </a:solidFill>
                <a:latin typeface="+mn-lt"/>
                <a:ea typeface="+mn-ea"/>
                <a:cs typeface="+mn-ea"/>
                <a:sym typeface="+mn-lt"/>
              </a:rPr>
              <a:t>(1 ≤ </a:t>
            </a:r>
            <a:r>
              <a:rPr lang="en-US" altLang="zh-CN" sz="2000" b="1" dirty="0" err="1">
                <a:solidFill>
                  <a:srgbClr val="000000"/>
                </a:solidFill>
                <a:latin typeface="+mn-lt"/>
                <a:ea typeface="+mn-ea"/>
                <a:cs typeface="+mn-ea"/>
                <a:sym typeface="+mn-lt"/>
              </a:rPr>
              <a:t>i</a:t>
            </a:r>
            <a:r>
              <a:rPr lang="en-US" altLang="zh-CN" sz="2000" b="1" dirty="0">
                <a:solidFill>
                  <a:srgbClr val="000000"/>
                </a:solidFill>
                <a:latin typeface="+mn-lt"/>
                <a:ea typeface="+mn-ea"/>
                <a:cs typeface="+mn-ea"/>
                <a:sym typeface="+mn-lt"/>
              </a:rPr>
              <a:t> ≤ n/2) </a:t>
            </a:r>
            <a:r>
              <a:rPr lang="zh-CN" altLang="en-US" sz="2000" b="1" dirty="0">
                <a:solidFill>
                  <a:srgbClr val="000000"/>
                </a:solidFill>
                <a:latin typeface="+mn-lt"/>
                <a:ea typeface="+mn-ea"/>
                <a:cs typeface="+mn-ea"/>
                <a:sym typeface="+mn-lt"/>
              </a:rPr>
              <a:t>。</a:t>
            </a:r>
            <a:endParaRPr lang="en-US" altLang="zh-CN" sz="2000" dirty="0">
              <a:solidFill>
                <a:srgbClr val="000000"/>
              </a:solidFill>
              <a:latin typeface="+mn-lt"/>
              <a:ea typeface="+mn-ea"/>
              <a:cs typeface="+mn-ea"/>
              <a:sym typeface="+mn-lt"/>
            </a:endParaRPr>
          </a:p>
        </p:txBody>
      </p:sp>
      <p:sp>
        <p:nvSpPr>
          <p:cNvPr id="5"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5" name="矩形 14"/>
          <p:cNvSpPr/>
          <p:nvPr/>
        </p:nvSpPr>
        <p:spPr>
          <a:xfrm>
            <a:off x="939414" y="2625636"/>
            <a:ext cx="4887018" cy="498663"/>
          </a:xfrm>
          <a:prstGeom prst="rect">
            <a:avLst/>
          </a:prstGeom>
        </p:spPr>
        <p:txBody>
          <a:bodyPr wrap="square">
            <a:spAutoFit/>
          </a:bodyPr>
          <a:lstStyle/>
          <a:p>
            <a:pPr>
              <a:lnSpc>
                <a:spcPct val="150000"/>
              </a:lnSpc>
            </a:pPr>
            <a:r>
              <a:rPr lang="en-US" altLang="zh-CN" sz="2000" b="1" dirty="0"/>
              <a:t>49     38     65     97     76     13     27     </a:t>
            </a:r>
            <a:r>
              <a:rPr lang="en-US" altLang="zh-CN" sz="2000" b="1" u="sng" dirty="0">
                <a:solidFill>
                  <a:schemeClr val="accent3">
                    <a:lumMod val="50000"/>
                  </a:schemeClr>
                </a:solidFill>
              </a:rPr>
              <a:t>49</a:t>
            </a:r>
            <a:endParaRPr lang="zh-CN" altLang="en-US" sz="2000" b="1" u="sng" dirty="0">
              <a:solidFill>
                <a:schemeClr val="accent3">
                  <a:lumMod val="50000"/>
                </a:schemeClr>
              </a:solidFill>
            </a:endParaRPr>
          </a:p>
        </p:txBody>
      </p:sp>
      <p:sp>
        <p:nvSpPr>
          <p:cNvPr id="16" name="矩形 15"/>
          <p:cNvSpPr/>
          <p:nvPr/>
        </p:nvSpPr>
        <p:spPr>
          <a:xfrm>
            <a:off x="6560662" y="2625635"/>
            <a:ext cx="4887018" cy="498663"/>
          </a:xfrm>
          <a:prstGeom prst="rect">
            <a:avLst/>
          </a:prstGeom>
        </p:spPr>
        <p:txBody>
          <a:bodyPr wrap="square">
            <a:spAutoFit/>
          </a:bodyPr>
          <a:lstStyle/>
          <a:p>
            <a:pPr>
              <a:lnSpc>
                <a:spcPct val="150000"/>
              </a:lnSpc>
            </a:pPr>
            <a:r>
              <a:rPr lang="en-US" altLang="zh-CN" sz="2000" b="1" dirty="0"/>
              <a:t>97     76     65     </a:t>
            </a:r>
            <a:r>
              <a:rPr lang="en-US" altLang="zh-CN" sz="2000" b="1" u="sng" dirty="0">
                <a:solidFill>
                  <a:schemeClr val="accent3">
                    <a:lumMod val="50000"/>
                  </a:schemeClr>
                </a:solidFill>
              </a:rPr>
              <a:t>49</a:t>
            </a:r>
            <a:r>
              <a:rPr lang="en-US" altLang="zh-CN" sz="2000" b="1" dirty="0"/>
              <a:t>     49     13     27     38</a:t>
            </a:r>
            <a:endParaRPr lang="zh-CN" altLang="en-US" sz="2000" b="1" dirty="0"/>
          </a:p>
        </p:txBody>
      </p:sp>
      <p:sp>
        <p:nvSpPr>
          <p:cNvPr id="3" name="左弧形箭头 2"/>
          <p:cNvSpPr/>
          <p:nvPr/>
        </p:nvSpPr>
        <p:spPr>
          <a:xfrm>
            <a:off x="717537" y="3216800"/>
            <a:ext cx="443753" cy="1398494"/>
          </a:xfrm>
          <a:prstGeom prst="curved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Oval 14">
            <a:extLst>
              <a:ext uri="{FF2B5EF4-FFF2-40B4-BE49-F238E27FC236}">
                <a16:creationId xmlns:a16="http://schemas.microsoft.com/office/drawing/2014/main" id="{94E27034-EC25-42CB-9B81-26637825FC1B}"/>
              </a:ext>
            </a:extLst>
          </p:cNvPr>
          <p:cNvSpPr>
            <a:spLocks noChangeArrowheads="1"/>
          </p:cNvSpPr>
          <p:nvPr/>
        </p:nvSpPr>
        <p:spPr bwMode="auto">
          <a:xfrm>
            <a:off x="2237304" y="420129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solidFill>
                  <a:srgbClr val="0070C0"/>
                </a:solidFill>
                <a:effectLst/>
                <a:uLnTx/>
                <a:uFillTx/>
                <a:latin typeface="+mn-lt"/>
                <a:ea typeface="+mn-ea"/>
                <a:cs typeface="+mn-ea"/>
                <a:sym typeface="+mn-lt"/>
              </a:rPr>
              <a:t>38</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18" name="Oval 15">
            <a:extLst>
              <a:ext uri="{FF2B5EF4-FFF2-40B4-BE49-F238E27FC236}">
                <a16:creationId xmlns:a16="http://schemas.microsoft.com/office/drawing/2014/main" id="{517F54D7-A24F-477E-9C32-EDE8DBC5C254}"/>
              </a:ext>
            </a:extLst>
          </p:cNvPr>
          <p:cNvSpPr>
            <a:spLocks noChangeArrowheads="1"/>
          </p:cNvSpPr>
          <p:nvPr/>
        </p:nvSpPr>
        <p:spPr bwMode="auto">
          <a:xfrm>
            <a:off x="1780104" y="503949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solidFill>
                  <a:srgbClr val="0070C0"/>
                </a:solidFill>
                <a:latin typeface="+mn-lt"/>
                <a:ea typeface="+mn-ea"/>
                <a:cs typeface="+mn-ea"/>
                <a:sym typeface="+mn-lt"/>
              </a:rPr>
              <a:t>97</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19" name="Oval 16">
            <a:extLst>
              <a:ext uri="{FF2B5EF4-FFF2-40B4-BE49-F238E27FC236}">
                <a16:creationId xmlns:a16="http://schemas.microsoft.com/office/drawing/2014/main" id="{FD515EF2-CC10-4F64-A4B3-4AAF29CEF752}"/>
              </a:ext>
            </a:extLst>
          </p:cNvPr>
          <p:cNvSpPr>
            <a:spLocks noChangeArrowheads="1"/>
          </p:cNvSpPr>
          <p:nvPr/>
        </p:nvSpPr>
        <p:spPr bwMode="auto">
          <a:xfrm>
            <a:off x="2694504" y="503949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solidFill>
                  <a:srgbClr val="0070C0"/>
                </a:solidFill>
                <a:effectLst/>
                <a:uLnTx/>
                <a:uFillTx/>
                <a:latin typeface="+mn-lt"/>
                <a:ea typeface="+mn-ea"/>
                <a:cs typeface="+mn-ea"/>
                <a:sym typeface="+mn-lt"/>
              </a:rPr>
              <a:t>76</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20" name="Oval 17">
            <a:extLst>
              <a:ext uri="{FF2B5EF4-FFF2-40B4-BE49-F238E27FC236}">
                <a16:creationId xmlns:a16="http://schemas.microsoft.com/office/drawing/2014/main" id="{30DC0B1D-0E21-41D0-A9ED-2A680CECB838}"/>
              </a:ext>
            </a:extLst>
          </p:cNvPr>
          <p:cNvSpPr>
            <a:spLocks noChangeArrowheads="1"/>
          </p:cNvSpPr>
          <p:nvPr/>
        </p:nvSpPr>
        <p:spPr bwMode="auto">
          <a:xfrm>
            <a:off x="1551504" y="587769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sng" strike="noStrike" kern="0" cap="none" spc="0" normalizeH="0" baseline="0" noProof="0" dirty="0">
                <a:ln>
                  <a:noFill/>
                </a:ln>
                <a:solidFill>
                  <a:schemeClr val="accent3">
                    <a:lumMod val="50000"/>
                  </a:schemeClr>
                </a:solidFill>
                <a:effectLst/>
                <a:uLnTx/>
                <a:uFillTx/>
                <a:latin typeface="+mn-lt"/>
                <a:ea typeface="+mn-ea"/>
                <a:cs typeface="+mn-ea"/>
                <a:sym typeface="+mn-lt"/>
              </a:rPr>
              <a:t>49</a:t>
            </a:r>
            <a:endParaRPr kumimoji="0" lang="en-US" altLang="zh-CN" sz="2000" b="1" i="0" u="sng" strike="noStrike" kern="0" cap="none" spc="0" normalizeH="0" baseline="0" noProof="1">
              <a:ln>
                <a:noFill/>
              </a:ln>
              <a:solidFill>
                <a:schemeClr val="accent3">
                  <a:lumMod val="50000"/>
                </a:schemeClr>
              </a:solidFill>
              <a:effectLst/>
              <a:uLnTx/>
              <a:uFillTx/>
              <a:latin typeface="+mn-lt"/>
              <a:ea typeface="+mn-ea"/>
              <a:cs typeface="+mn-ea"/>
              <a:sym typeface="+mn-lt"/>
            </a:endParaRPr>
          </a:p>
        </p:txBody>
      </p:sp>
      <p:sp>
        <p:nvSpPr>
          <p:cNvPr id="21" name="Line 18">
            <a:extLst>
              <a:ext uri="{FF2B5EF4-FFF2-40B4-BE49-F238E27FC236}">
                <a16:creationId xmlns:a16="http://schemas.microsoft.com/office/drawing/2014/main" id="{9FCDF56A-9C9B-4FA7-8DBB-424438F8D86B}"/>
              </a:ext>
            </a:extLst>
          </p:cNvPr>
          <p:cNvSpPr>
            <a:spLocks noChangeShapeType="1"/>
          </p:cNvSpPr>
          <p:nvPr/>
        </p:nvSpPr>
        <p:spPr bwMode="auto">
          <a:xfrm flipH="1">
            <a:off x="1703904" y="5420490"/>
            <a:ext cx="2286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2" name="Oval 19">
            <a:extLst>
              <a:ext uri="{FF2B5EF4-FFF2-40B4-BE49-F238E27FC236}">
                <a16:creationId xmlns:a16="http://schemas.microsoft.com/office/drawing/2014/main" id="{2A679661-CB85-4A2A-B420-C330A7875A8A}"/>
              </a:ext>
            </a:extLst>
          </p:cNvPr>
          <p:cNvSpPr>
            <a:spLocks noChangeArrowheads="1"/>
          </p:cNvSpPr>
          <p:nvPr/>
        </p:nvSpPr>
        <p:spPr bwMode="auto">
          <a:xfrm>
            <a:off x="4104204" y="4234294"/>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solidFill>
                  <a:srgbClr val="0070C0"/>
                </a:solidFill>
                <a:latin typeface="+mn-lt"/>
                <a:ea typeface="+mn-ea"/>
                <a:cs typeface="+mn-ea"/>
                <a:sym typeface="+mn-lt"/>
              </a:rPr>
              <a:t>65</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23" name="Oval 20">
            <a:extLst>
              <a:ext uri="{FF2B5EF4-FFF2-40B4-BE49-F238E27FC236}">
                <a16:creationId xmlns:a16="http://schemas.microsoft.com/office/drawing/2014/main" id="{97C958F8-7CEF-4F80-9DEC-5B376F4F92B0}"/>
              </a:ext>
            </a:extLst>
          </p:cNvPr>
          <p:cNvSpPr>
            <a:spLocks noChangeArrowheads="1"/>
          </p:cNvSpPr>
          <p:nvPr/>
        </p:nvSpPr>
        <p:spPr bwMode="auto">
          <a:xfrm>
            <a:off x="3685104" y="503949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solidFill>
                  <a:srgbClr val="0070C0"/>
                </a:solidFill>
                <a:effectLst/>
                <a:uLnTx/>
                <a:uFillTx/>
                <a:latin typeface="+mn-lt"/>
                <a:ea typeface="+mn-ea"/>
                <a:cs typeface="+mn-ea"/>
                <a:sym typeface="+mn-lt"/>
              </a:rPr>
              <a:t>13</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24" name="Oval 21">
            <a:extLst>
              <a:ext uri="{FF2B5EF4-FFF2-40B4-BE49-F238E27FC236}">
                <a16:creationId xmlns:a16="http://schemas.microsoft.com/office/drawing/2014/main" id="{F25FDDC8-FA45-4519-AC03-FB7160E09025}"/>
              </a:ext>
            </a:extLst>
          </p:cNvPr>
          <p:cNvSpPr>
            <a:spLocks noChangeArrowheads="1"/>
          </p:cNvSpPr>
          <p:nvPr/>
        </p:nvSpPr>
        <p:spPr bwMode="auto">
          <a:xfrm>
            <a:off x="4599504" y="503949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solidFill>
                  <a:srgbClr val="0070C0"/>
                </a:solidFill>
                <a:latin typeface="+mn-lt"/>
                <a:ea typeface="+mn-ea"/>
                <a:cs typeface="+mn-ea"/>
                <a:sym typeface="+mn-lt"/>
              </a:rPr>
              <a:t>27</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25" name="Oval 22">
            <a:extLst>
              <a:ext uri="{FF2B5EF4-FFF2-40B4-BE49-F238E27FC236}">
                <a16:creationId xmlns:a16="http://schemas.microsoft.com/office/drawing/2014/main" id="{7486D9D8-AB1C-4092-A917-710F7CD84C40}"/>
              </a:ext>
            </a:extLst>
          </p:cNvPr>
          <p:cNvSpPr>
            <a:spLocks noChangeArrowheads="1"/>
          </p:cNvSpPr>
          <p:nvPr/>
        </p:nvSpPr>
        <p:spPr bwMode="auto">
          <a:xfrm>
            <a:off x="3075504" y="343929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solidFill>
                  <a:srgbClr val="0070C0"/>
                </a:solidFill>
                <a:latin typeface="+mn-lt"/>
                <a:ea typeface="+mn-ea"/>
                <a:cs typeface="+mn-ea"/>
                <a:sym typeface="+mn-lt"/>
              </a:rPr>
              <a:t>49</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26" name="Line 23">
            <a:extLst>
              <a:ext uri="{FF2B5EF4-FFF2-40B4-BE49-F238E27FC236}">
                <a16:creationId xmlns:a16="http://schemas.microsoft.com/office/drawing/2014/main" id="{393B3E3A-6F9D-494B-805C-E01550992EDF}"/>
              </a:ext>
            </a:extLst>
          </p:cNvPr>
          <p:cNvSpPr>
            <a:spLocks noChangeShapeType="1"/>
          </p:cNvSpPr>
          <p:nvPr/>
        </p:nvSpPr>
        <p:spPr bwMode="auto">
          <a:xfrm flipH="1">
            <a:off x="2542104" y="3820290"/>
            <a:ext cx="685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7" name="Line 24">
            <a:extLst>
              <a:ext uri="{FF2B5EF4-FFF2-40B4-BE49-F238E27FC236}">
                <a16:creationId xmlns:a16="http://schemas.microsoft.com/office/drawing/2014/main" id="{07F0863C-6720-4EE3-82FB-186515BE24E2}"/>
              </a:ext>
            </a:extLst>
          </p:cNvPr>
          <p:cNvSpPr>
            <a:spLocks noChangeShapeType="1"/>
          </p:cNvSpPr>
          <p:nvPr/>
        </p:nvSpPr>
        <p:spPr bwMode="auto">
          <a:xfrm>
            <a:off x="3380304" y="3820290"/>
            <a:ext cx="7620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8" name="Line 25">
            <a:extLst>
              <a:ext uri="{FF2B5EF4-FFF2-40B4-BE49-F238E27FC236}">
                <a16:creationId xmlns:a16="http://schemas.microsoft.com/office/drawing/2014/main" id="{A9F73F63-DC3C-470C-BB06-A3770355D5DB}"/>
              </a:ext>
            </a:extLst>
          </p:cNvPr>
          <p:cNvSpPr>
            <a:spLocks noChangeShapeType="1"/>
          </p:cNvSpPr>
          <p:nvPr/>
        </p:nvSpPr>
        <p:spPr bwMode="auto">
          <a:xfrm flipH="1">
            <a:off x="2084904" y="4582290"/>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9" name="Line 26">
            <a:extLst>
              <a:ext uri="{FF2B5EF4-FFF2-40B4-BE49-F238E27FC236}">
                <a16:creationId xmlns:a16="http://schemas.microsoft.com/office/drawing/2014/main" id="{076A766A-8684-406C-97BF-499DD83B0138}"/>
              </a:ext>
            </a:extLst>
          </p:cNvPr>
          <p:cNvSpPr>
            <a:spLocks noChangeShapeType="1"/>
          </p:cNvSpPr>
          <p:nvPr/>
        </p:nvSpPr>
        <p:spPr bwMode="auto">
          <a:xfrm>
            <a:off x="2465904" y="4582290"/>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0" name="Line 27">
            <a:extLst>
              <a:ext uri="{FF2B5EF4-FFF2-40B4-BE49-F238E27FC236}">
                <a16:creationId xmlns:a16="http://schemas.microsoft.com/office/drawing/2014/main" id="{3A02DDA4-91B7-4240-BEF9-262E3E372347}"/>
              </a:ext>
            </a:extLst>
          </p:cNvPr>
          <p:cNvSpPr>
            <a:spLocks noChangeShapeType="1"/>
          </p:cNvSpPr>
          <p:nvPr/>
        </p:nvSpPr>
        <p:spPr bwMode="auto">
          <a:xfrm flipH="1">
            <a:off x="3913704" y="4582290"/>
            <a:ext cx="304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1" name="Line 28">
            <a:extLst>
              <a:ext uri="{FF2B5EF4-FFF2-40B4-BE49-F238E27FC236}">
                <a16:creationId xmlns:a16="http://schemas.microsoft.com/office/drawing/2014/main" id="{5A2FCAAD-5C87-4CD9-B4A7-AB895C75A277}"/>
              </a:ext>
            </a:extLst>
          </p:cNvPr>
          <p:cNvSpPr>
            <a:spLocks noChangeShapeType="1"/>
          </p:cNvSpPr>
          <p:nvPr/>
        </p:nvSpPr>
        <p:spPr bwMode="auto">
          <a:xfrm>
            <a:off x="4294704" y="4582290"/>
            <a:ext cx="3810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2" name="左弧形箭头 31"/>
          <p:cNvSpPr/>
          <p:nvPr/>
        </p:nvSpPr>
        <p:spPr>
          <a:xfrm>
            <a:off x="6440393" y="3183796"/>
            <a:ext cx="443753" cy="1398494"/>
          </a:xfrm>
          <a:prstGeom prst="curvedRight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Oval 14">
            <a:extLst>
              <a:ext uri="{FF2B5EF4-FFF2-40B4-BE49-F238E27FC236}">
                <a16:creationId xmlns:a16="http://schemas.microsoft.com/office/drawing/2014/main" id="{94E27034-EC25-42CB-9B81-26637825FC1B}"/>
              </a:ext>
            </a:extLst>
          </p:cNvPr>
          <p:cNvSpPr>
            <a:spLocks noChangeArrowheads="1"/>
          </p:cNvSpPr>
          <p:nvPr/>
        </p:nvSpPr>
        <p:spPr bwMode="auto">
          <a:xfrm>
            <a:off x="7960160" y="416828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solidFill>
                  <a:srgbClr val="0070C0"/>
                </a:solidFill>
                <a:latin typeface="+mn-lt"/>
                <a:ea typeface="+mn-ea"/>
                <a:cs typeface="+mn-ea"/>
                <a:sym typeface="+mn-lt"/>
              </a:rPr>
              <a:t>76</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34" name="Oval 15">
            <a:extLst>
              <a:ext uri="{FF2B5EF4-FFF2-40B4-BE49-F238E27FC236}">
                <a16:creationId xmlns:a16="http://schemas.microsoft.com/office/drawing/2014/main" id="{517F54D7-A24F-477E-9C32-EDE8DBC5C254}"/>
              </a:ext>
            </a:extLst>
          </p:cNvPr>
          <p:cNvSpPr>
            <a:spLocks noChangeArrowheads="1"/>
          </p:cNvSpPr>
          <p:nvPr/>
        </p:nvSpPr>
        <p:spPr bwMode="auto">
          <a:xfrm>
            <a:off x="7502960" y="500648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lvl="0" algn="ctr" fontAlgn="base">
              <a:lnSpc>
                <a:spcPct val="120000"/>
              </a:lnSpc>
              <a:spcBef>
                <a:spcPct val="0"/>
              </a:spcBef>
              <a:spcAft>
                <a:spcPct val="0"/>
              </a:spcAft>
              <a:buClrTx/>
              <a:buSzTx/>
              <a:buNone/>
              <a:defRPr/>
            </a:pPr>
            <a:r>
              <a:rPr lang="en-US" altLang="zh-CN" sz="2000" b="1" u="sng" kern="0" dirty="0">
                <a:solidFill>
                  <a:schemeClr val="accent3">
                    <a:lumMod val="50000"/>
                  </a:schemeClr>
                </a:solidFill>
                <a:latin typeface="Times New Roman" panose="02020603050405020304" pitchFamily="18" charset="0"/>
                <a:cs typeface="Times New Roman" panose="02020603050405020304" pitchFamily="18" charset="0"/>
                <a:sym typeface="+mn-lt"/>
              </a:rPr>
              <a:t>49</a:t>
            </a:r>
            <a:endParaRPr lang="en-US" altLang="zh-CN" sz="2000" b="1" u="sng" kern="0" noProof="1">
              <a:solidFill>
                <a:schemeClr val="accent3">
                  <a:lumMod val="50000"/>
                </a:schemeClr>
              </a:solidFill>
              <a:latin typeface="Times New Roman" panose="02020603050405020304" pitchFamily="18" charset="0"/>
              <a:cs typeface="Times New Roman" panose="02020603050405020304" pitchFamily="18" charset="0"/>
              <a:sym typeface="+mn-lt"/>
            </a:endParaRPr>
          </a:p>
        </p:txBody>
      </p:sp>
      <p:sp>
        <p:nvSpPr>
          <p:cNvPr id="35" name="Oval 16">
            <a:extLst>
              <a:ext uri="{FF2B5EF4-FFF2-40B4-BE49-F238E27FC236}">
                <a16:creationId xmlns:a16="http://schemas.microsoft.com/office/drawing/2014/main" id="{FD515EF2-CC10-4F64-A4B3-4AAF29CEF752}"/>
              </a:ext>
            </a:extLst>
          </p:cNvPr>
          <p:cNvSpPr>
            <a:spLocks noChangeArrowheads="1"/>
          </p:cNvSpPr>
          <p:nvPr/>
        </p:nvSpPr>
        <p:spPr bwMode="auto">
          <a:xfrm>
            <a:off x="8417360" y="500648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solidFill>
                  <a:srgbClr val="0070C0"/>
                </a:solidFill>
                <a:latin typeface="+mn-lt"/>
                <a:ea typeface="+mn-ea"/>
                <a:cs typeface="+mn-ea"/>
                <a:sym typeface="+mn-lt"/>
              </a:rPr>
              <a:t>49</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36" name="Oval 17">
            <a:extLst>
              <a:ext uri="{FF2B5EF4-FFF2-40B4-BE49-F238E27FC236}">
                <a16:creationId xmlns:a16="http://schemas.microsoft.com/office/drawing/2014/main" id="{30DC0B1D-0E21-41D0-A9ED-2A680CECB838}"/>
              </a:ext>
            </a:extLst>
          </p:cNvPr>
          <p:cNvSpPr>
            <a:spLocks noChangeArrowheads="1"/>
          </p:cNvSpPr>
          <p:nvPr/>
        </p:nvSpPr>
        <p:spPr bwMode="auto">
          <a:xfrm>
            <a:off x="7274360" y="584468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strike="noStrike" kern="0" cap="none" spc="0" normalizeH="0" baseline="0" noProof="0" dirty="0">
                <a:ln>
                  <a:noFill/>
                </a:ln>
                <a:effectLst/>
                <a:uLnTx/>
                <a:uFillTx/>
                <a:latin typeface="+mn-lt"/>
                <a:ea typeface="+mn-ea"/>
                <a:cs typeface="+mn-ea"/>
                <a:sym typeface="+mn-lt"/>
              </a:rPr>
              <a:t>38</a:t>
            </a:r>
            <a:endParaRPr kumimoji="0" lang="en-US" altLang="zh-CN" sz="2000" b="1" i="0" strike="noStrike" kern="0" cap="none" spc="0" normalizeH="0" baseline="0" noProof="1">
              <a:ln>
                <a:noFill/>
              </a:ln>
              <a:effectLst/>
              <a:uLnTx/>
              <a:uFillTx/>
              <a:latin typeface="+mn-lt"/>
              <a:ea typeface="+mn-ea"/>
              <a:cs typeface="+mn-ea"/>
              <a:sym typeface="+mn-lt"/>
            </a:endParaRPr>
          </a:p>
        </p:txBody>
      </p:sp>
      <p:sp>
        <p:nvSpPr>
          <p:cNvPr id="37" name="Line 18">
            <a:extLst>
              <a:ext uri="{FF2B5EF4-FFF2-40B4-BE49-F238E27FC236}">
                <a16:creationId xmlns:a16="http://schemas.microsoft.com/office/drawing/2014/main" id="{9FCDF56A-9C9B-4FA7-8DBB-424438F8D86B}"/>
              </a:ext>
            </a:extLst>
          </p:cNvPr>
          <p:cNvSpPr>
            <a:spLocks noChangeShapeType="1"/>
          </p:cNvSpPr>
          <p:nvPr/>
        </p:nvSpPr>
        <p:spPr bwMode="auto">
          <a:xfrm flipH="1">
            <a:off x="7426760" y="5387486"/>
            <a:ext cx="2286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8" name="Oval 19">
            <a:extLst>
              <a:ext uri="{FF2B5EF4-FFF2-40B4-BE49-F238E27FC236}">
                <a16:creationId xmlns:a16="http://schemas.microsoft.com/office/drawing/2014/main" id="{2A679661-CB85-4A2A-B420-C330A7875A8A}"/>
              </a:ext>
            </a:extLst>
          </p:cNvPr>
          <p:cNvSpPr>
            <a:spLocks noChangeArrowheads="1"/>
          </p:cNvSpPr>
          <p:nvPr/>
        </p:nvSpPr>
        <p:spPr bwMode="auto">
          <a:xfrm>
            <a:off x="9827060" y="420129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solidFill>
                  <a:srgbClr val="0070C0"/>
                </a:solidFill>
                <a:latin typeface="+mn-lt"/>
                <a:ea typeface="+mn-ea"/>
                <a:cs typeface="+mn-ea"/>
                <a:sym typeface="+mn-lt"/>
              </a:rPr>
              <a:t>65</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39" name="Oval 20">
            <a:extLst>
              <a:ext uri="{FF2B5EF4-FFF2-40B4-BE49-F238E27FC236}">
                <a16:creationId xmlns:a16="http://schemas.microsoft.com/office/drawing/2014/main" id="{97C958F8-7CEF-4F80-9DEC-5B376F4F92B0}"/>
              </a:ext>
            </a:extLst>
          </p:cNvPr>
          <p:cNvSpPr>
            <a:spLocks noChangeArrowheads="1"/>
          </p:cNvSpPr>
          <p:nvPr/>
        </p:nvSpPr>
        <p:spPr bwMode="auto">
          <a:xfrm>
            <a:off x="9407960" y="500648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solidFill>
                  <a:srgbClr val="0070C0"/>
                </a:solidFill>
                <a:effectLst/>
                <a:uLnTx/>
                <a:uFillTx/>
                <a:latin typeface="+mn-lt"/>
                <a:ea typeface="+mn-ea"/>
                <a:cs typeface="+mn-ea"/>
                <a:sym typeface="+mn-lt"/>
              </a:rPr>
              <a:t>13</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40" name="Oval 21">
            <a:extLst>
              <a:ext uri="{FF2B5EF4-FFF2-40B4-BE49-F238E27FC236}">
                <a16:creationId xmlns:a16="http://schemas.microsoft.com/office/drawing/2014/main" id="{F25FDDC8-FA45-4519-AC03-FB7160E09025}"/>
              </a:ext>
            </a:extLst>
          </p:cNvPr>
          <p:cNvSpPr>
            <a:spLocks noChangeArrowheads="1"/>
          </p:cNvSpPr>
          <p:nvPr/>
        </p:nvSpPr>
        <p:spPr bwMode="auto">
          <a:xfrm>
            <a:off x="10322360" y="500648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solidFill>
                  <a:srgbClr val="0070C0"/>
                </a:solidFill>
                <a:latin typeface="+mn-lt"/>
                <a:ea typeface="+mn-ea"/>
                <a:cs typeface="+mn-ea"/>
                <a:sym typeface="+mn-lt"/>
              </a:rPr>
              <a:t>27</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41" name="Oval 22">
            <a:extLst>
              <a:ext uri="{FF2B5EF4-FFF2-40B4-BE49-F238E27FC236}">
                <a16:creationId xmlns:a16="http://schemas.microsoft.com/office/drawing/2014/main" id="{7486D9D8-AB1C-4092-A917-710F7CD84C40}"/>
              </a:ext>
            </a:extLst>
          </p:cNvPr>
          <p:cNvSpPr>
            <a:spLocks noChangeArrowheads="1"/>
          </p:cNvSpPr>
          <p:nvPr/>
        </p:nvSpPr>
        <p:spPr bwMode="auto">
          <a:xfrm>
            <a:off x="8798360" y="340628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solidFill>
                  <a:srgbClr val="0070C0"/>
                </a:solidFill>
                <a:latin typeface="+mn-lt"/>
                <a:ea typeface="+mn-ea"/>
                <a:cs typeface="+mn-ea"/>
                <a:sym typeface="+mn-lt"/>
              </a:rPr>
              <a:t>97</a:t>
            </a:r>
            <a:endParaRPr kumimoji="0" lang="en-US" altLang="zh-CN" sz="2000" b="1" i="0" u="none" strike="noStrike" kern="0" cap="none" spc="0" normalizeH="0" baseline="0" noProof="1">
              <a:ln>
                <a:noFill/>
              </a:ln>
              <a:solidFill>
                <a:srgbClr val="0070C0"/>
              </a:solidFill>
              <a:effectLst/>
              <a:uLnTx/>
              <a:uFillTx/>
              <a:latin typeface="+mn-lt"/>
              <a:ea typeface="+mn-ea"/>
              <a:cs typeface="+mn-ea"/>
              <a:sym typeface="+mn-lt"/>
            </a:endParaRPr>
          </a:p>
        </p:txBody>
      </p:sp>
      <p:sp>
        <p:nvSpPr>
          <p:cNvPr id="42" name="Line 23">
            <a:extLst>
              <a:ext uri="{FF2B5EF4-FFF2-40B4-BE49-F238E27FC236}">
                <a16:creationId xmlns:a16="http://schemas.microsoft.com/office/drawing/2014/main" id="{393B3E3A-6F9D-494B-805C-E01550992EDF}"/>
              </a:ext>
            </a:extLst>
          </p:cNvPr>
          <p:cNvSpPr>
            <a:spLocks noChangeShapeType="1"/>
          </p:cNvSpPr>
          <p:nvPr/>
        </p:nvSpPr>
        <p:spPr bwMode="auto">
          <a:xfrm flipH="1">
            <a:off x="8264960" y="3787286"/>
            <a:ext cx="685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43" name="Line 24">
            <a:extLst>
              <a:ext uri="{FF2B5EF4-FFF2-40B4-BE49-F238E27FC236}">
                <a16:creationId xmlns:a16="http://schemas.microsoft.com/office/drawing/2014/main" id="{07F0863C-6720-4EE3-82FB-186515BE24E2}"/>
              </a:ext>
            </a:extLst>
          </p:cNvPr>
          <p:cNvSpPr>
            <a:spLocks noChangeShapeType="1"/>
          </p:cNvSpPr>
          <p:nvPr/>
        </p:nvSpPr>
        <p:spPr bwMode="auto">
          <a:xfrm>
            <a:off x="9103160" y="3787286"/>
            <a:ext cx="7620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44" name="Line 25">
            <a:extLst>
              <a:ext uri="{FF2B5EF4-FFF2-40B4-BE49-F238E27FC236}">
                <a16:creationId xmlns:a16="http://schemas.microsoft.com/office/drawing/2014/main" id="{A9F73F63-DC3C-470C-BB06-A3770355D5DB}"/>
              </a:ext>
            </a:extLst>
          </p:cNvPr>
          <p:cNvSpPr>
            <a:spLocks noChangeShapeType="1"/>
          </p:cNvSpPr>
          <p:nvPr/>
        </p:nvSpPr>
        <p:spPr bwMode="auto">
          <a:xfrm flipH="1">
            <a:off x="7807760" y="4549286"/>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45" name="Line 26">
            <a:extLst>
              <a:ext uri="{FF2B5EF4-FFF2-40B4-BE49-F238E27FC236}">
                <a16:creationId xmlns:a16="http://schemas.microsoft.com/office/drawing/2014/main" id="{076A766A-8684-406C-97BF-499DD83B0138}"/>
              </a:ext>
            </a:extLst>
          </p:cNvPr>
          <p:cNvSpPr>
            <a:spLocks noChangeShapeType="1"/>
          </p:cNvSpPr>
          <p:nvPr/>
        </p:nvSpPr>
        <p:spPr bwMode="auto">
          <a:xfrm>
            <a:off x="8188760" y="4549286"/>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46" name="Line 27">
            <a:extLst>
              <a:ext uri="{FF2B5EF4-FFF2-40B4-BE49-F238E27FC236}">
                <a16:creationId xmlns:a16="http://schemas.microsoft.com/office/drawing/2014/main" id="{3A02DDA4-91B7-4240-BEF9-262E3E372347}"/>
              </a:ext>
            </a:extLst>
          </p:cNvPr>
          <p:cNvSpPr>
            <a:spLocks noChangeShapeType="1"/>
          </p:cNvSpPr>
          <p:nvPr/>
        </p:nvSpPr>
        <p:spPr bwMode="auto">
          <a:xfrm flipH="1">
            <a:off x="9636560" y="4549286"/>
            <a:ext cx="304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47" name="Line 28">
            <a:extLst>
              <a:ext uri="{FF2B5EF4-FFF2-40B4-BE49-F238E27FC236}">
                <a16:creationId xmlns:a16="http://schemas.microsoft.com/office/drawing/2014/main" id="{5A2FCAAD-5C87-4CD9-B4A7-AB895C75A277}"/>
              </a:ext>
            </a:extLst>
          </p:cNvPr>
          <p:cNvSpPr>
            <a:spLocks noChangeShapeType="1"/>
          </p:cNvSpPr>
          <p:nvPr/>
        </p:nvSpPr>
        <p:spPr bwMode="auto">
          <a:xfrm>
            <a:off x="10017560" y="4549286"/>
            <a:ext cx="3810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48" name="文本框 47"/>
          <p:cNvSpPr txBox="1"/>
          <p:nvPr/>
        </p:nvSpPr>
        <p:spPr>
          <a:xfrm>
            <a:off x="2770704" y="5979289"/>
            <a:ext cx="1828800" cy="369332"/>
          </a:xfrm>
          <a:prstGeom prst="rect">
            <a:avLst/>
          </a:prstGeom>
          <a:noFill/>
        </p:spPr>
        <p:txBody>
          <a:bodyPr wrap="square" rtlCol="0">
            <a:spAutoFit/>
          </a:bodyPr>
          <a:lstStyle/>
          <a:p>
            <a:r>
              <a:rPr lang="zh-CN" altLang="en-US" b="1" dirty="0">
                <a:solidFill>
                  <a:srgbClr val="FF0000"/>
                </a:solidFill>
              </a:rPr>
              <a:t>不是堆的例子</a:t>
            </a:r>
          </a:p>
        </p:txBody>
      </p:sp>
      <p:sp>
        <p:nvSpPr>
          <p:cNvPr id="49" name="文本框 48"/>
          <p:cNvSpPr txBox="1"/>
          <p:nvPr/>
        </p:nvSpPr>
        <p:spPr>
          <a:xfrm>
            <a:off x="8809067" y="5983950"/>
            <a:ext cx="1828800" cy="369332"/>
          </a:xfrm>
          <a:prstGeom prst="rect">
            <a:avLst/>
          </a:prstGeom>
          <a:noFill/>
        </p:spPr>
        <p:txBody>
          <a:bodyPr wrap="square" rtlCol="0">
            <a:spAutoFit/>
          </a:bodyPr>
          <a:lstStyle/>
          <a:p>
            <a:r>
              <a:rPr lang="zh-CN" altLang="en-US" b="1" dirty="0">
                <a:solidFill>
                  <a:srgbClr val="FF0000"/>
                </a:solidFill>
              </a:rPr>
              <a:t>堆的例子</a:t>
            </a:r>
          </a:p>
        </p:txBody>
      </p:sp>
    </p:spTree>
    <p:extLst>
      <p:ext uri="{BB962C8B-B14F-4D97-AF65-F5344CB8AC3E}">
        <p14:creationId xmlns:p14="http://schemas.microsoft.com/office/powerpoint/2010/main" val="34206047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barn(inVertical)">
                                      <p:cBhvr>
                                        <p:cTn id="15" dur="500"/>
                                        <p:tgtEl>
                                          <p:spTgt spid="17"/>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barn(inVertical)">
                                      <p:cBhvr>
                                        <p:cTn id="18" dur="500"/>
                                        <p:tgtEl>
                                          <p:spTgt spid="18"/>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barn(inVertical)">
                                      <p:cBhvr>
                                        <p:cTn id="21" dur="500"/>
                                        <p:tgtEl>
                                          <p:spTgt spid="19"/>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barn(inVertical)">
                                      <p:cBhvr>
                                        <p:cTn id="24" dur="500"/>
                                        <p:tgtEl>
                                          <p:spTgt spid="20"/>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barn(inVertical)">
                                      <p:cBhvr>
                                        <p:cTn id="27" dur="500"/>
                                        <p:tgtEl>
                                          <p:spTgt spid="21"/>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barn(inVertical)">
                                      <p:cBhvr>
                                        <p:cTn id="30" dur="500"/>
                                        <p:tgtEl>
                                          <p:spTgt spid="22"/>
                                        </p:tgtEl>
                                      </p:cBhvr>
                                    </p:animEffect>
                                  </p:childTnLst>
                                </p:cTn>
                              </p:par>
                              <p:par>
                                <p:cTn id="31" presetID="16" presetClass="entr" presetSubtype="21"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barn(inVertical)">
                                      <p:cBhvr>
                                        <p:cTn id="33" dur="500"/>
                                        <p:tgtEl>
                                          <p:spTgt spid="23"/>
                                        </p:tgtEl>
                                      </p:cBhvr>
                                    </p:animEffect>
                                  </p:childTnLst>
                                </p:cTn>
                              </p:par>
                              <p:par>
                                <p:cTn id="34" presetID="16" presetClass="entr" presetSubtype="21"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barn(inVertical)">
                                      <p:cBhvr>
                                        <p:cTn id="36" dur="500"/>
                                        <p:tgtEl>
                                          <p:spTgt spid="24"/>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barn(inVertical)">
                                      <p:cBhvr>
                                        <p:cTn id="39" dur="500"/>
                                        <p:tgtEl>
                                          <p:spTgt spid="25"/>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barn(inVertical)">
                                      <p:cBhvr>
                                        <p:cTn id="42" dur="500"/>
                                        <p:tgtEl>
                                          <p:spTgt spid="26"/>
                                        </p:tgtEl>
                                      </p:cBhvr>
                                    </p:animEffect>
                                  </p:childTnLst>
                                </p:cTn>
                              </p:par>
                              <p:par>
                                <p:cTn id="43" presetID="16" presetClass="entr" presetSubtype="21"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barn(inVertical)">
                                      <p:cBhvr>
                                        <p:cTn id="45" dur="500"/>
                                        <p:tgtEl>
                                          <p:spTgt spid="27"/>
                                        </p:tgtEl>
                                      </p:cBhvr>
                                    </p:animEffect>
                                  </p:childTnLst>
                                </p:cTn>
                              </p:par>
                              <p:par>
                                <p:cTn id="46" presetID="16" presetClass="entr" presetSubtype="21"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barn(inVertical)">
                                      <p:cBhvr>
                                        <p:cTn id="48" dur="500"/>
                                        <p:tgtEl>
                                          <p:spTgt spid="28"/>
                                        </p:tgtEl>
                                      </p:cBhvr>
                                    </p:animEffect>
                                  </p:childTnLst>
                                </p:cTn>
                              </p:par>
                              <p:par>
                                <p:cTn id="49" presetID="16" presetClass="entr" presetSubtype="21"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barn(inVertical)">
                                      <p:cBhvr>
                                        <p:cTn id="51" dur="500"/>
                                        <p:tgtEl>
                                          <p:spTgt spid="29"/>
                                        </p:tgtEl>
                                      </p:cBhvr>
                                    </p:animEffect>
                                  </p:childTnLst>
                                </p:cTn>
                              </p:par>
                              <p:par>
                                <p:cTn id="52" presetID="16" presetClass="entr" presetSubtype="21" fill="hold" grpId="0"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barn(inVertical)">
                                      <p:cBhvr>
                                        <p:cTn id="54" dur="500"/>
                                        <p:tgtEl>
                                          <p:spTgt spid="30"/>
                                        </p:tgtEl>
                                      </p:cBhvr>
                                    </p:animEffect>
                                  </p:childTnLst>
                                </p:cTn>
                              </p:par>
                              <p:par>
                                <p:cTn id="55" presetID="16" presetClass="entr" presetSubtype="21" fill="hold" grpId="0" nodeType="withEffect">
                                  <p:stCondLst>
                                    <p:cond delay="0"/>
                                  </p:stCondLst>
                                  <p:childTnLst>
                                    <p:set>
                                      <p:cBhvr>
                                        <p:cTn id="56" dur="1" fill="hold">
                                          <p:stCondLst>
                                            <p:cond delay="0"/>
                                          </p:stCondLst>
                                        </p:cTn>
                                        <p:tgtEl>
                                          <p:spTgt spid="31"/>
                                        </p:tgtEl>
                                        <p:attrNameLst>
                                          <p:attrName>style.visibility</p:attrName>
                                        </p:attrNameLst>
                                      </p:cBhvr>
                                      <p:to>
                                        <p:strVal val="visible"/>
                                      </p:to>
                                    </p:set>
                                    <p:animEffect transition="in" filter="barn(inVertical)">
                                      <p:cBhvr>
                                        <p:cTn id="57" dur="500"/>
                                        <p:tgtEl>
                                          <p:spTgt spid="31"/>
                                        </p:tgtEl>
                                      </p:cBhvr>
                                    </p:animEffect>
                                  </p:childTnLst>
                                </p:cTn>
                              </p:par>
                              <p:par>
                                <p:cTn id="58" presetID="1" presetClass="entr" presetSubtype="0" fill="hold" grpId="0" nodeType="withEffect">
                                  <p:stCondLst>
                                    <p:cond delay="0"/>
                                  </p:stCondLst>
                                  <p:childTnLst>
                                    <p:set>
                                      <p:cBhvr>
                                        <p:cTn id="59" dur="1" fill="hold">
                                          <p:stCondLst>
                                            <p:cond delay="0"/>
                                          </p:stCondLst>
                                        </p:cTn>
                                        <p:tgtEl>
                                          <p:spTgt spid="3"/>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22" presetClass="entr" presetSubtype="4" fill="hold" grpId="0" nodeType="clickEffect">
                                  <p:stCondLst>
                                    <p:cond delay="0"/>
                                  </p:stCondLst>
                                  <p:childTnLst>
                                    <p:set>
                                      <p:cBhvr>
                                        <p:cTn id="63" dur="1" fill="hold">
                                          <p:stCondLst>
                                            <p:cond delay="0"/>
                                          </p:stCondLst>
                                        </p:cTn>
                                        <p:tgtEl>
                                          <p:spTgt spid="48"/>
                                        </p:tgtEl>
                                        <p:attrNameLst>
                                          <p:attrName>style.visibility</p:attrName>
                                        </p:attrNameLst>
                                      </p:cBhvr>
                                      <p:to>
                                        <p:strVal val="visible"/>
                                      </p:to>
                                    </p:set>
                                    <p:animEffect transition="in" filter="wipe(down)">
                                      <p:cBhvr>
                                        <p:cTn id="64" dur="500"/>
                                        <p:tgtEl>
                                          <p:spTgt spid="48"/>
                                        </p:tgtEl>
                                      </p:cBhvr>
                                    </p:animEffec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6"/>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32"/>
                                        </p:tgtEl>
                                        <p:attrNameLst>
                                          <p:attrName>style.visibility</p:attrName>
                                        </p:attrNameLst>
                                      </p:cBhvr>
                                      <p:to>
                                        <p:strVal val="visible"/>
                                      </p:to>
                                    </p:set>
                                  </p:childTnLst>
                                </p:cTn>
                              </p:par>
                              <p:par>
                                <p:cTn id="73" presetID="22" presetClass="entr" presetSubtype="4"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Effect transition="in" filter="wipe(down)">
                                      <p:cBhvr>
                                        <p:cTn id="75" dur="500"/>
                                        <p:tgtEl>
                                          <p:spTgt spid="33"/>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34"/>
                                        </p:tgtEl>
                                        <p:attrNameLst>
                                          <p:attrName>style.visibility</p:attrName>
                                        </p:attrNameLst>
                                      </p:cBhvr>
                                      <p:to>
                                        <p:strVal val="visible"/>
                                      </p:to>
                                    </p:set>
                                    <p:animEffect transition="in" filter="wipe(down)">
                                      <p:cBhvr>
                                        <p:cTn id="78" dur="500"/>
                                        <p:tgtEl>
                                          <p:spTgt spid="34"/>
                                        </p:tgtEl>
                                      </p:cBhvr>
                                    </p:animEffect>
                                  </p:childTnLst>
                                </p:cTn>
                              </p:par>
                              <p:par>
                                <p:cTn id="79" presetID="22" presetClass="entr" presetSubtype="4" fill="hold" grpId="0" nodeType="withEffect">
                                  <p:stCondLst>
                                    <p:cond delay="0"/>
                                  </p:stCondLst>
                                  <p:childTnLst>
                                    <p:set>
                                      <p:cBhvr>
                                        <p:cTn id="80" dur="1" fill="hold">
                                          <p:stCondLst>
                                            <p:cond delay="0"/>
                                          </p:stCondLst>
                                        </p:cTn>
                                        <p:tgtEl>
                                          <p:spTgt spid="35"/>
                                        </p:tgtEl>
                                        <p:attrNameLst>
                                          <p:attrName>style.visibility</p:attrName>
                                        </p:attrNameLst>
                                      </p:cBhvr>
                                      <p:to>
                                        <p:strVal val="visible"/>
                                      </p:to>
                                    </p:set>
                                    <p:animEffect transition="in" filter="wipe(down)">
                                      <p:cBhvr>
                                        <p:cTn id="81" dur="500"/>
                                        <p:tgtEl>
                                          <p:spTgt spid="35"/>
                                        </p:tgtEl>
                                      </p:cBhvr>
                                    </p:animEffect>
                                  </p:childTnLst>
                                </p:cTn>
                              </p:par>
                              <p:par>
                                <p:cTn id="82" presetID="22" presetClass="entr" presetSubtype="4" fill="hold" grpId="0" nodeType="with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wipe(down)">
                                      <p:cBhvr>
                                        <p:cTn id="84" dur="500"/>
                                        <p:tgtEl>
                                          <p:spTgt spid="36"/>
                                        </p:tgtEl>
                                      </p:cBhvr>
                                    </p:animEffect>
                                  </p:childTnLst>
                                </p:cTn>
                              </p:par>
                              <p:par>
                                <p:cTn id="85" presetID="22" presetClass="entr" presetSubtype="4" fill="hold" grpId="0" nodeType="withEffect">
                                  <p:stCondLst>
                                    <p:cond delay="0"/>
                                  </p:stCondLst>
                                  <p:childTnLst>
                                    <p:set>
                                      <p:cBhvr>
                                        <p:cTn id="86" dur="1" fill="hold">
                                          <p:stCondLst>
                                            <p:cond delay="0"/>
                                          </p:stCondLst>
                                        </p:cTn>
                                        <p:tgtEl>
                                          <p:spTgt spid="37"/>
                                        </p:tgtEl>
                                        <p:attrNameLst>
                                          <p:attrName>style.visibility</p:attrName>
                                        </p:attrNameLst>
                                      </p:cBhvr>
                                      <p:to>
                                        <p:strVal val="visible"/>
                                      </p:to>
                                    </p:set>
                                    <p:animEffect transition="in" filter="wipe(down)">
                                      <p:cBhvr>
                                        <p:cTn id="87" dur="500"/>
                                        <p:tgtEl>
                                          <p:spTgt spid="37"/>
                                        </p:tgtEl>
                                      </p:cBhvr>
                                    </p:animEffect>
                                  </p:childTnLst>
                                </p:cTn>
                              </p:par>
                              <p:par>
                                <p:cTn id="88" presetID="22" presetClass="entr" presetSubtype="4" fill="hold" grpId="0" nodeType="withEffect">
                                  <p:stCondLst>
                                    <p:cond delay="0"/>
                                  </p:stCondLst>
                                  <p:childTnLst>
                                    <p:set>
                                      <p:cBhvr>
                                        <p:cTn id="89" dur="1" fill="hold">
                                          <p:stCondLst>
                                            <p:cond delay="0"/>
                                          </p:stCondLst>
                                        </p:cTn>
                                        <p:tgtEl>
                                          <p:spTgt spid="38"/>
                                        </p:tgtEl>
                                        <p:attrNameLst>
                                          <p:attrName>style.visibility</p:attrName>
                                        </p:attrNameLst>
                                      </p:cBhvr>
                                      <p:to>
                                        <p:strVal val="visible"/>
                                      </p:to>
                                    </p:set>
                                    <p:animEffect transition="in" filter="wipe(down)">
                                      <p:cBhvr>
                                        <p:cTn id="90" dur="500"/>
                                        <p:tgtEl>
                                          <p:spTgt spid="38"/>
                                        </p:tgtEl>
                                      </p:cBhvr>
                                    </p:animEffect>
                                  </p:childTnLst>
                                </p:cTn>
                              </p:par>
                              <p:par>
                                <p:cTn id="91" presetID="22" presetClass="entr" presetSubtype="4" fill="hold" grpId="0" nodeType="withEffect">
                                  <p:stCondLst>
                                    <p:cond delay="0"/>
                                  </p:stCondLst>
                                  <p:childTnLst>
                                    <p:set>
                                      <p:cBhvr>
                                        <p:cTn id="92" dur="1" fill="hold">
                                          <p:stCondLst>
                                            <p:cond delay="0"/>
                                          </p:stCondLst>
                                        </p:cTn>
                                        <p:tgtEl>
                                          <p:spTgt spid="39"/>
                                        </p:tgtEl>
                                        <p:attrNameLst>
                                          <p:attrName>style.visibility</p:attrName>
                                        </p:attrNameLst>
                                      </p:cBhvr>
                                      <p:to>
                                        <p:strVal val="visible"/>
                                      </p:to>
                                    </p:set>
                                    <p:animEffect transition="in" filter="wipe(down)">
                                      <p:cBhvr>
                                        <p:cTn id="93" dur="500"/>
                                        <p:tgtEl>
                                          <p:spTgt spid="39"/>
                                        </p:tgtEl>
                                      </p:cBhvr>
                                    </p:animEffect>
                                  </p:childTnLst>
                                </p:cTn>
                              </p:par>
                              <p:par>
                                <p:cTn id="94" presetID="22" presetClass="entr" presetSubtype="4" fill="hold" grpId="0" nodeType="withEffect">
                                  <p:stCondLst>
                                    <p:cond delay="0"/>
                                  </p:stCondLst>
                                  <p:childTnLst>
                                    <p:set>
                                      <p:cBhvr>
                                        <p:cTn id="95" dur="1" fill="hold">
                                          <p:stCondLst>
                                            <p:cond delay="0"/>
                                          </p:stCondLst>
                                        </p:cTn>
                                        <p:tgtEl>
                                          <p:spTgt spid="40"/>
                                        </p:tgtEl>
                                        <p:attrNameLst>
                                          <p:attrName>style.visibility</p:attrName>
                                        </p:attrNameLst>
                                      </p:cBhvr>
                                      <p:to>
                                        <p:strVal val="visible"/>
                                      </p:to>
                                    </p:set>
                                    <p:animEffect transition="in" filter="wipe(down)">
                                      <p:cBhvr>
                                        <p:cTn id="96" dur="500"/>
                                        <p:tgtEl>
                                          <p:spTgt spid="40"/>
                                        </p:tgtEl>
                                      </p:cBhvr>
                                    </p:animEffect>
                                  </p:childTnLst>
                                </p:cTn>
                              </p:par>
                              <p:par>
                                <p:cTn id="97" presetID="22" presetClass="entr" presetSubtype="4" fill="hold" grpId="0" nodeType="withEffect">
                                  <p:stCondLst>
                                    <p:cond delay="0"/>
                                  </p:stCondLst>
                                  <p:childTnLst>
                                    <p:set>
                                      <p:cBhvr>
                                        <p:cTn id="98" dur="1" fill="hold">
                                          <p:stCondLst>
                                            <p:cond delay="0"/>
                                          </p:stCondLst>
                                        </p:cTn>
                                        <p:tgtEl>
                                          <p:spTgt spid="41"/>
                                        </p:tgtEl>
                                        <p:attrNameLst>
                                          <p:attrName>style.visibility</p:attrName>
                                        </p:attrNameLst>
                                      </p:cBhvr>
                                      <p:to>
                                        <p:strVal val="visible"/>
                                      </p:to>
                                    </p:set>
                                    <p:animEffect transition="in" filter="wipe(down)">
                                      <p:cBhvr>
                                        <p:cTn id="99" dur="500"/>
                                        <p:tgtEl>
                                          <p:spTgt spid="41"/>
                                        </p:tgtEl>
                                      </p:cBhvr>
                                    </p:animEffect>
                                  </p:childTnLst>
                                </p:cTn>
                              </p:par>
                              <p:par>
                                <p:cTn id="100" presetID="22" presetClass="entr" presetSubtype="4" fill="hold" grpId="0" nodeType="withEffect">
                                  <p:stCondLst>
                                    <p:cond delay="0"/>
                                  </p:stCondLst>
                                  <p:childTnLst>
                                    <p:set>
                                      <p:cBhvr>
                                        <p:cTn id="101" dur="1" fill="hold">
                                          <p:stCondLst>
                                            <p:cond delay="0"/>
                                          </p:stCondLst>
                                        </p:cTn>
                                        <p:tgtEl>
                                          <p:spTgt spid="42"/>
                                        </p:tgtEl>
                                        <p:attrNameLst>
                                          <p:attrName>style.visibility</p:attrName>
                                        </p:attrNameLst>
                                      </p:cBhvr>
                                      <p:to>
                                        <p:strVal val="visible"/>
                                      </p:to>
                                    </p:set>
                                    <p:animEffect transition="in" filter="wipe(down)">
                                      <p:cBhvr>
                                        <p:cTn id="102" dur="500"/>
                                        <p:tgtEl>
                                          <p:spTgt spid="42"/>
                                        </p:tgtEl>
                                      </p:cBhvr>
                                    </p:animEffect>
                                  </p:childTnLst>
                                </p:cTn>
                              </p:par>
                              <p:par>
                                <p:cTn id="103" presetID="22" presetClass="entr" presetSubtype="4" fill="hold" grpId="0" nodeType="withEffect">
                                  <p:stCondLst>
                                    <p:cond delay="0"/>
                                  </p:stCondLst>
                                  <p:childTnLst>
                                    <p:set>
                                      <p:cBhvr>
                                        <p:cTn id="104" dur="1" fill="hold">
                                          <p:stCondLst>
                                            <p:cond delay="0"/>
                                          </p:stCondLst>
                                        </p:cTn>
                                        <p:tgtEl>
                                          <p:spTgt spid="43"/>
                                        </p:tgtEl>
                                        <p:attrNameLst>
                                          <p:attrName>style.visibility</p:attrName>
                                        </p:attrNameLst>
                                      </p:cBhvr>
                                      <p:to>
                                        <p:strVal val="visible"/>
                                      </p:to>
                                    </p:set>
                                    <p:animEffect transition="in" filter="wipe(down)">
                                      <p:cBhvr>
                                        <p:cTn id="105" dur="500"/>
                                        <p:tgtEl>
                                          <p:spTgt spid="43"/>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44"/>
                                        </p:tgtEl>
                                        <p:attrNameLst>
                                          <p:attrName>style.visibility</p:attrName>
                                        </p:attrNameLst>
                                      </p:cBhvr>
                                      <p:to>
                                        <p:strVal val="visible"/>
                                      </p:to>
                                    </p:set>
                                    <p:animEffect transition="in" filter="wipe(down)">
                                      <p:cBhvr>
                                        <p:cTn id="108" dur="500"/>
                                        <p:tgtEl>
                                          <p:spTgt spid="44"/>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45"/>
                                        </p:tgtEl>
                                        <p:attrNameLst>
                                          <p:attrName>style.visibility</p:attrName>
                                        </p:attrNameLst>
                                      </p:cBhvr>
                                      <p:to>
                                        <p:strVal val="visible"/>
                                      </p:to>
                                    </p:set>
                                    <p:animEffect transition="in" filter="wipe(down)">
                                      <p:cBhvr>
                                        <p:cTn id="111" dur="500"/>
                                        <p:tgtEl>
                                          <p:spTgt spid="45"/>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46"/>
                                        </p:tgtEl>
                                        <p:attrNameLst>
                                          <p:attrName>style.visibility</p:attrName>
                                        </p:attrNameLst>
                                      </p:cBhvr>
                                      <p:to>
                                        <p:strVal val="visible"/>
                                      </p:to>
                                    </p:set>
                                    <p:animEffect transition="in" filter="wipe(down)">
                                      <p:cBhvr>
                                        <p:cTn id="114" dur="500"/>
                                        <p:tgtEl>
                                          <p:spTgt spid="46"/>
                                        </p:tgtEl>
                                      </p:cBhvr>
                                    </p:animEffect>
                                  </p:childTnLst>
                                </p:cTn>
                              </p:par>
                              <p:par>
                                <p:cTn id="115" presetID="22" presetClass="entr" presetSubtype="4" fill="hold" grpId="0" nodeType="withEffect">
                                  <p:stCondLst>
                                    <p:cond delay="0"/>
                                  </p:stCondLst>
                                  <p:childTnLst>
                                    <p:set>
                                      <p:cBhvr>
                                        <p:cTn id="116" dur="1" fill="hold">
                                          <p:stCondLst>
                                            <p:cond delay="0"/>
                                          </p:stCondLst>
                                        </p:cTn>
                                        <p:tgtEl>
                                          <p:spTgt spid="47"/>
                                        </p:tgtEl>
                                        <p:attrNameLst>
                                          <p:attrName>style.visibility</p:attrName>
                                        </p:attrNameLst>
                                      </p:cBhvr>
                                      <p:to>
                                        <p:strVal val="visible"/>
                                      </p:to>
                                    </p:set>
                                    <p:animEffect transition="in" filter="wipe(down)">
                                      <p:cBhvr>
                                        <p:cTn id="117" dur="500"/>
                                        <p:tgtEl>
                                          <p:spTgt spid="47"/>
                                        </p:tgtEl>
                                      </p:cBhvr>
                                    </p:animEffect>
                                  </p:childTnLst>
                                </p:cTn>
                              </p:par>
                            </p:childTnLst>
                          </p:cTn>
                        </p:par>
                      </p:childTnLst>
                    </p:cTn>
                  </p:par>
                  <p:par>
                    <p:cTn id="118" fill="hold">
                      <p:stCondLst>
                        <p:cond delay="indefinite"/>
                      </p:stCondLst>
                      <p:childTnLst>
                        <p:par>
                          <p:cTn id="119" fill="hold">
                            <p:stCondLst>
                              <p:cond delay="0"/>
                            </p:stCondLst>
                            <p:childTnLst>
                              <p:par>
                                <p:cTn id="120" presetID="2" presetClass="entr" presetSubtype="4" fill="hold" grpId="0" nodeType="clickEffect">
                                  <p:stCondLst>
                                    <p:cond delay="0"/>
                                  </p:stCondLst>
                                  <p:childTnLst>
                                    <p:set>
                                      <p:cBhvr>
                                        <p:cTn id="121" dur="1" fill="hold">
                                          <p:stCondLst>
                                            <p:cond delay="0"/>
                                          </p:stCondLst>
                                        </p:cTn>
                                        <p:tgtEl>
                                          <p:spTgt spid="49"/>
                                        </p:tgtEl>
                                        <p:attrNameLst>
                                          <p:attrName>style.visibility</p:attrName>
                                        </p:attrNameLst>
                                      </p:cBhvr>
                                      <p:to>
                                        <p:strVal val="visible"/>
                                      </p:to>
                                    </p:set>
                                    <p:anim calcmode="lin" valueType="num">
                                      <p:cBhvr additive="base">
                                        <p:cTn id="122" dur="500" fill="hold"/>
                                        <p:tgtEl>
                                          <p:spTgt spid="49"/>
                                        </p:tgtEl>
                                        <p:attrNameLst>
                                          <p:attrName>ppt_x</p:attrName>
                                        </p:attrNameLst>
                                      </p:cBhvr>
                                      <p:tavLst>
                                        <p:tav tm="0">
                                          <p:val>
                                            <p:strVal val="#ppt_x"/>
                                          </p:val>
                                        </p:tav>
                                        <p:tav tm="100000">
                                          <p:val>
                                            <p:strVal val="#ppt_x"/>
                                          </p:val>
                                        </p:tav>
                                      </p:tavLst>
                                    </p:anim>
                                    <p:anim calcmode="lin" valueType="num">
                                      <p:cBhvr additive="base">
                                        <p:cTn id="123"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3"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p:bldP spid="49"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pic>
        <p:nvPicPr>
          <p:cNvPr id="2" name="图片 1"/>
          <p:cNvPicPr>
            <a:picLocks noChangeAspect="1"/>
          </p:cNvPicPr>
          <p:nvPr/>
        </p:nvPicPr>
        <p:blipFill>
          <a:blip r:embed="rId3"/>
          <a:stretch>
            <a:fillRect/>
          </a:stretch>
        </p:blipFill>
        <p:spPr>
          <a:xfrm>
            <a:off x="1680883" y="1715316"/>
            <a:ext cx="3334870" cy="1724166"/>
          </a:xfrm>
          <a:prstGeom prst="rect">
            <a:avLst/>
          </a:prstGeom>
        </p:spPr>
      </p:pic>
      <p:pic>
        <p:nvPicPr>
          <p:cNvPr id="3" name="图片 2"/>
          <p:cNvPicPr>
            <a:picLocks noChangeAspect="1"/>
          </p:cNvPicPr>
          <p:nvPr/>
        </p:nvPicPr>
        <p:blipFill>
          <a:blip r:embed="rId4"/>
          <a:stretch>
            <a:fillRect/>
          </a:stretch>
        </p:blipFill>
        <p:spPr>
          <a:xfrm>
            <a:off x="7189834" y="1715316"/>
            <a:ext cx="3385862" cy="1724166"/>
          </a:xfrm>
          <a:prstGeom prst="rect">
            <a:avLst/>
          </a:prstGeom>
        </p:spPr>
      </p:pic>
      <p:sp>
        <p:nvSpPr>
          <p:cNvPr id="4" name="虚尾箭头 3"/>
          <p:cNvSpPr/>
          <p:nvPr/>
        </p:nvSpPr>
        <p:spPr>
          <a:xfrm>
            <a:off x="5334139" y="2209823"/>
            <a:ext cx="1537309" cy="900953"/>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680883" y="3985168"/>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latin typeface="+mn-lt"/>
                <a:ea typeface="+mn-ea"/>
                <a:cs typeface="+mn-ea"/>
                <a:sym typeface="+mn-lt"/>
              </a:rPr>
              <a:t>堆和堆排序算法</a:t>
            </a:r>
            <a:endParaRPr lang="en-US" altLang="zh-CN" sz="2200" b="1" dirty="0">
              <a:latin typeface="+mn-lt"/>
              <a:ea typeface="+mn-ea"/>
              <a:cs typeface="+mn-ea"/>
              <a:sym typeface="+mn-lt"/>
            </a:endParaRPr>
          </a:p>
        </p:txBody>
      </p:sp>
      <p:sp>
        <p:nvSpPr>
          <p:cNvPr id="5" name="文本框 4"/>
          <p:cNvSpPr txBox="1"/>
          <p:nvPr/>
        </p:nvSpPr>
        <p:spPr>
          <a:xfrm>
            <a:off x="1982096" y="4449141"/>
            <a:ext cx="8746864" cy="1468928"/>
          </a:xfrm>
          <a:prstGeom prst="rect">
            <a:avLst/>
          </a:prstGeom>
          <a:noFill/>
        </p:spPr>
        <p:txBody>
          <a:bodyPr wrap="square" rtlCol="0">
            <a:spAutoFit/>
          </a:bodyPr>
          <a:lstStyle/>
          <a:p>
            <a:pPr>
              <a:lnSpc>
                <a:spcPct val="150000"/>
              </a:lnSpc>
            </a:pPr>
            <a:r>
              <a:rPr lang="zh-CN" altLang="en-US" sz="2000" b="1" dirty="0">
                <a:latin typeface="Times New Roman" panose="02020603050405020304" pitchFamily="18" charset="0"/>
                <a:cs typeface="Times New Roman" panose="02020603050405020304" pitchFamily="18" charset="0"/>
              </a:rPr>
              <a:t>        堆排序的的思路是将表</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L=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n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转换成大顶堆，将堆的根（即</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L</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第一个位置的元素）与最后一个叶子（即</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L</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最后一个位置的元素）交换；然后，除最后一个叶子外剩余部分再重复上述处理。</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zh-CN" alt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057311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6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3" grpId="0"/>
      <p:bldP spid="5"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5" name="文本框 4"/>
          <p:cNvSpPr txBox="1"/>
          <p:nvPr/>
        </p:nvSpPr>
        <p:spPr>
          <a:xfrm>
            <a:off x="1782723" y="1402542"/>
            <a:ext cx="8351877" cy="1555811"/>
          </a:xfrm>
          <a:prstGeom prst="rect">
            <a:avLst/>
          </a:prstGeom>
          <a:noFill/>
        </p:spPr>
        <p:txBody>
          <a:bodyPr wrap="square" rtlCol="0">
            <a:spAutoFit/>
          </a:bodyPr>
          <a:lstStyle/>
          <a:p>
            <a:pPr>
              <a:lnSpc>
                <a:spcPct val="150000"/>
              </a:lnSpc>
            </a:pPr>
            <a:r>
              <a:rPr lang="zh-CN" altLang="en-US" sz="2000" b="1" dirty="0">
                <a:latin typeface="Times New Roman" panose="02020603050405020304" pitchFamily="18" charset="0"/>
                <a:cs typeface="Times New Roman" panose="02020603050405020304" pitchFamily="18" charset="0"/>
              </a:rPr>
              <a:t>         </a:t>
            </a:r>
            <a:r>
              <a:rPr lang="zh-CN" altLang="en-US" sz="2200" b="1" dirty="0">
                <a:latin typeface="Times New Roman" panose="02020603050405020304" pitchFamily="18" charset="0"/>
                <a:cs typeface="Times New Roman" panose="02020603050405020304" pitchFamily="18" charset="0"/>
              </a:rPr>
              <a:t>假设</a:t>
            </a:r>
            <a:r>
              <a:rPr lang="zh-CN" altLang="en-US" sz="2200" b="1" dirty="0"/>
              <a:t>表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L=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n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cs typeface="Times New Roman" panose="02020603050405020304" pitchFamily="18" charset="0"/>
              </a:rPr>
              <a:t>对应的完全二叉树 </a:t>
            </a:r>
            <a:r>
              <a:rPr lang="en-US" altLang="zh-CN" sz="2200" b="1" dirty="0">
                <a:latin typeface="Times New Roman" panose="02020603050405020304" pitchFamily="18" charset="0"/>
                <a:cs typeface="Times New Roman" panose="02020603050405020304" pitchFamily="18" charset="0"/>
              </a:rPr>
              <a:t>T </a:t>
            </a:r>
            <a:r>
              <a:rPr lang="zh-CN" altLang="en-US" sz="2200" b="1" dirty="0">
                <a:latin typeface="Times New Roman" panose="02020603050405020304" pitchFamily="18" charset="0"/>
                <a:cs typeface="Times New Roman" panose="02020603050405020304" pitchFamily="18" charset="0"/>
              </a:rPr>
              <a:t>中，树根的左右子树均为堆，仅仅是</a:t>
            </a:r>
            <a:r>
              <a:rPr lang="en-US" altLang="zh-CN" sz="2200" b="1" dirty="0">
                <a:latin typeface="Times New Roman" panose="02020603050405020304" pitchFamily="18" charset="0"/>
                <a:cs typeface="Times New Roman" panose="02020603050405020304" pitchFamily="18" charset="0"/>
              </a:rPr>
              <a:t>T</a:t>
            </a:r>
            <a:r>
              <a:rPr lang="zh-CN" altLang="en-US" sz="2200" b="1" dirty="0">
                <a:latin typeface="Times New Roman" panose="02020603050405020304" pitchFamily="18" charset="0"/>
                <a:cs typeface="Times New Roman" panose="02020603050405020304" pitchFamily="18" charset="0"/>
              </a:rPr>
              <a:t>的根不满足堆的条件。将这种特殊情况的完全二叉树 </a:t>
            </a:r>
            <a:r>
              <a:rPr lang="en-US" altLang="zh-CN" sz="2200" b="1" dirty="0">
                <a:latin typeface="Times New Roman" panose="02020603050405020304" pitchFamily="18" charset="0"/>
                <a:cs typeface="Times New Roman" panose="02020603050405020304" pitchFamily="18" charset="0"/>
              </a:rPr>
              <a:t>T </a:t>
            </a:r>
            <a:r>
              <a:rPr lang="zh-CN" altLang="en-US" sz="2200" b="1" dirty="0">
                <a:latin typeface="Times New Roman" panose="02020603050405020304" pitchFamily="18" charset="0"/>
                <a:cs typeface="Times New Roman" panose="02020603050405020304" pitchFamily="18" charset="0"/>
              </a:rPr>
              <a:t>转换成堆的过程，称为“调整堆”。</a:t>
            </a:r>
          </a:p>
        </p:txBody>
      </p:sp>
      <p:sp>
        <p:nvSpPr>
          <p:cNvPr id="8" name="矩形 7"/>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9" name="组合 8"/>
          <p:cNvGrpSpPr/>
          <p:nvPr/>
        </p:nvGrpSpPr>
        <p:grpSpPr>
          <a:xfrm>
            <a:off x="11121605" y="215817"/>
            <a:ext cx="652151" cy="610641"/>
            <a:chOff x="1784487" y="2486066"/>
            <a:chExt cx="446032" cy="418971"/>
          </a:xfrm>
          <a:solidFill>
            <a:srgbClr val="FCB00F"/>
          </a:solidFill>
        </p:grpSpPr>
        <p:sp>
          <p:nvSpPr>
            <p:cNvPr id="10"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5"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867727" y="3284186"/>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solidFill>
                  <a:srgbClr val="FF0000"/>
                </a:solidFill>
                <a:latin typeface="+mn-lt"/>
                <a:ea typeface="+mn-ea"/>
                <a:cs typeface="+mn-ea"/>
                <a:sym typeface="+mn-lt"/>
              </a:rPr>
              <a:t>调整堆算法思想：</a:t>
            </a:r>
            <a:endParaRPr lang="en-US" altLang="zh-CN" sz="2200" b="1" dirty="0">
              <a:solidFill>
                <a:srgbClr val="FF0000"/>
              </a:solidFill>
              <a:latin typeface="+mn-lt"/>
              <a:ea typeface="+mn-ea"/>
              <a:cs typeface="+mn-ea"/>
              <a:sym typeface="+mn-lt"/>
            </a:endParaRPr>
          </a:p>
        </p:txBody>
      </p:sp>
      <p:sp>
        <p:nvSpPr>
          <p:cNvPr id="6" name="矩形 5"/>
          <p:cNvSpPr/>
          <p:nvPr/>
        </p:nvSpPr>
        <p:spPr>
          <a:xfrm>
            <a:off x="1996260" y="3889192"/>
            <a:ext cx="8138340" cy="1555811"/>
          </a:xfrm>
          <a:prstGeom prst="rect">
            <a:avLst/>
          </a:prstGeom>
        </p:spPr>
        <p:txBody>
          <a:bodyPr wrap="square">
            <a:spAutoFit/>
          </a:bodyPr>
          <a:lstStyle/>
          <a:p>
            <a:pPr>
              <a:lnSpc>
                <a:spcPct val="150000"/>
              </a:lnSpc>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rPr>
              <a:t>）将树根与其左右子树根值最大者交换；</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rPr>
              <a:t>）对交换后的左（或右）子树重复⑴，直到左（或右）子树为堆。</a:t>
            </a:r>
          </a:p>
        </p:txBody>
      </p:sp>
    </p:spTree>
    <p:extLst>
      <p:ext uri="{BB962C8B-B14F-4D97-AF65-F5344CB8AC3E}">
        <p14:creationId xmlns:p14="http://schemas.microsoft.com/office/powerpoint/2010/main" val="6866718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6" grpId="0"/>
      <p:bldP spid="6"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5" name="矩形 14"/>
          <p:cNvSpPr/>
          <p:nvPr/>
        </p:nvSpPr>
        <p:spPr>
          <a:xfrm>
            <a:off x="3316746" y="1265078"/>
            <a:ext cx="4887018" cy="498663"/>
          </a:xfrm>
          <a:prstGeom prst="rect">
            <a:avLst/>
          </a:prstGeom>
        </p:spPr>
        <p:txBody>
          <a:bodyPr wrap="square">
            <a:spAutoFit/>
          </a:bodyPr>
          <a:lstStyle/>
          <a:p>
            <a:pPr>
              <a:lnSpc>
                <a:spcPct val="150000"/>
              </a:lnSpc>
            </a:pPr>
            <a:r>
              <a:rPr lang="en-US" altLang="zh-CN" sz="2000" b="1" dirty="0"/>
              <a:t>38     97     65     76     49     13     27     </a:t>
            </a:r>
            <a:r>
              <a:rPr lang="en-US" altLang="zh-CN" sz="2000" b="1" dirty="0">
                <a:solidFill>
                  <a:srgbClr val="FF0000"/>
                </a:solidFill>
              </a:rPr>
              <a:t>49</a:t>
            </a:r>
            <a:endParaRPr lang="zh-CN" altLang="en-US" sz="2000" b="1" dirty="0">
              <a:solidFill>
                <a:srgbClr val="FF0000"/>
              </a:solidFill>
            </a:endParaRPr>
          </a:p>
        </p:txBody>
      </p:sp>
      <p:sp>
        <p:nvSpPr>
          <p:cNvPr id="17" name="Oval 14">
            <a:extLst>
              <a:ext uri="{FF2B5EF4-FFF2-40B4-BE49-F238E27FC236}">
                <a16:creationId xmlns:a16="http://schemas.microsoft.com/office/drawing/2014/main" id="{94E27034-EC25-42CB-9B81-26637825FC1B}"/>
              </a:ext>
            </a:extLst>
          </p:cNvPr>
          <p:cNvSpPr>
            <a:spLocks noChangeArrowheads="1"/>
          </p:cNvSpPr>
          <p:nvPr/>
        </p:nvSpPr>
        <p:spPr bwMode="auto">
          <a:xfrm>
            <a:off x="4510575" y="32369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8" name="Oval 15">
            <a:extLst>
              <a:ext uri="{FF2B5EF4-FFF2-40B4-BE49-F238E27FC236}">
                <a16:creationId xmlns:a16="http://schemas.microsoft.com/office/drawing/2014/main" id="{517F54D7-A24F-477E-9C32-EDE8DBC5C254}"/>
              </a:ext>
            </a:extLst>
          </p:cNvPr>
          <p:cNvSpPr>
            <a:spLocks noChangeArrowheads="1"/>
          </p:cNvSpPr>
          <p:nvPr/>
        </p:nvSpPr>
        <p:spPr bwMode="auto">
          <a:xfrm>
            <a:off x="4053375" y="40751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9" name="Oval 16">
            <a:extLst>
              <a:ext uri="{FF2B5EF4-FFF2-40B4-BE49-F238E27FC236}">
                <a16:creationId xmlns:a16="http://schemas.microsoft.com/office/drawing/2014/main" id="{FD515EF2-CC10-4F64-A4B3-4AAF29CEF752}"/>
              </a:ext>
            </a:extLst>
          </p:cNvPr>
          <p:cNvSpPr>
            <a:spLocks noChangeArrowheads="1"/>
          </p:cNvSpPr>
          <p:nvPr/>
        </p:nvSpPr>
        <p:spPr bwMode="auto">
          <a:xfrm>
            <a:off x="4967775" y="40751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0" name="Oval 17">
            <a:extLst>
              <a:ext uri="{FF2B5EF4-FFF2-40B4-BE49-F238E27FC236}">
                <a16:creationId xmlns:a16="http://schemas.microsoft.com/office/drawing/2014/main" id="{30DC0B1D-0E21-41D0-A9ED-2A680CECB838}"/>
              </a:ext>
            </a:extLst>
          </p:cNvPr>
          <p:cNvSpPr>
            <a:spLocks noChangeArrowheads="1"/>
          </p:cNvSpPr>
          <p:nvPr/>
        </p:nvSpPr>
        <p:spPr bwMode="auto">
          <a:xfrm>
            <a:off x="3824775" y="49133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strike="noStrike" kern="0" cap="none" spc="0" normalizeH="0" baseline="0" noProof="0" dirty="0">
                <a:ln>
                  <a:noFill/>
                </a:ln>
                <a:solidFill>
                  <a:srgbClr val="FF0000"/>
                </a:solidFill>
                <a:effectLst/>
                <a:uLnTx/>
                <a:uFillTx/>
                <a:latin typeface="+mn-lt"/>
                <a:ea typeface="+mn-ea"/>
                <a:cs typeface="+mn-ea"/>
                <a:sym typeface="+mn-lt"/>
              </a:rPr>
              <a:t>49</a:t>
            </a:r>
            <a:endParaRPr kumimoji="0" lang="en-US" altLang="zh-CN" sz="2000" b="1" i="0" strike="noStrike" kern="0" cap="none" spc="0" normalizeH="0" baseline="0" noProof="1">
              <a:ln>
                <a:noFill/>
              </a:ln>
              <a:solidFill>
                <a:srgbClr val="FF0000"/>
              </a:solidFill>
              <a:effectLst/>
              <a:uLnTx/>
              <a:uFillTx/>
              <a:latin typeface="+mn-lt"/>
              <a:ea typeface="+mn-ea"/>
              <a:cs typeface="+mn-ea"/>
              <a:sym typeface="+mn-lt"/>
            </a:endParaRPr>
          </a:p>
        </p:txBody>
      </p:sp>
      <p:sp>
        <p:nvSpPr>
          <p:cNvPr id="21" name="Line 18">
            <a:extLst>
              <a:ext uri="{FF2B5EF4-FFF2-40B4-BE49-F238E27FC236}">
                <a16:creationId xmlns:a16="http://schemas.microsoft.com/office/drawing/2014/main" id="{9FCDF56A-9C9B-4FA7-8DBB-424438F8D86B}"/>
              </a:ext>
            </a:extLst>
          </p:cNvPr>
          <p:cNvSpPr>
            <a:spLocks noChangeShapeType="1"/>
          </p:cNvSpPr>
          <p:nvPr/>
        </p:nvSpPr>
        <p:spPr bwMode="auto">
          <a:xfrm flipH="1">
            <a:off x="3977175" y="4456157"/>
            <a:ext cx="2286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2" name="Oval 19">
            <a:extLst>
              <a:ext uri="{FF2B5EF4-FFF2-40B4-BE49-F238E27FC236}">
                <a16:creationId xmlns:a16="http://schemas.microsoft.com/office/drawing/2014/main" id="{2A679661-CB85-4A2A-B420-C330A7875A8A}"/>
              </a:ext>
            </a:extLst>
          </p:cNvPr>
          <p:cNvSpPr>
            <a:spLocks noChangeArrowheads="1"/>
          </p:cNvSpPr>
          <p:nvPr/>
        </p:nvSpPr>
        <p:spPr bwMode="auto">
          <a:xfrm>
            <a:off x="6377475" y="326996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65</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3" name="Oval 20">
            <a:extLst>
              <a:ext uri="{FF2B5EF4-FFF2-40B4-BE49-F238E27FC236}">
                <a16:creationId xmlns:a16="http://schemas.microsoft.com/office/drawing/2014/main" id="{97C958F8-7CEF-4F80-9DEC-5B376F4F92B0}"/>
              </a:ext>
            </a:extLst>
          </p:cNvPr>
          <p:cNvSpPr>
            <a:spLocks noChangeArrowheads="1"/>
          </p:cNvSpPr>
          <p:nvPr/>
        </p:nvSpPr>
        <p:spPr bwMode="auto">
          <a:xfrm>
            <a:off x="5958375" y="40751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13</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4" name="Oval 21">
            <a:extLst>
              <a:ext uri="{FF2B5EF4-FFF2-40B4-BE49-F238E27FC236}">
                <a16:creationId xmlns:a16="http://schemas.microsoft.com/office/drawing/2014/main" id="{F25FDDC8-FA45-4519-AC03-FB7160E09025}"/>
              </a:ext>
            </a:extLst>
          </p:cNvPr>
          <p:cNvSpPr>
            <a:spLocks noChangeArrowheads="1"/>
          </p:cNvSpPr>
          <p:nvPr/>
        </p:nvSpPr>
        <p:spPr bwMode="auto">
          <a:xfrm>
            <a:off x="6872775" y="40751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5" name="Oval 22">
            <a:extLst>
              <a:ext uri="{FF2B5EF4-FFF2-40B4-BE49-F238E27FC236}">
                <a16:creationId xmlns:a16="http://schemas.microsoft.com/office/drawing/2014/main" id="{7486D9D8-AB1C-4092-A917-710F7CD84C40}"/>
              </a:ext>
            </a:extLst>
          </p:cNvPr>
          <p:cNvSpPr>
            <a:spLocks noChangeArrowheads="1"/>
          </p:cNvSpPr>
          <p:nvPr/>
        </p:nvSpPr>
        <p:spPr bwMode="auto">
          <a:xfrm>
            <a:off x="5348775" y="24749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6" name="Line 23">
            <a:extLst>
              <a:ext uri="{FF2B5EF4-FFF2-40B4-BE49-F238E27FC236}">
                <a16:creationId xmlns:a16="http://schemas.microsoft.com/office/drawing/2014/main" id="{393B3E3A-6F9D-494B-805C-E01550992EDF}"/>
              </a:ext>
            </a:extLst>
          </p:cNvPr>
          <p:cNvSpPr>
            <a:spLocks noChangeShapeType="1"/>
          </p:cNvSpPr>
          <p:nvPr/>
        </p:nvSpPr>
        <p:spPr bwMode="auto">
          <a:xfrm flipH="1">
            <a:off x="4815375" y="2855957"/>
            <a:ext cx="685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7" name="Line 24">
            <a:extLst>
              <a:ext uri="{FF2B5EF4-FFF2-40B4-BE49-F238E27FC236}">
                <a16:creationId xmlns:a16="http://schemas.microsoft.com/office/drawing/2014/main" id="{07F0863C-6720-4EE3-82FB-186515BE24E2}"/>
              </a:ext>
            </a:extLst>
          </p:cNvPr>
          <p:cNvSpPr>
            <a:spLocks noChangeShapeType="1"/>
          </p:cNvSpPr>
          <p:nvPr/>
        </p:nvSpPr>
        <p:spPr bwMode="auto">
          <a:xfrm>
            <a:off x="5653575" y="2855957"/>
            <a:ext cx="7620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8" name="Line 25">
            <a:extLst>
              <a:ext uri="{FF2B5EF4-FFF2-40B4-BE49-F238E27FC236}">
                <a16:creationId xmlns:a16="http://schemas.microsoft.com/office/drawing/2014/main" id="{A9F73F63-DC3C-470C-BB06-A3770355D5DB}"/>
              </a:ext>
            </a:extLst>
          </p:cNvPr>
          <p:cNvSpPr>
            <a:spLocks noChangeShapeType="1"/>
          </p:cNvSpPr>
          <p:nvPr/>
        </p:nvSpPr>
        <p:spPr bwMode="auto">
          <a:xfrm flipH="1">
            <a:off x="4358175" y="3617957"/>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9" name="Line 26">
            <a:extLst>
              <a:ext uri="{FF2B5EF4-FFF2-40B4-BE49-F238E27FC236}">
                <a16:creationId xmlns:a16="http://schemas.microsoft.com/office/drawing/2014/main" id="{076A766A-8684-406C-97BF-499DD83B0138}"/>
              </a:ext>
            </a:extLst>
          </p:cNvPr>
          <p:cNvSpPr>
            <a:spLocks noChangeShapeType="1"/>
          </p:cNvSpPr>
          <p:nvPr/>
        </p:nvSpPr>
        <p:spPr bwMode="auto">
          <a:xfrm>
            <a:off x="4739175" y="3617957"/>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0" name="Line 27">
            <a:extLst>
              <a:ext uri="{FF2B5EF4-FFF2-40B4-BE49-F238E27FC236}">
                <a16:creationId xmlns:a16="http://schemas.microsoft.com/office/drawing/2014/main" id="{3A02DDA4-91B7-4240-BEF9-262E3E372347}"/>
              </a:ext>
            </a:extLst>
          </p:cNvPr>
          <p:cNvSpPr>
            <a:spLocks noChangeShapeType="1"/>
          </p:cNvSpPr>
          <p:nvPr/>
        </p:nvSpPr>
        <p:spPr bwMode="auto">
          <a:xfrm flipH="1">
            <a:off x="6186975" y="3617957"/>
            <a:ext cx="304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1" name="Line 28">
            <a:extLst>
              <a:ext uri="{FF2B5EF4-FFF2-40B4-BE49-F238E27FC236}">
                <a16:creationId xmlns:a16="http://schemas.microsoft.com/office/drawing/2014/main" id="{5A2FCAAD-5C87-4CD9-B4A7-AB895C75A277}"/>
              </a:ext>
            </a:extLst>
          </p:cNvPr>
          <p:cNvSpPr>
            <a:spLocks noChangeShapeType="1"/>
          </p:cNvSpPr>
          <p:nvPr/>
        </p:nvSpPr>
        <p:spPr bwMode="auto">
          <a:xfrm>
            <a:off x="6567975" y="3617957"/>
            <a:ext cx="3810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 name="矩形 1"/>
          <p:cNvSpPr/>
          <p:nvPr/>
        </p:nvSpPr>
        <p:spPr>
          <a:xfrm>
            <a:off x="4967775" y="2229855"/>
            <a:ext cx="1127760" cy="79500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右箭头 5"/>
          <p:cNvSpPr/>
          <p:nvPr/>
        </p:nvSpPr>
        <p:spPr>
          <a:xfrm rot="2130352">
            <a:off x="4786867" y="2142855"/>
            <a:ext cx="609600" cy="35940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Oval 22">
            <a:extLst>
              <a:ext uri="{FF2B5EF4-FFF2-40B4-BE49-F238E27FC236}">
                <a16:creationId xmlns:a16="http://schemas.microsoft.com/office/drawing/2014/main" id="{7486D9D8-AB1C-4092-A917-710F7CD84C40}"/>
              </a:ext>
            </a:extLst>
          </p:cNvPr>
          <p:cNvSpPr>
            <a:spLocks noChangeArrowheads="1"/>
          </p:cNvSpPr>
          <p:nvPr/>
        </p:nvSpPr>
        <p:spPr bwMode="auto">
          <a:xfrm>
            <a:off x="4491525" y="32369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51" name="Oval 14">
            <a:extLst>
              <a:ext uri="{FF2B5EF4-FFF2-40B4-BE49-F238E27FC236}">
                <a16:creationId xmlns:a16="http://schemas.microsoft.com/office/drawing/2014/main" id="{94E27034-EC25-42CB-9B81-26637825FC1B}"/>
              </a:ext>
            </a:extLst>
          </p:cNvPr>
          <p:cNvSpPr>
            <a:spLocks noChangeArrowheads="1"/>
          </p:cNvSpPr>
          <p:nvPr/>
        </p:nvSpPr>
        <p:spPr bwMode="auto">
          <a:xfrm>
            <a:off x="5341155" y="24749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52" name="矩形 51"/>
          <p:cNvSpPr/>
          <p:nvPr/>
        </p:nvSpPr>
        <p:spPr>
          <a:xfrm>
            <a:off x="3331550" y="1274109"/>
            <a:ext cx="4887018" cy="553998"/>
          </a:xfrm>
          <a:prstGeom prst="rect">
            <a:avLst/>
          </a:prstGeom>
        </p:spPr>
        <p:txBody>
          <a:bodyPr wrap="square">
            <a:spAutoFit/>
          </a:bodyPr>
          <a:lstStyle/>
          <a:p>
            <a:pPr>
              <a:lnSpc>
                <a:spcPct val="150000"/>
              </a:lnSpc>
            </a:pPr>
            <a:r>
              <a:rPr lang="en-US" altLang="zh-CN" sz="2000" b="1" dirty="0"/>
              <a:t>97     38     65     76     49     13     27     </a:t>
            </a:r>
            <a:r>
              <a:rPr lang="en-US" altLang="zh-CN" sz="2000" b="1" dirty="0">
                <a:solidFill>
                  <a:srgbClr val="FF0000"/>
                </a:solidFill>
              </a:rPr>
              <a:t>49</a:t>
            </a:r>
            <a:endParaRPr lang="zh-CN" altLang="en-US" sz="2000" b="1" dirty="0">
              <a:solidFill>
                <a:srgbClr val="FF0000"/>
              </a:solidFill>
            </a:endParaRPr>
          </a:p>
        </p:txBody>
      </p:sp>
    </p:spTree>
    <p:extLst>
      <p:ext uri="{BB962C8B-B14F-4D97-AF65-F5344CB8AC3E}">
        <p14:creationId xmlns:p14="http://schemas.microsoft.com/office/powerpoint/2010/main" val="40276011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barn(inVertical)">
                                      <p:cBhvr>
                                        <p:cTn id="11" dur="500"/>
                                        <p:tgtEl>
                                          <p:spTgt spid="17"/>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barn(inVertical)">
                                      <p:cBhvr>
                                        <p:cTn id="14" dur="500"/>
                                        <p:tgtEl>
                                          <p:spTgt spid="18"/>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barn(inVertical)">
                                      <p:cBhvr>
                                        <p:cTn id="17" dur="500"/>
                                        <p:tgtEl>
                                          <p:spTgt spid="19"/>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barn(inVertical)">
                                      <p:cBhvr>
                                        <p:cTn id="20" dur="500"/>
                                        <p:tgtEl>
                                          <p:spTgt spid="20"/>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barn(inVertical)">
                                      <p:cBhvr>
                                        <p:cTn id="23" dur="500"/>
                                        <p:tgtEl>
                                          <p:spTgt spid="21"/>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barn(inVertical)">
                                      <p:cBhvr>
                                        <p:cTn id="26" dur="500"/>
                                        <p:tgtEl>
                                          <p:spTgt spid="22"/>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barn(inVertical)">
                                      <p:cBhvr>
                                        <p:cTn id="29" dur="500"/>
                                        <p:tgtEl>
                                          <p:spTgt spid="23"/>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barn(inVertical)">
                                      <p:cBhvr>
                                        <p:cTn id="32" dur="500"/>
                                        <p:tgtEl>
                                          <p:spTgt spid="24"/>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barn(inVertical)">
                                      <p:cBhvr>
                                        <p:cTn id="35" dur="500"/>
                                        <p:tgtEl>
                                          <p:spTgt spid="25"/>
                                        </p:tgtEl>
                                      </p:cBhvr>
                                    </p:animEffect>
                                  </p:childTnLst>
                                </p:cTn>
                              </p:par>
                              <p:par>
                                <p:cTn id="36" presetID="16" presetClass="entr" presetSubtype="21" fill="hold" grpId="0" nodeType="with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barn(inVertical)">
                                      <p:cBhvr>
                                        <p:cTn id="38" dur="500"/>
                                        <p:tgtEl>
                                          <p:spTgt spid="26"/>
                                        </p:tgtEl>
                                      </p:cBhvr>
                                    </p:animEffect>
                                  </p:childTnLst>
                                </p:cTn>
                              </p:par>
                              <p:par>
                                <p:cTn id="39" presetID="16" presetClass="entr" presetSubtype="21"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animEffect transition="in" filter="barn(inVertical)">
                                      <p:cBhvr>
                                        <p:cTn id="41" dur="500"/>
                                        <p:tgtEl>
                                          <p:spTgt spid="27"/>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barn(inVertical)">
                                      <p:cBhvr>
                                        <p:cTn id="44" dur="500"/>
                                        <p:tgtEl>
                                          <p:spTgt spid="28"/>
                                        </p:tgtEl>
                                      </p:cBhvr>
                                    </p:animEffect>
                                  </p:childTnLst>
                                </p:cTn>
                              </p:par>
                              <p:par>
                                <p:cTn id="45" presetID="16" presetClass="entr" presetSubtype="21"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barn(inVertical)">
                                      <p:cBhvr>
                                        <p:cTn id="47" dur="500"/>
                                        <p:tgtEl>
                                          <p:spTgt spid="29"/>
                                        </p:tgtEl>
                                      </p:cBhvr>
                                    </p:animEffect>
                                  </p:childTnLst>
                                </p:cTn>
                              </p:par>
                              <p:par>
                                <p:cTn id="48" presetID="16" presetClass="entr" presetSubtype="21" fill="hold" grpId="0" nodeType="with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barn(inVertical)">
                                      <p:cBhvr>
                                        <p:cTn id="50" dur="500"/>
                                        <p:tgtEl>
                                          <p:spTgt spid="30"/>
                                        </p:tgtEl>
                                      </p:cBhvr>
                                    </p:animEffect>
                                  </p:childTnLst>
                                </p:cTn>
                              </p:par>
                              <p:par>
                                <p:cTn id="51" presetID="16" presetClass="entr" presetSubtype="21"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barn(inVertical)">
                                      <p:cBhvr>
                                        <p:cTn id="53" dur="500"/>
                                        <p:tgtEl>
                                          <p:spTgt spid="31"/>
                                        </p:tgtEl>
                                      </p:cBhvr>
                                    </p:animEffec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2"/>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xit" presetSubtype="0" fill="hold" grpId="1" nodeType="clickEffect">
                                  <p:stCondLst>
                                    <p:cond delay="0"/>
                                  </p:stCondLst>
                                  <p:childTnLst>
                                    <p:set>
                                      <p:cBhvr>
                                        <p:cTn id="61" dur="1" fill="hold">
                                          <p:stCondLst>
                                            <p:cond delay="0"/>
                                          </p:stCondLst>
                                        </p:cTn>
                                        <p:tgtEl>
                                          <p:spTgt spid="2"/>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6"/>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6" presetClass="entr" presetSubtype="21" fill="hold" grpId="0" nodeType="clickEffect">
                                  <p:stCondLst>
                                    <p:cond delay="0"/>
                                  </p:stCondLst>
                                  <p:childTnLst>
                                    <p:set>
                                      <p:cBhvr>
                                        <p:cTn id="69" dur="1" fill="hold">
                                          <p:stCondLst>
                                            <p:cond delay="0"/>
                                          </p:stCondLst>
                                        </p:cTn>
                                        <p:tgtEl>
                                          <p:spTgt spid="50"/>
                                        </p:tgtEl>
                                        <p:attrNameLst>
                                          <p:attrName>style.visibility</p:attrName>
                                        </p:attrNameLst>
                                      </p:cBhvr>
                                      <p:to>
                                        <p:strVal val="visible"/>
                                      </p:to>
                                    </p:set>
                                    <p:animEffect transition="in" filter="barn(inVertical)">
                                      <p:cBhvr>
                                        <p:cTn id="70" dur="500"/>
                                        <p:tgtEl>
                                          <p:spTgt spid="50"/>
                                        </p:tgtEl>
                                      </p:cBhvr>
                                    </p:animEffect>
                                  </p:childTnLst>
                                </p:cTn>
                              </p:par>
                              <p:par>
                                <p:cTn id="71" presetID="16" presetClass="entr" presetSubtype="21" fill="hold" grpId="0" nodeType="withEffect">
                                  <p:stCondLst>
                                    <p:cond delay="0"/>
                                  </p:stCondLst>
                                  <p:childTnLst>
                                    <p:set>
                                      <p:cBhvr>
                                        <p:cTn id="72" dur="1" fill="hold">
                                          <p:stCondLst>
                                            <p:cond delay="0"/>
                                          </p:stCondLst>
                                        </p:cTn>
                                        <p:tgtEl>
                                          <p:spTgt spid="51"/>
                                        </p:tgtEl>
                                        <p:attrNameLst>
                                          <p:attrName>style.visibility</p:attrName>
                                        </p:attrNameLst>
                                      </p:cBhvr>
                                      <p:to>
                                        <p:strVal val="visible"/>
                                      </p:to>
                                    </p:set>
                                    <p:animEffect transition="in" filter="barn(inVertical)">
                                      <p:cBhvr>
                                        <p:cTn id="73" dur="500"/>
                                        <p:tgtEl>
                                          <p:spTgt spid="51"/>
                                        </p:tgtEl>
                                      </p:cBhvr>
                                    </p:animEffect>
                                  </p:childTnLst>
                                </p:cTn>
                              </p:par>
                              <p:par>
                                <p:cTn id="74" presetID="1" presetClass="exit" presetSubtype="0" fill="hold" grpId="1" nodeType="withEffect">
                                  <p:stCondLst>
                                    <p:cond delay="0"/>
                                  </p:stCondLst>
                                  <p:childTnLst>
                                    <p:set>
                                      <p:cBhvr>
                                        <p:cTn id="75" dur="1" fill="hold">
                                          <p:stCondLst>
                                            <p:cond delay="0"/>
                                          </p:stCondLst>
                                        </p:cTn>
                                        <p:tgtEl>
                                          <p:spTgt spid="25"/>
                                        </p:tgtEl>
                                        <p:attrNameLst>
                                          <p:attrName>style.visibility</p:attrName>
                                        </p:attrNameLst>
                                      </p:cBhvr>
                                      <p:to>
                                        <p:strVal val="hidden"/>
                                      </p:to>
                                    </p:set>
                                  </p:childTnLst>
                                </p:cTn>
                              </p:par>
                              <p:par>
                                <p:cTn id="76" presetID="1" presetClass="exit" presetSubtype="0" fill="hold" grpId="1" nodeType="withEffect">
                                  <p:stCondLst>
                                    <p:cond delay="0"/>
                                  </p:stCondLst>
                                  <p:childTnLst>
                                    <p:set>
                                      <p:cBhvr>
                                        <p:cTn id="77" dur="1" fill="hold">
                                          <p:stCondLst>
                                            <p:cond delay="0"/>
                                          </p:stCondLst>
                                        </p:cTn>
                                        <p:tgtEl>
                                          <p:spTgt spid="17"/>
                                        </p:tgtEl>
                                        <p:attrNameLst>
                                          <p:attrName>style.visibility</p:attrName>
                                        </p:attrNameLst>
                                      </p:cBhvr>
                                      <p:to>
                                        <p:strVal val="hidden"/>
                                      </p:to>
                                    </p:set>
                                  </p:childTnLst>
                                </p:cTn>
                              </p:par>
                              <p:par>
                                <p:cTn id="78" presetID="1" presetClass="exit" presetSubtype="0" fill="hold" grpId="1" nodeType="withEffect">
                                  <p:stCondLst>
                                    <p:cond delay="0"/>
                                  </p:stCondLst>
                                  <p:childTnLst>
                                    <p:set>
                                      <p:cBhvr>
                                        <p:cTn id="79" dur="1" fill="hold">
                                          <p:stCondLst>
                                            <p:cond delay="0"/>
                                          </p:stCondLst>
                                        </p:cTn>
                                        <p:tgtEl>
                                          <p:spTgt spid="6"/>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1" presetClass="entr" presetSubtype="0" fill="hold" grpId="0" nodeType="clickEffect">
                                  <p:stCondLst>
                                    <p:cond delay="0"/>
                                  </p:stCondLst>
                                  <p:childTnLst>
                                    <p:set>
                                      <p:cBhvr>
                                        <p:cTn id="83" dur="1" fill="hold">
                                          <p:stCondLst>
                                            <p:cond delay="0"/>
                                          </p:stCondLst>
                                        </p:cTn>
                                        <p:tgtEl>
                                          <p:spTgt spid="52"/>
                                        </p:tgtEl>
                                        <p:attrNameLst>
                                          <p:attrName>style.visibility</p:attrName>
                                        </p:attrNameLst>
                                      </p:cBhvr>
                                      <p:to>
                                        <p:strVal val="visible"/>
                                      </p:to>
                                    </p:set>
                                  </p:childTnLst>
                                </p:cTn>
                              </p:par>
                              <p:par>
                                <p:cTn id="84" presetID="1" presetClass="exit" presetSubtype="0" fill="hold" grpId="1" nodeType="withEffect">
                                  <p:stCondLst>
                                    <p:cond delay="0"/>
                                  </p:stCondLst>
                                  <p:childTnLst>
                                    <p:set>
                                      <p:cBhvr>
                                        <p:cTn id="85"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5" grpId="1"/>
      <p:bldP spid="17" grpId="0" animBg="1"/>
      <p:bldP spid="17" grpId="1" animBg="1"/>
      <p:bldP spid="18" grpId="0" animBg="1"/>
      <p:bldP spid="19" grpId="0" animBg="1"/>
      <p:bldP spid="20" grpId="0" animBg="1"/>
      <p:bldP spid="21" grpId="0" animBg="1"/>
      <p:bldP spid="22" grpId="0" animBg="1"/>
      <p:bldP spid="23" grpId="0" animBg="1"/>
      <p:bldP spid="24" grpId="0" animBg="1"/>
      <p:bldP spid="25" grpId="0" animBg="1"/>
      <p:bldP spid="25" grpId="1" animBg="1"/>
      <p:bldP spid="26" grpId="0" animBg="1"/>
      <p:bldP spid="27" grpId="0" animBg="1"/>
      <p:bldP spid="28" grpId="0" animBg="1"/>
      <p:bldP spid="29" grpId="0" animBg="1"/>
      <p:bldP spid="30" grpId="0" animBg="1"/>
      <p:bldP spid="31" grpId="0" animBg="1"/>
      <p:bldP spid="2" grpId="0" animBg="1"/>
      <p:bldP spid="2" grpId="1" animBg="1"/>
      <p:bldP spid="6" grpId="0" animBg="1"/>
      <p:bldP spid="6" grpId="1" animBg="1"/>
      <p:bldP spid="50" grpId="0" animBg="1"/>
      <p:bldP spid="51" grpId="0" animBg="1"/>
      <p:bldP spid="5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849225" y="261200"/>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基本概念</a:t>
            </a:r>
          </a:p>
        </p:txBody>
      </p:sp>
      <p:sp>
        <p:nvSpPr>
          <p:cNvPr id="4" name="矩形 3"/>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5" name="组合 4"/>
          <p:cNvGrpSpPr/>
          <p:nvPr/>
        </p:nvGrpSpPr>
        <p:grpSpPr>
          <a:xfrm>
            <a:off x="10999522" y="439269"/>
            <a:ext cx="535474" cy="686136"/>
            <a:chOff x="3095876" y="2479873"/>
            <a:chExt cx="366231" cy="470769"/>
          </a:xfrm>
          <a:solidFill>
            <a:srgbClr val="FCB00F"/>
          </a:solidFill>
        </p:grpSpPr>
        <p:sp>
          <p:nvSpPr>
            <p:cNvPr id="6" name="Freeform 108"/>
            <p:cNvSpPr/>
            <p:nvPr/>
          </p:nvSpPr>
          <p:spPr bwMode="auto">
            <a:xfrm flipH="1">
              <a:off x="3095876" y="2898027"/>
              <a:ext cx="51923" cy="52615"/>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7" name="Freeform 109"/>
            <p:cNvSpPr>
              <a:spLocks noEditPoints="1"/>
            </p:cNvSpPr>
            <p:nvPr/>
          </p:nvSpPr>
          <p:spPr bwMode="auto">
            <a:xfrm flipH="1">
              <a:off x="3095876" y="2479873"/>
              <a:ext cx="366231" cy="470769"/>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 name="Rectangle 110"/>
            <p:cNvSpPr>
              <a:spLocks noChangeArrowheads="1"/>
            </p:cNvSpPr>
            <p:nvPr/>
          </p:nvSpPr>
          <p:spPr bwMode="auto">
            <a:xfrm flipH="1">
              <a:off x="3095876" y="2741565"/>
              <a:ext cx="51923" cy="5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Rectangle 111"/>
            <p:cNvSpPr>
              <a:spLocks noChangeArrowheads="1"/>
            </p:cNvSpPr>
            <p:nvPr/>
          </p:nvSpPr>
          <p:spPr bwMode="auto">
            <a:xfrm flipH="1">
              <a:off x="3095876" y="2819796"/>
              <a:ext cx="51923" cy="526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0"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494290" y="858518"/>
            <a:ext cx="8790358" cy="59647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40000"/>
              </a:lnSpc>
              <a:spcBef>
                <a:spcPct val="0"/>
              </a:spcBef>
              <a:spcAft>
                <a:spcPct val="0"/>
              </a:spcAft>
              <a:buClrTx/>
              <a:buSzTx/>
              <a:buFontTx/>
              <a:buNone/>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如果一个排序的算法，对于数据元素按照次关键字排序后，能确保相同次关键字的数据元素排序前后，相对次序不变，则称该算法是</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稳定的</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，否则称该算法是</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不稳定的</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40000"/>
              </a:lnSpc>
              <a:spcBef>
                <a:spcPct val="0"/>
              </a:spcBef>
              <a:spcAft>
                <a:spcPct val="0"/>
              </a:spcAft>
              <a:buClrTx/>
              <a:buSzTx/>
              <a:buNone/>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假设</a:t>
            </a: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D</a:t>
            </a:r>
            <a:r>
              <a:rPr lang="zh-CN" altLang="en-US"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的初始序列为</a:t>
            </a:r>
          </a:p>
          <a:p>
            <a:pPr fontAlgn="base">
              <a:lnSpc>
                <a:spcPct val="140000"/>
              </a:lnSpc>
              <a:spcBef>
                <a:spcPct val="0"/>
              </a:spcBef>
              <a:spcAft>
                <a:spcPct val="0"/>
              </a:spcAft>
              <a:buClrTx/>
              <a:buSzTx/>
              <a:buNone/>
            </a:pP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4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j</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p>
          <a:p>
            <a:pPr fontAlgn="base">
              <a:lnSpc>
                <a:spcPct val="140000"/>
              </a:lnSpc>
              <a:spcBef>
                <a:spcPct val="0"/>
              </a:spcBef>
              <a:spcAft>
                <a:spcPct val="0"/>
              </a:spcAft>
              <a:buClrTx/>
              <a:buSzTx/>
              <a:buNone/>
            </a:pP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其对应的关键字序列为</a:t>
            </a:r>
          </a:p>
          <a:p>
            <a:pPr fontAlgn="base">
              <a:lnSpc>
                <a:spcPct val="140000"/>
              </a:lnSpc>
              <a:spcBef>
                <a:spcPct val="0"/>
              </a:spcBef>
              <a:spcAft>
                <a:spcPct val="0"/>
              </a:spcAft>
              <a:buClrTx/>
              <a:buSzTx/>
              <a:buNone/>
            </a:pP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k</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4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400" b="1" baseline="-2500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j</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p>
          <a:p>
            <a:pPr fontAlgn="base">
              <a:lnSpc>
                <a:spcPct val="140000"/>
              </a:lnSpc>
              <a:spcBef>
                <a:spcPct val="0"/>
              </a:spcBef>
              <a:spcAft>
                <a:spcPct val="0"/>
              </a:spcAft>
              <a:buClrTx/>
              <a:buSzTx/>
              <a:buNone/>
            </a:pPr>
            <a:r>
              <a:rPr lang="zh-CN" altLang="en-US"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        且</a:t>
            </a: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400" b="1" baseline="-25000"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400" b="1" dirty="0" err="1">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400" b="1" baseline="-25000" dirty="0" err="1">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j</a:t>
            </a:r>
            <a:r>
              <a:rPr lang="en-US" altLang="zh-CN" sz="2400" b="1" baseline="-25000"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，关键字的递增序列为</a:t>
            </a:r>
          </a:p>
          <a:p>
            <a:pPr fontAlgn="base">
              <a:lnSpc>
                <a:spcPct val="140000"/>
              </a:lnSpc>
              <a:spcBef>
                <a:spcPct val="0"/>
              </a:spcBef>
              <a:spcAft>
                <a:spcPct val="0"/>
              </a:spcAft>
              <a:buClrTx/>
              <a:buSzTx/>
              <a:buNone/>
            </a:pP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k</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400" b="1" baseline="-2500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j</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p>
          <a:p>
            <a:pPr fontAlgn="base">
              <a:lnSpc>
                <a:spcPct val="140000"/>
              </a:lnSpc>
              <a:spcBef>
                <a:spcPct val="0"/>
              </a:spcBef>
              <a:spcAft>
                <a:spcPct val="0"/>
              </a:spcAft>
              <a:buClrTx/>
              <a:buSzTx/>
              <a:buNone/>
            </a:pP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则 </a:t>
            </a: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D</a:t>
            </a:r>
            <a:r>
              <a:rPr lang="zh-CN" altLang="en-US"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的排序结果为</a:t>
            </a:r>
          </a:p>
          <a:p>
            <a:pPr fontAlgn="base">
              <a:lnSpc>
                <a:spcPct val="140000"/>
              </a:lnSpc>
              <a:spcBef>
                <a:spcPct val="0"/>
              </a:spcBef>
              <a:spcAft>
                <a:spcPct val="0"/>
              </a:spcAft>
              <a:buClrTx/>
              <a:buSzTx/>
              <a:buNone/>
            </a:pPr>
            <a:r>
              <a:rPr lang="en-US" altLang="zh-CN" sz="2400" b="1" dirty="0">
                <a:solidFill>
                  <a:srgbClr val="202A36"/>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4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j</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p>
        </p:txBody>
      </p:sp>
      <p:sp>
        <p:nvSpPr>
          <p:cNvPr id="12" name="右弧形箭头 11"/>
          <p:cNvSpPr/>
          <p:nvPr/>
        </p:nvSpPr>
        <p:spPr>
          <a:xfrm>
            <a:off x="7809875" y="4407108"/>
            <a:ext cx="689548" cy="1199213"/>
          </a:xfrm>
          <a:prstGeom prst="curved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文本框 12"/>
          <p:cNvSpPr txBox="1"/>
          <p:nvPr/>
        </p:nvSpPr>
        <p:spPr>
          <a:xfrm>
            <a:off x="8529247" y="4575827"/>
            <a:ext cx="1993692" cy="430887"/>
          </a:xfrm>
          <a:prstGeom prst="rect">
            <a:avLst/>
          </a:prstGeom>
          <a:noFill/>
        </p:spPr>
        <p:txBody>
          <a:bodyPr wrap="square" rtlCol="0">
            <a:spAutoFit/>
          </a:bodyPr>
          <a:lstStyle/>
          <a:p>
            <a:r>
              <a:rPr lang="zh-CN" altLang="en-US" sz="2200" b="1" dirty="0">
                <a:solidFill>
                  <a:srgbClr val="FF0000"/>
                </a:solidFill>
              </a:rPr>
              <a:t>相对次序不变！</a:t>
            </a:r>
          </a:p>
        </p:txBody>
      </p:sp>
    </p:spTree>
    <p:extLst>
      <p:ext uri="{BB962C8B-B14F-4D97-AF65-F5344CB8AC3E}">
        <p14:creationId xmlns:p14="http://schemas.microsoft.com/office/powerpoint/2010/main" val="13427147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8" name="Oval 15">
            <a:extLst>
              <a:ext uri="{FF2B5EF4-FFF2-40B4-BE49-F238E27FC236}">
                <a16:creationId xmlns:a16="http://schemas.microsoft.com/office/drawing/2014/main" id="{517F54D7-A24F-477E-9C32-EDE8DBC5C254}"/>
              </a:ext>
            </a:extLst>
          </p:cNvPr>
          <p:cNvSpPr>
            <a:spLocks noChangeArrowheads="1"/>
          </p:cNvSpPr>
          <p:nvPr/>
        </p:nvSpPr>
        <p:spPr bwMode="auto">
          <a:xfrm>
            <a:off x="4053375" y="40751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9" name="Oval 16">
            <a:extLst>
              <a:ext uri="{FF2B5EF4-FFF2-40B4-BE49-F238E27FC236}">
                <a16:creationId xmlns:a16="http://schemas.microsoft.com/office/drawing/2014/main" id="{FD515EF2-CC10-4F64-A4B3-4AAF29CEF752}"/>
              </a:ext>
            </a:extLst>
          </p:cNvPr>
          <p:cNvSpPr>
            <a:spLocks noChangeArrowheads="1"/>
          </p:cNvSpPr>
          <p:nvPr/>
        </p:nvSpPr>
        <p:spPr bwMode="auto">
          <a:xfrm>
            <a:off x="4967775" y="40751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0" name="Oval 17">
            <a:extLst>
              <a:ext uri="{FF2B5EF4-FFF2-40B4-BE49-F238E27FC236}">
                <a16:creationId xmlns:a16="http://schemas.microsoft.com/office/drawing/2014/main" id="{30DC0B1D-0E21-41D0-A9ED-2A680CECB838}"/>
              </a:ext>
            </a:extLst>
          </p:cNvPr>
          <p:cNvSpPr>
            <a:spLocks noChangeArrowheads="1"/>
          </p:cNvSpPr>
          <p:nvPr/>
        </p:nvSpPr>
        <p:spPr bwMode="auto">
          <a:xfrm>
            <a:off x="3824775" y="49133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strike="noStrike" kern="0" cap="none" spc="0" normalizeH="0" baseline="0" noProof="0" dirty="0">
                <a:ln>
                  <a:noFill/>
                </a:ln>
                <a:solidFill>
                  <a:srgbClr val="FF0000"/>
                </a:solidFill>
                <a:effectLst/>
                <a:uLnTx/>
                <a:uFillTx/>
                <a:latin typeface="+mn-lt"/>
                <a:ea typeface="+mn-ea"/>
                <a:cs typeface="+mn-ea"/>
                <a:sym typeface="+mn-lt"/>
              </a:rPr>
              <a:t>49</a:t>
            </a:r>
            <a:endParaRPr kumimoji="0" lang="en-US" altLang="zh-CN" sz="2000" b="1" i="0" strike="noStrike" kern="0" cap="none" spc="0" normalizeH="0" baseline="0" noProof="1">
              <a:ln>
                <a:noFill/>
              </a:ln>
              <a:solidFill>
                <a:srgbClr val="FF0000"/>
              </a:solidFill>
              <a:effectLst/>
              <a:uLnTx/>
              <a:uFillTx/>
              <a:latin typeface="+mn-lt"/>
              <a:ea typeface="+mn-ea"/>
              <a:cs typeface="+mn-ea"/>
              <a:sym typeface="+mn-lt"/>
            </a:endParaRPr>
          </a:p>
        </p:txBody>
      </p:sp>
      <p:sp>
        <p:nvSpPr>
          <p:cNvPr id="21" name="Line 18">
            <a:extLst>
              <a:ext uri="{FF2B5EF4-FFF2-40B4-BE49-F238E27FC236}">
                <a16:creationId xmlns:a16="http://schemas.microsoft.com/office/drawing/2014/main" id="{9FCDF56A-9C9B-4FA7-8DBB-424438F8D86B}"/>
              </a:ext>
            </a:extLst>
          </p:cNvPr>
          <p:cNvSpPr>
            <a:spLocks noChangeShapeType="1"/>
          </p:cNvSpPr>
          <p:nvPr/>
        </p:nvSpPr>
        <p:spPr bwMode="auto">
          <a:xfrm flipH="1">
            <a:off x="3977175" y="4456157"/>
            <a:ext cx="2286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2" name="Oval 19">
            <a:extLst>
              <a:ext uri="{FF2B5EF4-FFF2-40B4-BE49-F238E27FC236}">
                <a16:creationId xmlns:a16="http://schemas.microsoft.com/office/drawing/2014/main" id="{2A679661-CB85-4A2A-B420-C330A7875A8A}"/>
              </a:ext>
            </a:extLst>
          </p:cNvPr>
          <p:cNvSpPr>
            <a:spLocks noChangeArrowheads="1"/>
          </p:cNvSpPr>
          <p:nvPr/>
        </p:nvSpPr>
        <p:spPr bwMode="auto">
          <a:xfrm>
            <a:off x="6377475" y="326996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65</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3" name="Oval 20">
            <a:extLst>
              <a:ext uri="{FF2B5EF4-FFF2-40B4-BE49-F238E27FC236}">
                <a16:creationId xmlns:a16="http://schemas.microsoft.com/office/drawing/2014/main" id="{97C958F8-7CEF-4F80-9DEC-5B376F4F92B0}"/>
              </a:ext>
            </a:extLst>
          </p:cNvPr>
          <p:cNvSpPr>
            <a:spLocks noChangeArrowheads="1"/>
          </p:cNvSpPr>
          <p:nvPr/>
        </p:nvSpPr>
        <p:spPr bwMode="auto">
          <a:xfrm>
            <a:off x="5958375" y="40751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13</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4" name="Oval 21">
            <a:extLst>
              <a:ext uri="{FF2B5EF4-FFF2-40B4-BE49-F238E27FC236}">
                <a16:creationId xmlns:a16="http://schemas.microsoft.com/office/drawing/2014/main" id="{F25FDDC8-FA45-4519-AC03-FB7160E09025}"/>
              </a:ext>
            </a:extLst>
          </p:cNvPr>
          <p:cNvSpPr>
            <a:spLocks noChangeArrowheads="1"/>
          </p:cNvSpPr>
          <p:nvPr/>
        </p:nvSpPr>
        <p:spPr bwMode="auto">
          <a:xfrm>
            <a:off x="6872775" y="40751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6" name="Line 23">
            <a:extLst>
              <a:ext uri="{FF2B5EF4-FFF2-40B4-BE49-F238E27FC236}">
                <a16:creationId xmlns:a16="http://schemas.microsoft.com/office/drawing/2014/main" id="{393B3E3A-6F9D-494B-805C-E01550992EDF}"/>
              </a:ext>
            </a:extLst>
          </p:cNvPr>
          <p:cNvSpPr>
            <a:spLocks noChangeShapeType="1"/>
          </p:cNvSpPr>
          <p:nvPr/>
        </p:nvSpPr>
        <p:spPr bwMode="auto">
          <a:xfrm flipH="1">
            <a:off x="4769994" y="2703556"/>
            <a:ext cx="636063" cy="541269"/>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7" name="Line 24">
            <a:extLst>
              <a:ext uri="{FF2B5EF4-FFF2-40B4-BE49-F238E27FC236}">
                <a16:creationId xmlns:a16="http://schemas.microsoft.com/office/drawing/2014/main" id="{07F0863C-6720-4EE3-82FB-186515BE24E2}"/>
              </a:ext>
            </a:extLst>
          </p:cNvPr>
          <p:cNvSpPr>
            <a:spLocks noChangeShapeType="1"/>
          </p:cNvSpPr>
          <p:nvPr/>
        </p:nvSpPr>
        <p:spPr bwMode="auto">
          <a:xfrm>
            <a:off x="5787061" y="2703557"/>
            <a:ext cx="628514" cy="6096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8" name="Line 25">
            <a:extLst>
              <a:ext uri="{FF2B5EF4-FFF2-40B4-BE49-F238E27FC236}">
                <a16:creationId xmlns:a16="http://schemas.microsoft.com/office/drawing/2014/main" id="{A9F73F63-DC3C-470C-BB06-A3770355D5DB}"/>
              </a:ext>
            </a:extLst>
          </p:cNvPr>
          <p:cNvSpPr>
            <a:spLocks noChangeShapeType="1"/>
          </p:cNvSpPr>
          <p:nvPr/>
        </p:nvSpPr>
        <p:spPr bwMode="auto">
          <a:xfrm flipH="1">
            <a:off x="4358175" y="3617957"/>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9" name="Line 26">
            <a:extLst>
              <a:ext uri="{FF2B5EF4-FFF2-40B4-BE49-F238E27FC236}">
                <a16:creationId xmlns:a16="http://schemas.microsoft.com/office/drawing/2014/main" id="{076A766A-8684-406C-97BF-499DD83B0138}"/>
              </a:ext>
            </a:extLst>
          </p:cNvPr>
          <p:cNvSpPr>
            <a:spLocks noChangeShapeType="1"/>
          </p:cNvSpPr>
          <p:nvPr/>
        </p:nvSpPr>
        <p:spPr bwMode="auto">
          <a:xfrm>
            <a:off x="4739175" y="3617957"/>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0" name="Line 27">
            <a:extLst>
              <a:ext uri="{FF2B5EF4-FFF2-40B4-BE49-F238E27FC236}">
                <a16:creationId xmlns:a16="http://schemas.microsoft.com/office/drawing/2014/main" id="{3A02DDA4-91B7-4240-BEF9-262E3E372347}"/>
              </a:ext>
            </a:extLst>
          </p:cNvPr>
          <p:cNvSpPr>
            <a:spLocks noChangeShapeType="1"/>
          </p:cNvSpPr>
          <p:nvPr/>
        </p:nvSpPr>
        <p:spPr bwMode="auto">
          <a:xfrm flipH="1">
            <a:off x="6186975" y="3617957"/>
            <a:ext cx="304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1" name="Line 28">
            <a:extLst>
              <a:ext uri="{FF2B5EF4-FFF2-40B4-BE49-F238E27FC236}">
                <a16:creationId xmlns:a16="http://schemas.microsoft.com/office/drawing/2014/main" id="{5A2FCAAD-5C87-4CD9-B4A7-AB895C75A277}"/>
              </a:ext>
            </a:extLst>
          </p:cNvPr>
          <p:cNvSpPr>
            <a:spLocks noChangeShapeType="1"/>
          </p:cNvSpPr>
          <p:nvPr/>
        </p:nvSpPr>
        <p:spPr bwMode="auto">
          <a:xfrm>
            <a:off x="6567975" y="3617957"/>
            <a:ext cx="3810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6" name="右箭头 5"/>
          <p:cNvSpPr/>
          <p:nvPr/>
        </p:nvSpPr>
        <p:spPr>
          <a:xfrm rot="2130352">
            <a:off x="3936637" y="2810146"/>
            <a:ext cx="609600" cy="35940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Oval 22">
            <a:extLst>
              <a:ext uri="{FF2B5EF4-FFF2-40B4-BE49-F238E27FC236}">
                <a16:creationId xmlns:a16="http://schemas.microsoft.com/office/drawing/2014/main" id="{7486D9D8-AB1C-4092-A917-710F7CD84C40}"/>
              </a:ext>
            </a:extLst>
          </p:cNvPr>
          <p:cNvSpPr>
            <a:spLocks noChangeArrowheads="1"/>
          </p:cNvSpPr>
          <p:nvPr/>
        </p:nvSpPr>
        <p:spPr bwMode="auto">
          <a:xfrm>
            <a:off x="4536780" y="32369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51" name="Oval 14">
            <a:extLst>
              <a:ext uri="{FF2B5EF4-FFF2-40B4-BE49-F238E27FC236}">
                <a16:creationId xmlns:a16="http://schemas.microsoft.com/office/drawing/2014/main" id="{94E27034-EC25-42CB-9B81-26637825FC1B}"/>
              </a:ext>
            </a:extLst>
          </p:cNvPr>
          <p:cNvSpPr>
            <a:spLocks noChangeArrowheads="1"/>
          </p:cNvSpPr>
          <p:nvPr/>
        </p:nvSpPr>
        <p:spPr bwMode="auto">
          <a:xfrm>
            <a:off x="5406060" y="248282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52" name="矩形 51"/>
          <p:cNvSpPr/>
          <p:nvPr/>
        </p:nvSpPr>
        <p:spPr>
          <a:xfrm>
            <a:off x="3210066" y="1254747"/>
            <a:ext cx="4887018" cy="553998"/>
          </a:xfrm>
          <a:prstGeom prst="rect">
            <a:avLst/>
          </a:prstGeom>
        </p:spPr>
        <p:txBody>
          <a:bodyPr wrap="square">
            <a:spAutoFit/>
          </a:bodyPr>
          <a:lstStyle/>
          <a:p>
            <a:pPr>
              <a:lnSpc>
                <a:spcPct val="150000"/>
              </a:lnSpc>
            </a:pPr>
            <a:r>
              <a:rPr lang="en-US" altLang="zh-CN" sz="2000" b="1" dirty="0"/>
              <a:t>97     38     65     76     49     13     27     </a:t>
            </a:r>
            <a:r>
              <a:rPr lang="en-US" altLang="zh-CN" sz="2000" b="1" dirty="0">
                <a:solidFill>
                  <a:srgbClr val="FF0000"/>
                </a:solidFill>
              </a:rPr>
              <a:t>49</a:t>
            </a:r>
            <a:endParaRPr lang="zh-CN" altLang="en-US" sz="2000" b="1" dirty="0">
              <a:solidFill>
                <a:srgbClr val="FF0000"/>
              </a:solidFill>
            </a:endParaRPr>
          </a:p>
        </p:txBody>
      </p:sp>
      <p:sp>
        <p:nvSpPr>
          <p:cNvPr id="32" name="Oval 22">
            <a:extLst>
              <a:ext uri="{FF2B5EF4-FFF2-40B4-BE49-F238E27FC236}">
                <a16:creationId xmlns:a16="http://schemas.microsoft.com/office/drawing/2014/main" id="{7486D9D8-AB1C-4092-A917-710F7CD84C40}"/>
              </a:ext>
            </a:extLst>
          </p:cNvPr>
          <p:cNvSpPr>
            <a:spLocks noChangeArrowheads="1"/>
          </p:cNvSpPr>
          <p:nvPr/>
        </p:nvSpPr>
        <p:spPr bwMode="auto">
          <a:xfrm>
            <a:off x="4050937" y="407515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3" name="Oval 15">
            <a:extLst>
              <a:ext uri="{FF2B5EF4-FFF2-40B4-BE49-F238E27FC236}">
                <a16:creationId xmlns:a16="http://schemas.microsoft.com/office/drawing/2014/main" id="{517F54D7-A24F-477E-9C32-EDE8DBC5C254}"/>
              </a:ext>
            </a:extLst>
          </p:cNvPr>
          <p:cNvSpPr>
            <a:spLocks noChangeArrowheads="1"/>
          </p:cNvSpPr>
          <p:nvPr/>
        </p:nvSpPr>
        <p:spPr bwMode="auto">
          <a:xfrm>
            <a:off x="4534240" y="3236957"/>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4" name="矩形 33"/>
          <p:cNvSpPr/>
          <p:nvPr/>
        </p:nvSpPr>
        <p:spPr>
          <a:xfrm>
            <a:off x="3210066" y="1270829"/>
            <a:ext cx="4887018" cy="553998"/>
          </a:xfrm>
          <a:prstGeom prst="rect">
            <a:avLst/>
          </a:prstGeom>
        </p:spPr>
        <p:txBody>
          <a:bodyPr wrap="square">
            <a:spAutoFit/>
          </a:bodyPr>
          <a:lstStyle/>
          <a:p>
            <a:pPr>
              <a:lnSpc>
                <a:spcPct val="150000"/>
              </a:lnSpc>
            </a:pPr>
            <a:r>
              <a:rPr lang="en-US" altLang="zh-CN" sz="2000" b="1" dirty="0"/>
              <a:t>97     76     65     38     49     13     27     </a:t>
            </a:r>
            <a:r>
              <a:rPr lang="en-US" altLang="zh-CN" sz="2000" b="1" dirty="0">
                <a:solidFill>
                  <a:srgbClr val="FF0000"/>
                </a:solidFill>
              </a:rPr>
              <a:t>49</a:t>
            </a:r>
            <a:endParaRPr lang="zh-CN" altLang="en-US" sz="2000" b="1" dirty="0">
              <a:solidFill>
                <a:srgbClr val="FF0000"/>
              </a:solidFill>
            </a:endParaRPr>
          </a:p>
        </p:txBody>
      </p:sp>
      <p:sp>
        <p:nvSpPr>
          <p:cNvPr id="35" name="右箭头 34"/>
          <p:cNvSpPr/>
          <p:nvPr/>
        </p:nvSpPr>
        <p:spPr>
          <a:xfrm rot="2130352">
            <a:off x="3479438" y="3784676"/>
            <a:ext cx="609600" cy="35940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Oval 22">
            <a:extLst>
              <a:ext uri="{FF2B5EF4-FFF2-40B4-BE49-F238E27FC236}">
                <a16:creationId xmlns:a16="http://schemas.microsoft.com/office/drawing/2014/main" id="{7486D9D8-AB1C-4092-A917-710F7CD84C40}"/>
              </a:ext>
            </a:extLst>
          </p:cNvPr>
          <p:cNvSpPr>
            <a:spLocks noChangeArrowheads="1"/>
          </p:cNvSpPr>
          <p:nvPr/>
        </p:nvSpPr>
        <p:spPr bwMode="auto">
          <a:xfrm>
            <a:off x="3809070" y="491335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7" name="Oval 17">
            <a:extLst>
              <a:ext uri="{FF2B5EF4-FFF2-40B4-BE49-F238E27FC236}">
                <a16:creationId xmlns:a16="http://schemas.microsoft.com/office/drawing/2014/main" id="{30DC0B1D-0E21-41D0-A9ED-2A680CECB838}"/>
              </a:ext>
            </a:extLst>
          </p:cNvPr>
          <p:cNvSpPr>
            <a:spLocks noChangeArrowheads="1"/>
          </p:cNvSpPr>
          <p:nvPr/>
        </p:nvSpPr>
        <p:spPr bwMode="auto">
          <a:xfrm>
            <a:off x="4028548" y="4095646"/>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strike="noStrike" kern="0" cap="none" spc="0" normalizeH="0" baseline="0" noProof="0" dirty="0">
                <a:ln>
                  <a:noFill/>
                </a:ln>
                <a:solidFill>
                  <a:srgbClr val="FF0000"/>
                </a:solidFill>
                <a:effectLst/>
                <a:uLnTx/>
                <a:uFillTx/>
                <a:latin typeface="+mn-lt"/>
                <a:ea typeface="+mn-ea"/>
                <a:cs typeface="+mn-ea"/>
                <a:sym typeface="+mn-lt"/>
              </a:rPr>
              <a:t>49</a:t>
            </a:r>
            <a:endParaRPr kumimoji="0" lang="en-US" altLang="zh-CN" sz="2000" b="1" i="0" strike="noStrike" kern="0" cap="none" spc="0" normalizeH="0" baseline="0" noProof="1">
              <a:ln>
                <a:noFill/>
              </a:ln>
              <a:solidFill>
                <a:srgbClr val="FF0000"/>
              </a:solidFill>
              <a:effectLst/>
              <a:uLnTx/>
              <a:uFillTx/>
              <a:latin typeface="+mn-lt"/>
              <a:ea typeface="+mn-ea"/>
              <a:cs typeface="+mn-ea"/>
              <a:sym typeface="+mn-lt"/>
            </a:endParaRPr>
          </a:p>
        </p:txBody>
      </p:sp>
      <p:sp>
        <p:nvSpPr>
          <p:cNvPr id="38" name="矩形 37"/>
          <p:cNvSpPr/>
          <p:nvPr/>
        </p:nvSpPr>
        <p:spPr>
          <a:xfrm>
            <a:off x="3210066" y="1262902"/>
            <a:ext cx="4887018" cy="498663"/>
          </a:xfrm>
          <a:prstGeom prst="rect">
            <a:avLst/>
          </a:prstGeom>
        </p:spPr>
        <p:txBody>
          <a:bodyPr wrap="square">
            <a:spAutoFit/>
          </a:bodyPr>
          <a:lstStyle/>
          <a:p>
            <a:pPr>
              <a:lnSpc>
                <a:spcPct val="150000"/>
              </a:lnSpc>
            </a:pPr>
            <a:r>
              <a:rPr lang="en-US" altLang="zh-CN" sz="2000" b="1" dirty="0"/>
              <a:t>97     76     65     </a:t>
            </a:r>
            <a:r>
              <a:rPr lang="en-US" altLang="zh-CN" sz="2000" b="1" dirty="0">
                <a:solidFill>
                  <a:srgbClr val="FF0000"/>
                </a:solidFill>
              </a:rPr>
              <a:t>49</a:t>
            </a:r>
            <a:r>
              <a:rPr lang="en-US" altLang="zh-CN" sz="2000" b="1" dirty="0"/>
              <a:t>     49     13     27     38</a:t>
            </a:r>
            <a:endParaRPr lang="zh-CN" altLang="en-US" sz="2000" b="1" dirty="0"/>
          </a:p>
        </p:txBody>
      </p:sp>
      <p:sp>
        <p:nvSpPr>
          <p:cNvPr id="39" name="右箭头 38"/>
          <p:cNvSpPr/>
          <p:nvPr/>
        </p:nvSpPr>
        <p:spPr>
          <a:xfrm rot="2130352">
            <a:off x="3213538" y="4643297"/>
            <a:ext cx="609600" cy="35940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029023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50"/>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500"/>
                                        <p:tgtEl>
                                          <p:spTgt spid="32"/>
                                        </p:tgtEl>
                                      </p:cBhvr>
                                    </p:animEffect>
                                  </p:childTnLst>
                                </p:cTn>
                              </p:par>
                              <p:par>
                                <p:cTn id="19" presetID="1" presetClass="exit" presetSubtype="0" fill="hold" grpId="1" nodeType="withEffect">
                                  <p:stCondLst>
                                    <p:cond delay="0"/>
                                  </p:stCondLst>
                                  <p:childTnLst>
                                    <p:set>
                                      <p:cBhvr>
                                        <p:cTn id="20" dur="1" fill="hold">
                                          <p:stCondLst>
                                            <p:cond delay="0"/>
                                          </p:stCondLst>
                                        </p:cTn>
                                        <p:tgtEl>
                                          <p:spTgt spid="6"/>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52"/>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fade">
                                      <p:cBhvr>
                                        <p:cTn id="35" dur="500"/>
                                        <p:tgtEl>
                                          <p:spTgt spid="36"/>
                                        </p:tgtEl>
                                      </p:cBhvr>
                                    </p:animEffect>
                                  </p:childTnLst>
                                </p:cTn>
                              </p:par>
                              <p:par>
                                <p:cTn id="36" presetID="1" presetClass="entr" presetSubtype="0" fill="hold" grpId="0" nodeType="withEffect">
                                  <p:stCondLst>
                                    <p:cond delay="0"/>
                                  </p:stCondLst>
                                  <p:childTnLst>
                                    <p:set>
                                      <p:cBhvr>
                                        <p:cTn id="37" dur="1" fill="hold">
                                          <p:stCondLst>
                                            <p:cond delay="0"/>
                                          </p:stCondLst>
                                        </p:cTn>
                                        <p:tgtEl>
                                          <p:spTgt spid="37"/>
                                        </p:tgtEl>
                                        <p:attrNameLst>
                                          <p:attrName>style.visibility</p:attrName>
                                        </p:attrNameLst>
                                      </p:cBhvr>
                                      <p:to>
                                        <p:strVal val="visible"/>
                                      </p:to>
                                    </p:set>
                                  </p:childTnLst>
                                </p:cTn>
                              </p:par>
                              <p:par>
                                <p:cTn id="38" presetID="1" presetClass="exit"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hidden"/>
                                      </p:to>
                                    </p:set>
                                  </p:childTnLst>
                                </p:cTn>
                              </p:par>
                              <p:par>
                                <p:cTn id="40" presetID="1" presetClass="exit" presetSubtype="0" fill="hold" grpId="1" nodeType="withEffect">
                                  <p:stCondLst>
                                    <p:cond delay="0"/>
                                  </p:stCondLst>
                                  <p:childTnLst>
                                    <p:set>
                                      <p:cBhvr>
                                        <p:cTn id="41" dur="1" fill="hold">
                                          <p:stCondLst>
                                            <p:cond delay="0"/>
                                          </p:stCondLst>
                                        </p:cTn>
                                        <p:tgtEl>
                                          <p:spTgt spid="32"/>
                                        </p:tgtEl>
                                        <p:attrNameLst>
                                          <p:attrName>style.visibility</p:attrName>
                                        </p:attrNameLst>
                                      </p:cBhvr>
                                      <p:to>
                                        <p:strVal val="hidden"/>
                                      </p:to>
                                    </p:set>
                                  </p:childTnLst>
                                </p:cTn>
                              </p:par>
                              <p:par>
                                <p:cTn id="42" presetID="1" presetClass="exit" presetSubtype="0" fill="hold" grpId="1" nodeType="withEffect">
                                  <p:stCondLst>
                                    <p:cond delay="0"/>
                                  </p:stCondLst>
                                  <p:childTnLst>
                                    <p:set>
                                      <p:cBhvr>
                                        <p:cTn id="43" dur="1" fill="hold">
                                          <p:stCondLst>
                                            <p:cond delay="0"/>
                                          </p:stCondLst>
                                        </p:cTn>
                                        <p:tgtEl>
                                          <p:spTgt spid="35"/>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 presetClass="exit" presetSubtype="0" fill="hold" grpId="1" nodeType="clickEffect">
                                  <p:stCondLst>
                                    <p:cond delay="0"/>
                                  </p:stCondLst>
                                  <p:childTnLst>
                                    <p:set>
                                      <p:cBhvr>
                                        <p:cTn id="47" dur="1" fill="hold">
                                          <p:stCondLst>
                                            <p:cond delay="0"/>
                                          </p:stCondLst>
                                        </p:cTn>
                                        <p:tgtEl>
                                          <p:spTgt spid="34"/>
                                        </p:tgtEl>
                                        <p:attrNameLst>
                                          <p:attrName>style.visibility</p:attrName>
                                        </p:attrNameLst>
                                      </p:cBhvr>
                                      <p:to>
                                        <p:strVal val="hidden"/>
                                      </p:to>
                                    </p:set>
                                  </p:childTnLst>
                                </p:cTn>
                              </p:par>
                              <p:par>
                                <p:cTn id="48" presetID="1" presetClass="entr" presetSubtype="0" fill="hold" grpId="0" nodeType="withEffect">
                                  <p:stCondLst>
                                    <p:cond delay="0"/>
                                  </p:stCondLst>
                                  <p:childTnLst>
                                    <p:set>
                                      <p:cBhvr>
                                        <p:cTn id="49" dur="1" fill="hold">
                                          <p:stCondLst>
                                            <p:cond delay="0"/>
                                          </p:stCondLst>
                                        </p:cTn>
                                        <p:tgtEl>
                                          <p:spTgt spid="38"/>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6" grpId="0" animBg="1"/>
      <p:bldP spid="6" grpId="1" animBg="1"/>
      <p:bldP spid="50" grpId="0" animBg="1"/>
      <p:bldP spid="52" grpId="0"/>
      <p:bldP spid="32" grpId="0" animBg="1"/>
      <p:bldP spid="32" grpId="1" animBg="1"/>
      <p:bldP spid="33" grpId="0" animBg="1"/>
      <p:bldP spid="34" grpId="0"/>
      <p:bldP spid="34" grpId="1"/>
      <p:bldP spid="35" grpId="0" animBg="1"/>
      <p:bldP spid="35" grpId="1" animBg="1"/>
      <p:bldP spid="36" grpId="0" animBg="1"/>
      <p:bldP spid="37" grpId="0" animBg="1"/>
      <p:bldP spid="38" grpId="0"/>
      <p:bldP spid="39"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9" name="Oval 16">
            <a:extLst>
              <a:ext uri="{FF2B5EF4-FFF2-40B4-BE49-F238E27FC236}">
                <a16:creationId xmlns:a16="http://schemas.microsoft.com/office/drawing/2014/main" id="{FD515EF2-CC10-4F64-A4B3-4AAF29CEF752}"/>
              </a:ext>
            </a:extLst>
          </p:cNvPr>
          <p:cNvSpPr>
            <a:spLocks noChangeArrowheads="1"/>
          </p:cNvSpPr>
          <p:nvPr/>
        </p:nvSpPr>
        <p:spPr bwMode="auto">
          <a:xfrm>
            <a:off x="4944310" y="399781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1" name="Line 18">
            <a:extLst>
              <a:ext uri="{FF2B5EF4-FFF2-40B4-BE49-F238E27FC236}">
                <a16:creationId xmlns:a16="http://schemas.microsoft.com/office/drawing/2014/main" id="{9FCDF56A-9C9B-4FA7-8DBB-424438F8D86B}"/>
              </a:ext>
            </a:extLst>
          </p:cNvPr>
          <p:cNvSpPr>
            <a:spLocks noChangeShapeType="1"/>
          </p:cNvSpPr>
          <p:nvPr/>
        </p:nvSpPr>
        <p:spPr bwMode="auto">
          <a:xfrm flipH="1">
            <a:off x="3953710" y="4378811"/>
            <a:ext cx="2286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2" name="Oval 19">
            <a:extLst>
              <a:ext uri="{FF2B5EF4-FFF2-40B4-BE49-F238E27FC236}">
                <a16:creationId xmlns:a16="http://schemas.microsoft.com/office/drawing/2014/main" id="{2A679661-CB85-4A2A-B420-C330A7875A8A}"/>
              </a:ext>
            </a:extLst>
          </p:cNvPr>
          <p:cNvSpPr>
            <a:spLocks noChangeArrowheads="1"/>
          </p:cNvSpPr>
          <p:nvPr/>
        </p:nvSpPr>
        <p:spPr bwMode="auto">
          <a:xfrm>
            <a:off x="6354010" y="3192615"/>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65</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3" name="Oval 20">
            <a:extLst>
              <a:ext uri="{FF2B5EF4-FFF2-40B4-BE49-F238E27FC236}">
                <a16:creationId xmlns:a16="http://schemas.microsoft.com/office/drawing/2014/main" id="{97C958F8-7CEF-4F80-9DEC-5B376F4F92B0}"/>
              </a:ext>
            </a:extLst>
          </p:cNvPr>
          <p:cNvSpPr>
            <a:spLocks noChangeArrowheads="1"/>
          </p:cNvSpPr>
          <p:nvPr/>
        </p:nvSpPr>
        <p:spPr bwMode="auto">
          <a:xfrm>
            <a:off x="5934910" y="399781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13</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4" name="Oval 21">
            <a:extLst>
              <a:ext uri="{FF2B5EF4-FFF2-40B4-BE49-F238E27FC236}">
                <a16:creationId xmlns:a16="http://schemas.microsoft.com/office/drawing/2014/main" id="{F25FDDC8-FA45-4519-AC03-FB7160E09025}"/>
              </a:ext>
            </a:extLst>
          </p:cNvPr>
          <p:cNvSpPr>
            <a:spLocks noChangeArrowheads="1"/>
          </p:cNvSpPr>
          <p:nvPr/>
        </p:nvSpPr>
        <p:spPr bwMode="auto">
          <a:xfrm>
            <a:off x="6849310" y="399781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6" name="Line 23">
            <a:extLst>
              <a:ext uri="{FF2B5EF4-FFF2-40B4-BE49-F238E27FC236}">
                <a16:creationId xmlns:a16="http://schemas.microsoft.com/office/drawing/2014/main" id="{393B3E3A-6F9D-494B-805C-E01550992EDF}"/>
              </a:ext>
            </a:extLst>
          </p:cNvPr>
          <p:cNvSpPr>
            <a:spLocks noChangeShapeType="1"/>
          </p:cNvSpPr>
          <p:nvPr/>
        </p:nvSpPr>
        <p:spPr bwMode="auto">
          <a:xfrm flipH="1">
            <a:off x="4715709" y="2626210"/>
            <a:ext cx="666881" cy="56640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7" name="Line 24">
            <a:extLst>
              <a:ext uri="{FF2B5EF4-FFF2-40B4-BE49-F238E27FC236}">
                <a16:creationId xmlns:a16="http://schemas.microsoft.com/office/drawing/2014/main" id="{07F0863C-6720-4EE3-82FB-186515BE24E2}"/>
              </a:ext>
            </a:extLst>
          </p:cNvPr>
          <p:cNvSpPr>
            <a:spLocks noChangeShapeType="1"/>
          </p:cNvSpPr>
          <p:nvPr/>
        </p:nvSpPr>
        <p:spPr bwMode="auto">
          <a:xfrm>
            <a:off x="5763596" y="2626211"/>
            <a:ext cx="628514" cy="6096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8" name="Line 25">
            <a:extLst>
              <a:ext uri="{FF2B5EF4-FFF2-40B4-BE49-F238E27FC236}">
                <a16:creationId xmlns:a16="http://schemas.microsoft.com/office/drawing/2014/main" id="{A9F73F63-DC3C-470C-BB06-A3770355D5DB}"/>
              </a:ext>
            </a:extLst>
          </p:cNvPr>
          <p:cNvSpPr>
            <a:spLocks noChangeShapeType="1"/>
          </p:cNvSpPr>
          <p:nvPr/>
        </p:nvSpPr>
        <p:spPr bwMode="auto">
          <a:xfrm flipH="1">
            <a:off x="4334710" y="3581449"/>
            <a:ext cx="228600" cy="49256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9" name="Line 26">
            <a:extLst>
              <a:ext uri="{FF2B5EF4-FFF2-40B4-BE49-F238E27FC236}">
                <a16:creationId xmlns:a16="http://schemas.microsoft.com/office/drawing/2014/main" id="{076A766A-8684-406C-97BF-499DD83B0138}"/>
              </a:ext>
            </a:extLst>
          </p:cNvPr>
          <p:cNvSpPr>
            <a:spLocks noChangeShapeType="1"/>
          </p:cNvSpPr>
          <p:nvPr/>
        </p:nvSpPr>
        <p:spPr bwMode="auto">
          <a:xfrm>
            <a:off x="4715710" y="3540611"/>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0" name="Line 27">
            <a:extLst>
              <a:ext uri="{FF2B5EF4-FFF2-40B4-BE49-F238E27FC236}">
                <a16:creationId xmlns:a16="http://schemas.microsoft.com/office/drawing/2014/main" id="{3A02DDA4-91B7-4240-BEF9-262E3E372347}"/>
              </a:ext>
            </a:extLst>
          </p:cNvPr>
          <p:cNvSpPr>
            <a:spLocks noChangeShapeType="1"/>
          </p:cNvSpPr>
          <p:nvPr/>
        </p:nvSpPr>
        <p:spPr bwMode="auto">
          <a:xfrm flipH="1">
            <a:off x="6163510" y="3540611"/>
            <a:ext cx="304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1" name="Line 28">
            <a:extLst>
              <a:ext uri="{FF2B5EF4-FFF2-40B4-BE49-F238E27FC236}">
                <a16:creationId xmlns:a16="http://schemas.microsoft.com/office/drawing/2014/main" id="{5A2FCAAD-5C87-4CD9-B4A7-AB895C75A277}"/>
              </a:ext>
            </a:extLst>
          </p:cNvPr>
          <p:cNvSpPr>
            <a:spLocks noChangeShapeType="1"/>
          </p:cNvSpPr>
          <p:nvPr/>
        </p:nvSpPr>
        <p:spPr bwMode="auto">
          <a:xfrm>
            <a:off x="6544510" y="3540611"/>
            <a:ext cx="3810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1" name="Oval 14">
            <a:extLst>
              <a:ext uri="{FF2B5EF4-FFF2-40B4-BE49-F238E27FC236}">
                <a16:creationId xmlns:a16="http://schemas.microsoft.com/office/drawing/2014/main" id="{94E27034-EC25-42CB-9B81-26637825FC1B}"/>
              </a:ext>
            </a:extLst>
          </p:cNvPr>
          <p:cNvSpPr>
            <a:spLocks noChangeArrowheads="1"/>
          </p:cNvSpPr>
          <p:nvPr/>
        </p:nvSpPr>
        <p:spPr bwMode="auto">
          <a:xfrm>
            <a:off x="5382595" y="240548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3" name="Oval 15">
            <a:extLst>
              <a:ext uri="{FF2B5EF4-FFF2-40B4-BE49-F238E27FC236}">
                <a16:creationId xmlns:a16="http://schemas.microsoft.com/office/drawing/2014/main" id="{517F54D7-A24F-477E-9C32-EDE8DBC5C254}"/>
              </a:ext>
            </a:extLst>
          </p:cNvPr>
          <p:cNvSpPr>
            <a:spLocks noChangeArrowheads="1"/>
          </p:cNvSpPr>
          <p:nvPr/>
        </p:nvSpPr>
        <p:spPr bwMode="auto">
          <a:xfrm>
            <a:off x="4423597" y="319653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6" name="Oval 22">
            <a:extLst>
              <a:ext uri="{FF2B5EF4-FFF2-40B4-BE49-F238E27FC236}">
                <a16:creationId xmlns:a16="http://schemas.microsoft.com/office/drawing/2014/main" id="{7486D9D8-AB1C-4092-A917-710F7CD84C40}"/>
              </a:ext>
            </a:extLst>
          </p:cNvPr>
          <p:cNvSpPr>
            <a:spLocks noChangeArrowheads="1"/>
          </p:cNvSpPr>
          <p:nvPr/>
        </p:nvSpPr>
        <p:spPr bwMode="auto">
          <a:xfrm>
            <a:off x="3714910" y="483601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7" name="Oval 17">
            <a:extLst>
              <a:ext uri="{FF2B5EF4-FFF2-40B4-BE49-F238E27FC236}">
                <a16:creationId xmlns:a16="http://schemas.microsoft.com/office/drawing/2014/main" id="{30DC0B1D-0E21-41D0-A9ED-2A680CECB838}"/>
              </a:ext>
            </a:extLst>
          </p:cNvPr>
          <p:cNvSpPr>
            <a:spLocks noChangeArrowheads="1"/>
          </p:cNvSpPr>
          <p:nvPr/>
        </p:nvSpPr>
        <p:spPr bwMode="auto">
          <a:xfrm>
            <a:off x="4061634" y="399781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strike="noStrike" kern="0" cap="none" spc="0" normalizeH="0" baseline="0" noProof="0" dirty="0">
                <a:ln>
                  <a:noFill/>
                </a:ln>
                <a:solidFill>
                  <a:srgbClr val="FF0000"/>
                </a:solidFill>
                <a:effectLst/>
                <a:uLnTx/>
                <a:uFillTx/>
                <a:latin typeface="+mn-lt"/>
                <a:ea typeface="+mn-ea"/>
                <a:cs typeface="+mn-ea"/>
                <a:sym typeface="+mn-lt"/>
              </a:rPr>
              <a:t>49</a:t>
            </a:r>
            <a:endParaRPr kumimoji="0" lang="en-US" altLang="zh-CN" sz="2000" b="1" i="0" strike="noStrike" kern="0" cap="none" spc="0" normalizeH="0" baseline="0" noProof="1">
              <a:ln>
                <a:noFill/>
              </a:ln>
              <a:solidFill>
                <a:srgbClr val="FF0000"/>
              </a:solidFill>
              <a:effectLst/>
              <a:uLnTx/>
              <a:uFillTx/>
              <a:latin typeface="+mn-lt"/>
              <a:ea typeface="+mn-ea"/>
              <a:cs typeface="+mn-ea"/>
              <a:sym typeface="+mn-lt"/>
            </a:endParaRPr>
          </a:p>
        </p:txBody>
      </p:sp>
      <p:sp>
        <p:nvSpPr>
          <p:cNvPr id="38" name="矩形 37"/>
          <p:cNvSpPr/>
          <p:nvPr/>
        </p:nvSpPr>
        <p:spPr>
          <a:xfrm>
            <a:off x="3320087" y="1530251"/>
            <a:ext cx="4887018" cy="498663"/>
          </a:xfrm>
          <a:prstGeom prst="rect">
            <a:avLst/>
          </a:prstGeom>
        </p:spPr>
        <p:txBody>
          <a:bodyPr wrap="square">
            <a:spAutoFit/>
          </a:bodyPr>
          <a:lstStyle/>
          <a:p>
            <a:pPr>
              <a:lnSpc>
                <a:spcPct val="150000"/>
              </a:lnSpc>
            </a:pPr>
            <a:r>
              <a:rPr lang="en-US" altLang="zh-CN" sz="2000" b="1" dirty="0"/>
              <a:t>97     76     65     </a:t>
            </a:r>
            <a:r>
              <a:rPr lang="en-US" altLang="zh-CN" sz="2000" b="1" dirty="0">
                <a:solidFill>
                  <a:srgbClr val="FF0000"/>
                </a:solidFill>
              </a:rPr>
              <a:t>49</a:t>
            </a:r>
            <a:r>
              <a:rPr lang="en-US" altLang="zh-CN" sz="2000" b="1" dirty="0"/>
              <a:t>     49     13     27     38</a:t>
            </a:r>
            <a:endParaRPr lang="zh-CN" altLang="en-US" sz="2000" b="1" dirty="0"/>
          </a:p>
        </p:txBody>
      </p:sp>
      <p:sp>
        <p:nvSpPr>
          <p:cNvPr id="39" name="矩形 38"/>
          <p:cNvSpPr/>
          <p:nvPr/>
        </p:nvSpPr>
        <p:spPr>
          <a:xfrm>
            <a:off x="3097488" y="1483914"/>
            <a:ext cx="5109617" cy="455112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8413452" y="3358171"/>
            <a:ext cx="2479082" cy="430887"/>
          </a:xfrm>
          <a:prstGeom prst="rect">
            <a:avLst/>
          </a:prstGeom>
          <a:noFill/>
        </p:spPr>
        <p:txBody>
          <a:bodyPr wrap="square" rtlCol="0">
            <a:spAutoFit/>
          </a:bodyPr>
          <a:lstStyle/>
          <a:p>
            <a:r>
              <a:rPr lang="zh-CN" altLang="en-US" sz="2200" b="1" dirty="0">
                <a:solidFill>
                  <a:srgbClr val="FF0000"/>
                </a:solidFill>
              </a:rPr>
              <a:t>调整堆的例子</a:t>
            </a:r>
          </a:p>
        </p:txBody>
      </p:sp>
    </p:spTree>
    <p:extLst>
      <p:ext uri="{BB962C8B-B14F-4D97-AF65-F5344CB8AC3E}">
        <p14:creationId xmlns:p14="http://schemas.microsoft.com/office/powerpoint/2010/main" val="22743355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wipe(down)">
                                      <p:cBhvr>
                                        <p:cTn id="1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9" name="Oval 16">
            <a:extLst>
              <a:ext uri="{FF2B5EF4-FFF2-40B4-BE49-F238E27FC236}">
                <a16:creationId xmlns:a16="http://schemas.microsoft.com/office/drawing/2014/main" id="{FD515EF2-CC10-4F64-A4B3-4AAF29CEF752}"/>
              </a:ext>
            </a:extLst>
          </p:cNvPr>
          <p:cNvSpPr>
            <a:spLocks noChangeArrowheads="1"/>
          </p:cNvSpPr>
          <p:nvPr/>
        </p:nvSpPr>
        <p:spPr bwMode="auto">
          <a:xfrm>
            <a:off x="4944310" y="399781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1" name="Line 18">
            <a:extLst>
              <a:ext uri="{FF2B5EF4-FFF2-40B4-BE49-F238E27FC236}">
                <a16:creationId xmlns:a16="http://schemas.microsoft.com/office/drawing/2014/main" id="{9FCDF56A-9C9B-4FA7-8DBB-424438F8D86B}"/>
              </a:ext>
            </a:extLst>
          </p:cNvPr>
          <p:cNvSpPr>
            <a:spLocks noChangeShapeType="1"/>
          </p:cNvSpPr>
          <p:nvPr/>
        </p:nvSpPr>
        <p:spPr bwMode="auto">
          <a:xfrm flipH="1">
            <a:off x="3953710" y="4378811"/>
            <a:ext cx="2286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2" name="Oval 19">
            <a:extLst>
              <a:ext uri="{FF2B5EF4-FFF2-40B4-BE49-F238E27FC236}">
                <a16:creationId xmlns:a16="http://schemas.microsoft.com/office/drawing/2014/main" id="{2A679661-CB85-4A2A-B420-C330A7875A8A}"/>
              </a:ext>
            </a:extLst>
          </p:cNvPr>
          <p:cNvSpPr>
            <a:spLocks noChangeArrowheads="1"/>
          </p:cNvSpPr>
          <p:nvPr/>
        </p:nvSpPr>
        <p:spPr bwMode="auto">
          <a:xfrm>
            <a:off x="6354010" y="3192615"/>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65</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3" name="Oval 20">
            <a:extLst>
              <a:ext uri="{FF2B5EF4-FFF2-40B4-BE49-F238E27FC236}">
                <a16:creationId xmlns:a16="http://schemas.microsoft.com/office/drawing/2014/main" id="{97C958F8-7CEF-4F80-9DEC-5B376F4F92B0}"/>
              </a:ext>
            </a:extLst>
          </p:cNvPr>
          <p:cNvSpPr>
            <a:spLocks noChangeArrowheads="1"/>
          </p:cNvSpPr>
          <p:nvPr/>
        </p:nvSpPr>
        <p:spPr bwMode="auto">
          <a:xfrm>
            <a:off x="5934910" y="399781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13</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4" name="Oval 21">
            <a:extLst>
              <a:ext uri="{FF2B5EF4-FFF2-40B4-BE49-F238E27FC236}">
                <a16:creationId xmlns:a16="http://schemas.microsoft.com/office/drawing/2014/main" id="{F25FDDC8-FA45-4519-AC03-FB7160E09025}"/>
              </a:ext>
            </a:extLst>
          </p:cNvPr>
          <p:cNvSpPr>
            <a:spLocks noChangeArrowheads="1"/>
          </p:cNvSpPr>
          <p:nvPr/>
        </p:nvSpPr>
        <p:spPr bwMode="auto">
          <a:xfrm>
            <a:off x="6849310" y="399781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6" name="Line 23">
            <a:extLst>
              <a:ext uri="{FF2B5EF4-FFF2-40B4-BE49-F238E27FC236}">
                <a16:creationId xmlns:a16="http://schemas.microsoft.com/office/drawing/2014/main" id="{393B3E3A-6F9D-494B-805C-E01550992EDF}"/>
              </a:ext>
            </a:extLst>
          </p:cNvPr>
          <p:cNvSpPr>
            <a:spLocks noChangeShapeType="1"/>
          </p:cNvSpPr>
          <p:nvPr/>
        </p:nvSpPr>
        <p:spPr bwMode="auto">
          <a:xfrm flipH="1">
            <a:off x="4715709" y="2626210"/>
            <a:ext cx="666881" cy="566405"/>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7" name="Line 24">
            <a:extLst>
              <a:ext uri="{FF2B5EF4-FFF2-40B4-BE49-F238E27FC236}">
                <a16:creationId xmlns:a16="http://schemas.microsoft.com/office/drawing/2014/main" id="{07F0863C-6720-4EE3-82FB-186515BE24E2}"/>
              </a:ext>
            </a:extLst>
          </p:cNvPr>
          <p:cNvSpPr>
            <a:spLocks noChangeShapeType="1"/>
          </p:cNvSpPr>
          <p:nvPr/>
        </p:nvSpPr>
        <p:spPr bwMode="auto">
          <a:xfrm>
            <a:off x="5763596" y="2626211"/>
            <a:ext cx="628514" cy="6096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8" name="Line 25">
            <a:extLst>
              <a:ext uri="{FF2B5EF4-FFF2-40B4-BE49-F238E27FC236}">
                <a16:creationId xmlns:a16="http://schemas.microsoft.com/office/drawing/2014/main" id="{A9F73F63-DC3C-470C-BB06-A3770355D5DB}"/>
              </a:ext>
            </a:extLst>
          </p:cNvPr>
          <p:cNvSpPr>
            <a:spLocks noChangeShapeType="1"/>
          </p:cNvSpPr>
          <p:nvPr/>
        </p:nvSpPr>
        <p:spPr bwMode="auto">
          <a:xfrm flipH="1">
            <a:off x="4334710" y="3581449"/>
            <a:ext cx="228600" cy="49256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9" name="Line 26">
            <a:extLst>
              <a:ext uri="{FF2B5EF4-FFF2-40B4-BE49-F238E27FC236}">
                <a16:creationId xmlns:a16="http://schemas.microsoft.com/office/drawing/2014/main" id="{076A766A-8684-406C-97BF-499DD83B0138}"/>
              </a:ext>
            </a:extLst>
          </p:cNvPr>
          <p:cNvSpPr>
            <a:spLocks noChangeShapeType="1"/>
          </p:cNvSpPr>
          <p:nvPr/>
        </p:nvSpPr>
        <p:spPr bwMode="auto">
          <a:xfrm>
            <a:off x="4715710" y="3540611"/>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0" name="Line 27">
            <a:extLst>
              <a:ext uri="{FF2B5EF4-FFF2-40B4-BE49-F238E27FC236}">
                <a16:creationId xmlns:a16="http://schemas.microsoft.com/office/drawing/2014/main" id="{3A02DDA4-91B7-4240-BEF9-262E3E372347}"/>
              </a:ext>
            </a:extLst>
          </p:cNvPr>
          <p:cNvSpPr>
            <a:spLocks noChangeShapeType="1"/>
          </p:cNvSpPr>
          <p:nvPr/>
        </p:nvSpPr>
        <p:spPr bwMode="auto">
          <a:xfrm flipH="1">
            <a:off x="6163510" y="3540611"/>
            <a:ext cx="304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31" name="Line 28">
            <a:extLst>
              <a:ext uri="{FF2B5EF4-FFF2-40B4-BE49-F238E27FC236}">
                <a16:creationId xmlns:a16="http://schemas.microsoft.com/office/drawing/2014/main" id="{5A2FCAAD-5C87-4CD9-B4A7-AB895C75A277}"/>
              </a:ext>
            </a:extLst>
          </p:cNvPr>
          <p:cNvSpPr>
            <a:spLocks noChangeShapeType="1"/>
          </p:cNvSpPr>
          <p:nvPr/>
        </p:nvSpPr>
        <p:spPr bwMode="auto">
          <a:xfrm>
            <a:off x="6544510" y="3540611"/>
            <a:ext cx="3810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51" name="Oval 14">
            <a:extLst>
              <a:ext uri="{FF2B5EF4-FFF2-40B4-BE49-F238E27FC236}">
                <a16:creationId xmlns:a16="http://schemas.microsoft.com/office/drawing/2014/main" id="{94E27034-EC25-42CB-9B81-26637825FC1B}"/>
              </a:ext>
            </a:extLst>
          </p:cNvPr>
          <p:cNvSpPr>
            <a:spLocks noChangeArrowheads="1"/>
          </p:cNvSpPr>
          <p:nvPr/>
        </p:nvSpPr>
        <p:spPr bwMode="auto">
          <a:xfrm>
            <a:off x="5382595" y="240548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3" name="Oval 15">
            <a:extLst>
              <a:ext uri="{FF2B5EF4-FFF2-40B4-BE49-F238E27FC236}">
                <a16:creationId xmlns:a16="http://schemas.microsoft.com/office/drawing/2014/main" id="{517F54D7-A24F-477E-9C32-EDE8DBC5C254}"/>
              </a:ext>
            </a:extLst>
          </p:cNvPr>
          <p:cNvSpPr>
            <a:spLocks noChangeArrowheads="1"/>
          </p:cNvSpPr>
          <p:nvPr/>
        </p:nvSpPr>
        <p:spPr bwMode="auto">
          <a:xfrm>
            <a:off x="4423597" y="319653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6" name="Oval 22">
            <a:extLst>
              <a:ext uri="{FF2B5EF4-FFF2-40B4-BE49-F238E27FC236}">
                <a16:creationId xmlns:a16="http://schemas.microsoft.com/office/drawing/2014/main" id="{7486D9D8-AB1C-4092-A917-710F7CD84C40}"/>
              </a:ext>
            </a:extLst>
          </p:cNvPr>
          <p:cNvSpPr>
            <a:spLocks noChangeArrowheads="1"/>
          </p:cNvSpPr>
          <p:nvPr/>
        </p:nvSpPr>
        <p:spPr bwMode="auto">
          <a:xfrm>
            <a:off x="3714910" y="483601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7" name="Oval 17">
            <a:extLst>
              <a:ext uri="{FF2B5EF4-FFF2-40B4-BE49-F238E27FC236}">
                <a16:creationId xmlns:a16="http://schemas.microsoft.com/office/drawing/2014/main" id="{30DC0B1D-0E21-41D0-A9ED-2A680CECB838}"/>
              </a:ext>
            </a:extLst>
          </p:cNvPr>
          <p:cNvSpPr>
            <a:spLocks noChangeArrowheads="1"/>
          </p:cNvSpPr>
          <p:nvPr/>
        </p:nvSpPr>
        <p:spPr bwMode="auto">
          <a:xfrm>
            <a:off x="4061634" y="399781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strike="noStrike" kern="0" cap="none" spc="0" normalizeH="0" baseline="0" noProof="0" dirty="0">
                <a:ln>
                  <a:noFill/>
                </a:ln>
                <a:solidFill>
                  <a:srgbClr val="FF0000"/>
                </a:solidFill>
                <a:effectLst/>
                <a:uLnTx/>
                <a:uFillTx/>
                <a:latin typeface="+mn-lt"/>
                <a:ea typeface="+mn-ea"/>
                <a:cs typeface="+mn-ea"/>
                <a:sym typeface="+mn-lt"/>
              </a:rPr>
              <a:t>49</a:t>
            </a:r>
            <a:endParaRPr kumimoji="0" lang="en-US" altLang="zh-CN" sz="2000" b="1" i="0" strike="noStrike" kern="0" cap="none" spc="0" normalizeH="0" baseline="0" noProof="1">
              <a:ln>
                <a:noFill/>
              </a:ln>
              <a:solidFill>
                <a:srgbClr val="FF0000"/>
              </a:solidFill>
              <a:effectLst/>
              <a:uLnTx/>
              <a:uFillTx/>
              <a:latin typeface="+mn-lt"/>
              <a:ea typeface="+mn-ea"/>
              <a:cs typeface="+mn-ea"/>
              <a:sym typeface="+mn-lt"/>
            </a:endParaRPr>
          </a:p>
        </p:txBody>
      </p:sp>
      <p:sp>
        <p:nvSpPr>
          <p:cNvPr id="38" name="矩形 37"/>
          <p:cNvSpPr/>
          <p:nvPr/>
        </p:nvSpPr>
        <p:spPr>
          <a:xfrm>
            <a:off x="3320087" y="1530251"/>
            <a:ext cx="4887018" cy="498663"/>
          </a:xfrm>
          <a:prstGeom prst="rect">
            <a:avLst/>
          </a:prstGeom>
        </p:spPr>
        <p:txBody>
          <a:bodyPr wrap="square">
            <a:spAutoFit/>
          </a:bodyPr>
          <a:lstStyle/>
          <a:p>
            <a:pPr>
              <a:lnSpc>
                <a:spcPct val="150000"/>
              </a:lnSpc>
            </a:pPr>
            <a:r>
              <a:rPr lang="en-US" altLang="zh-CN" sz="2000" b="1" dirty="0"/>
              <a:t>97     76     65     </a:t>
            </a:r>
            <a:r>
              <a:rPr lang="en-US" altLang="zh-CN" sz="2000" b="1" dirty="0">
                <a:solidFill>
                  <a:srgbClr val="FF0000"/>
                </a:solidFill>
              </a:rPr>
              <a:t>49</a:t>
            </a:r>
            <a:r>
              <a:rPr lang="en-US" altLang="zh-CN" sz="2000" b="1" dirty="0"/>
              <a:t>     49     13     27     38</a:t>
            </a:r>
            <a:endParaRPr lang="zh-CN" altLang="en-US" sz="2000" b="1" dirty="0"/>
          </a:p>
        </p:txBody>
      </p:sp>
      <p:sp>
        <p:nvSpPr>
          <p:cNvPr id="39" name="矩形 38"/>
          <p:cNvSpPr/>
          <p:nvPr/>
        </p:nvSpPr>
        <p:spPr>
          <a:xfrm>
            <a:off x="5181599" y="2194561"/>
            <a:ext cx="829511" cy="92157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310070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9" grpId="1"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620163" y="954011"/>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solidFill>
                  <a:srgbClr val="FF0000"/>
                </a:solidFill>
                <a:latin typeface="+mn-lt"/>
                <a:ea typeface="+mn-ea"/>
                <a:cs typeface="+mn-ea"/>
                <a:sym typeface="+mn-lt"/>
              </a:rPr>
              <a:t>调整堆的算法：</a:t>
            </a:r>
            <a:endParaRPr lang="en-US" altLang="zh-CN" sz="2200" b="1" dirty="0">
              <a:solidFill>
                <a:srgbClr val="FF0000"/>
              </a:solidFill>
              <a:latin typeface="+mn-lt"/>
              <a:ea typeface="+mn-ea"/>
              <a:cs typeface="+mn-ea"/>
              <a:sym typeface="+mn-lt"/>
            </a:endParaRPr>
          </a:p>
        </p:txBody>
      </p:sp>
      <p:sp>
        <p:nvSpPr>
          <p:cNvPr id="21"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23" name="Text Box 2">
            <a:extLst>
              <a:ext uri="{FF2B5EF4-FFF2-40B4-BE49-F238E27FC236}">
                <a16:creationId xmlns:a16="http://schemas.microsoft.com/office/drawing/2014/main" id="{74A23073-61F9-4A95-B7D3-EF66EFFBB6A0}"/>
              </a:ext>
            </a:extLst>
          </p:cNvPr>
          <p:cNvSpPr txBox="1">
            <a:spLocks noChangeArrowheads="1"/>
          </p:cNvSpPr>
          <p:nvPr/>
        </p:nvSpPr>
        <p:spPr bwMode="auto">
          <a:xfrm>
            <a:off x="1782723" y="1640381"/>
            <a:ext cx="9479724" cy="4861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None/>
            </a:pP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typedef</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SqList</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HeapType</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采用顺序表存储表示</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20000"/>
              </a:lnSpc>
              <a:spcBef>
                <a:spcPct val="0"/>
              </a:spcBef>
              <a:spcAft>
                <a:spcPct val="0"/>
              </a:spcAft>
              <a:buClrTx/>
              <a:buSzTx/>
              <a:buFont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void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HeapAdjust</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HeapType</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&amp;H,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int</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s, int  m){</a:t>
            </a: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已知</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[s…m]</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中记录的关键字</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除了</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[s].key</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之外</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均满足堆的定义</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本函数调整</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[s]</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的关键字</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使得</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[s…m]</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成为一个大顶堆。</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lvl="2" fontAlgn="base">
              <a:lnSpc>
                <a:spcPct val="120000"/>
              </a:lnSpc>
              <a:spcBef>
                <a:spcPct val="0"/>
              </a:spcBef>
              <a:spcAft>
                <a:spcPct val="0"/>
              </a:spcAft>
              <a:buClrTx/>
              <a:buSzTx/>
              <a:buFont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rc</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[s];            </a:t>
            </a:r>
            <a:endPar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lvl="2" fontAlgn="base">
              <a:lnSpc>
                <a:spcPct val="120000"/>
              </a:lnSpc>
              <a:spcBef>
                <a:spcPct val="0"/>
              </a:spcBef>
              <a:spcAft>
                <a:spcPct val="0"/>
              </a:spcAft>
              <a:buClrTx/>
              <a:buSzTx/>
              <a:buFontTx/>
              <a:buNone/>
            </a:pP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for(j=2*s; j&lt;=m; j*=2) {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沿 </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key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较大的孩子结点向下筛选</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lvl="2" fontAlgn="base">
              <a:lnSpc>
                <a:spcPct val="120000"/>
              </a:lnSpc>
              <a:spcBef>
                <a:spcPct val="0"/>
              </a:spcBef>
              <a:spcAft>
                <a:spcPct val="0"/>
              </a:spcAft>
              <a:buClrTx/>
              <a:buSzTx/>
              <a:buFont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if ( j&lt;m &amp;&amp; LT(</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[j].key,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[j+1].key ))  ++j;              </a:t>
            </a:r>
          </a:p>
          <a:p>
            <a:pPr lvl="2" fontAlgn="base">
              <a:lnSpc>
                <a:spcPct val="120000"/>
              </a:lnSpc>
              <a:spcBef>
                <a:spcPct val="0"/>
              </a:spcBef>
              <a:spcAft>
                <a:spcPct val="0"/>
              </a:spcAft>
              <a:buClrTx/>
              <a:buSzTx/>
              <a:buFont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//j</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为</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key</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较大的记录下标</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lvl="2" fontAlgn="base">
              <a:lnSpc>
                <a:spcPct val="120000"/>
              </a:lnSpc>
              <a:spcBef>
                <a:spcPct val="0"/>
              </a:spcBef>
              <a:spcAft>
                <a:spcPct val="0"/>
              </a:spcAft>
              <a:buClrTx/>
              <a:buSzTx/>
              <a:buFont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if ( ! LT(</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rc.r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[j].key,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[j].key))     break; </a:t>
            </a:r>
          </a:p>
          <a:p>
            <a:pPr lvl="2" fontAlgn="base">
              <a:lnSpc>
                <a:spcPct val="120000"/>
              </a:lnSpc>
              <a:spcBef>
                <a:spcPct val="0"/>
              </a:spcBef>
              <a:spcAft>
                <a:spcPct val="0"/>
              </a:spcAft>
              <a:buClrTx/>
              <a:buSzTx/>
              <a:buFont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rc</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应插入在位置</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s</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上</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lvl="2" fontAlgn="base">
              <a:lnSpc>
                <a:spcPct val="120000"/>
              </a:lnSpc>
              <a:spcBef>
                <a:spcPct val="0"/>
              </a:spcBef>
              <a:spcAft>
                <a:spcPct val="0"/>
              </a:spcAft>
              <a:buClrTx/>
              <a:buSzTx/>
              <a:buFont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p>
          <a:p>
            <a:pPr lvl="2" fontAlgn="base">
              <a:lnSpc>
                <a:spcPct val="120000"/>
              </a:lnSpc>
              <a:spcBef>
                <a:spcPct val="0"/>
              </a:spcBef>
              <a:spcAft>
                <a:spcPct val="0"/>
              </a:spcAft>
              <a:buClrTx/>
              <a:buSzTx/>
              <a:buFontTx/>
              <a:buNone/>
            </a:pP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[s]=</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rc</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 </a:t>
            </a:r>
          </a:p>
          <a:p>
            <a:pPr fontAlgn="base">
              <a:lnSpc>
                <a:spcPct val="120000"/>
              </a:lnSpc>
              <a:spcBef>
                <a:spcPct val="0"/>
              </a:spcBef>
              <a:spcAft>
                <a:spcPct val="0"/>
              </a:spcAft>
              <a:buClrTx/>
              <a:buSzTx/>
              <a:buFont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p>
        </p:txBody>
      </p:sp>
    </p:spTree>
    <p:extLst>
      <p:ext uri="{BB962C8B-B14F-4D97-AF65-F5344CB8AC3E}">
        <p14:creationId xmlns:p14="http://schemas.microsoft.com/office/powerpoint/2010/main" val="39342873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3"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620163" y="954011"/>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solidFill>
                  <a:srgbClr val="FF0000"/>
                </a:solidFill>
                <a:latin typeface="+mn-lt"/>
                <a:ea typeface="+mn-ea"/>
                <a:cs typeface="+mn-ea"/>
                <a:sym typeface="+mn-lt"/>
              </a:rPr>
              <a:t>创建堆算法思想：</a:t>
            </a:r>
            <a:endParaRPr lang="en-US" altLang="zh-CN" sz="2200" b="1" dirty="0">
              <a:solidFill>
                <a:srgbClr val="FF0000"/>
              </a:solidFill>
              <a:latin typeface="+mn-lt"/>
              <a:ea typeface="+mn-ea"/>
              <a:cs typeface="+mn-ea"/>
              <a:sym typeface="+mn-lt"/>
            </a:endParaRPr>
          </a:p>
        </p:txBody>
      </p:sp>
      <p:sp>
        <p:nvSpPr>
          <p:cNvPr id="21"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23" name="Text Box 2">
            <a:extLst>
              <a:ext uri="{FF2B5EF4-FFF2-40B4-BE49-F238E27FC236}">
                <a16:creationId xmlns:a16="http://schemas.microsoft.com/office/drawing/2014/main" id="{74A23073-61F9-4A95-B7D3-EF66EFFBB6A0}"/>
              </a:ext>
            </a:extLst>
          </p:cNvPr>
          <p:cNvSpPr txBox="1">
            <a:spLocks noChangeArrowheads="1"/>
          </p:cNvSpPr>
          <p:nvPr/>
        </p:nvSpPr>
        <p:spPr bwMode="auto">
          <a:xfrm>
            <a:off x="1782723" y="1418460"/>
            <a:ext cx="821471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None/>
            </a:pP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从最大序号的非叶子结点开始逐步到根，对于每棵子树，调用“调整堆”算法，使其成堆。</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5" name="矩形 4"/>
          <p:cNvSpPr/>
          <p:nvPr/>
        </p:nvSpPr>
        <p:spPr>
          <a:xfrm>
            <a:off x="3446572" y="2412029"/>
            <a:ext cx="4887018" cy="553998"/>
          </a:xfrm>
          <a:prstGeom prst="rect">
            <a:avLst/>
          </a:prstGeom>
        </p:spPr>
        <p:txBody>
          <a:bodyPr wrap="square">
            <a:spAutoFit/>
          </a:bodyPr>
          <a:lstStyle/>
          <a:p>
            <a:pPr>
              <a:lnSpc>
                <a:spcPct val="150000"/>
              </a:lnSpc>
            </a:pPr>
            <a:r>
              <a:rPr lang="en-US" altLang="zh-CN" sz="2000" b="1" dirty="0"/>
              <a:t>49     38     65     97     76     13     27     </a:t>
            </a:r>
            <a:r>
              <a:rPr lang="en-US" altLang="zh-CN" sz="2000" b="1" dirty="0">
                <a:solidFill>
                  <a:srgbClr val="FF0000"/>
                </a:solidFill>
              </a:rPr>
              <a:t>49</a:t>
            </a:r>
            <a:endParaRPr lang="zh-CN" altLang="en-US" sz="2000" b="1" dirty="0">
              <a:solidFill>
                <a:srgbClr val="FF0000"/>
              </a:solidFill>
            </a:endParaRPr>
          </a:p>
        </p:txBody>
      </p:sp>
      <p:sp>
        <p:nvSpPr>
          <p:cNvPr id="6" name="Oval 14">
            <a:extLst>
              <a:ext uri="{FF2B5EF4-FFF2-40B4-BE49-F238E27FC236}">
                <a16:creationId xmlns:a16="http://schemas.microsoft.com/office/drawing/2014/main" id="{94E27034-EC25-42CB-9B81-26637825FC1B}"/>
              </a:ext>
            </a:extLst>
          </p:cNvPr>
          <p:cNvSpPr>
            <a:spLocks noChangeArrowheads="1"/>
          </p:cNvSpPr>
          <p:nvPr/>
        </p:nvSpPr>
        <p:spPr bwMode="auto">
          <a:xfrm>
            <a:off x="4571535" y="3890599"/>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7" name="Oval 15">
            <a:extLst>
              <a:ext uri="{FF2B5EF4-FFF2-40B4-BE49-F238E27FC236}">
                <a16:creationId xmlns:a16="http://schemas.microsoft.com/office/drawing/2014/main" id="{517F54D7-A24F-477E-9C32-EDE8DBC5C254}"/>
              </a:ext>
            </a:extLst>
          </p:cNvPr>
          <p:cNvSpPr>
            <a:spLocks noChangeArrowheads="1"/>
          </p:cNvSpPr>
          <p:nvPr/>
        </p:nvSpPr>
        <p:spPr bwMode="auto">
          <a:xfrm>
            <a:off x="4114335" y="4728799"/>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8" name="Oval 16">
            <a:extLst>
              <a:ext uri="{FF2B5EF4-FFF2-40B4-BE49-F238E27FC236}">
                <a16:creationId xmlns:a16="http://schemas.microsoft.com/office/drawing/2014/main" id="{FD515EF2-CC10-4F64-A4B3-4AAF29CEF752}"/>
              </a:ext>
            </a:extLst>
          </p:cNvPr>
          <p:cNvSpPr>
            <a:spLocks noChangeArrowheads="1"/>
          </p:cNvSpPr>
          <p:nvPr/>
        </p:nvSpPr>
        <p:spPr bwMode="auto">
          <a:xfrm>
            <a:off x="5028735" y="4728799"/>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9" name="Oval 17">
            <a:extLst>
              <a:ext uri="{FF2B5EF4-FFF2-40B4-BE49-F238E27FC236}">
                <a16:creationId xmlns:a16="http://schemas.microsoft.com/office/drawing/2014/main" id="{30DC0B1D-0E21-41D0-A9ED-2A680CECB838}"/>
              </a:ext>
            </a:extLst>
          </p:cNvPr>
          <p:cNvSpPr>
            <a:spLocks noChangeArrowheads="1"/>
          </p:cNvSpPr>
          <p:nvPr/>
        </p:nvSpPr>
        <p:spPr bwMode="auto">
          <a:xfrm>
            <a:off x="3885735" y="5566999"/>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strike="noStrike" kern="0" cap="none" spc="0" normalizeH="0" baseline="0" noProof="0" dirty="0">
                <a:ln>
                  <a:noFill/>
                </a:ln>
                <a:solidFill>
                  <a:srgbClr val="FF0000"/>
                </a:solidFill>
                <a:effectLst/>
                <a:uLnTx/>
                <a:uFillTx/>
                <a:latin typeface="+mn-lt"/>
                <a:ea typeface="+mn-ea"/>
                <a:cs typeface="+mn-ea"/>
                <a:sym typeface="+mn-lt"/>
              </a:rPr>
              <a:t>49</a:t>
            </a:r>
            <a:endParaRPr kumimoji="0" lang="en-US" altLang="zh-CN" sz="2000" b="1" i="0" strike="noStrike" kern="0" cap="none" spc="0" normalizeH="0" baseline="0" noProof="1">
              <a:ln>
                <a:noFill/>
              </a:ln>
              <a:solidFill>
                <a:srgbClr val="FF0000"/>
              </a:solidFill>
              <a:effectLst/>
              <a:uLnTx/>
              <a:uFillTx/>
              <a:latin typeface="+mn-lt"/>
              <a:ea typeface="+mn-ea"/>
              <a:cs typeface="+mn-ea"/>
              <a:sym typeface="+mn-lt"/>
            </a:endParaRPr>
          </a:p>
        </p:txBody>
      </p:sp>
      <p:sp>
        <p:nvSpPr>
          <p:cNvPr id="10" name="Line 18">
            <a:extLst>
              <a:ext uri="{FF2B5EF4-FFF2-40B4-BE49-F238E27FC236}">
                <a16:creationId xmlns:a16="http://schemas.microsoft.com/office/drawing/2014/main" id="{9FCDF56A-9C9B-4FA7-8DBB-424438F8D86B}"/>
              </a:ext>
            </a:extLst>
          </p:cNvPr>
          <p:cNvSpPr>
            <a:spLocks noChangeShapeType="1"/>
          </p:cNvSpPr>
          <p:nvPr/>
        </p:nvSpPr>
        <p:spPr bwMode="auto">
          <a:xfrm flipH="1">
            <a:off x="4038135" y="5109799"/>
            <a:ext cx="2286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11" name="Oval 19">
            <a:extLst>
              <a:ext uri="{FF2B5EF4-FFF2-40B4-BE49-F238E27FC236}">
                <a16:creationId xmlns:a16="http://schemas.microsoft.com/office/drawing/2014/main" id="{2A679661-CB85-4A2A-B420-C330A7875A8A}"/>
              </a:ext>
            </a:extLst>
          </p:cNvPr>
          <p:cNvSpPr>
            <a:spLocks noChangeArrowheads="1"/>
          </p:cNvSpPr>
          <p:nvPr/>
        </p:nvSpPr>
        <p:spPr bwMode="auto">
          <a:xfrm>
            <a:off x="6438435" y="3923603"/>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65</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2" name="Oval 20">
            <a:extLst>
              <a:ext uri="{FF2B5EF4-FFF2-40B4-BE49-F238E27FC236}">
                <a16:creationId xmlns:a16="http://schemas.microsoft.com/office/drawing/2014/main" id="{97C958F8-7CEF-4F80-9DEC-5B376F4F92B0}"/>
              </a:ext>
            </a:extLst>
          </p:cNvPr>
          <p:cNvSpPr>
            <a:spLocks noChangeArrowheads="1"/>
          </p:cNvSpPr>
          <p:nvPr/>
        </p:nvSpPr>
        <p:spPr bwMode="auto">
          <a:xfrm>
            <a:off x="6019335" y="4728799"/>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13</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3" name="Oval 21">
            <a:extLst>
              <a:ext uri="{FF2B5EF4-FFF2-40B4-BE49-F238E27FC236}">
                <a16:creationId xmlns:a16="http://schemas.microsoft.com/office/drawing/2014/main" id="{F25FDDC8-FA45-4519-AC03-FB7160E09025}"/>
              </a:ext>
            </a:extLst>
          </p:cNvPr>
          <p:cNvSpPr>
            <a:spLocks noChangeArrowheads="1"/>
          </p:cNvSpPr>
          <p:nvPr/>
        </p:nvSpPr>
        <p:spPr bwMode="auto">
          <a:xfrm>
            <a:off x="6933735" y="4728799"/>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4" name="Oval 22">
            <a:extLst>
              <a:ext uri="{FF2B5EF4-FFF2-40B4-BE49-F238E27FC236}">
                <a16:creationId xmlns:a16="http://schemas.microsoft.com/office/drawing/2014/main" id="{7486D9D8-AB1C-4092-A917-710F7CD84C40}"/>
              </a:ext>
            </a:extLst>
          </p:cNvPr>
          <p:cNvSpPr>
            <a:spLocks noChangeArrowheads="1"/>
          </p:cNvSpPr>
          <p:nvPr/>
        </p:nvSpPr>
        <p:spPr bwMode="auto">
          <a:xfrm>
            <a:off x="5474860" y="3151583"/>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5" name="Line 23">
            <a:extLst>
              <a:ext uri="{FF2B5EF4-FFF2-40B4-BE49-F238E27FC236}">
                <a16:creationId xmlns:a16="http://schemas.microsoft.com/office/drawing/2014/main" id="{393B3E3A-6F9D-494B-805C-E01550992EDF}"/>
              </a:ext>
            </a:extLst>
          </p:cNvPr>
          <p:cNvSpPr>
            <a:spLocks noChangeShapeType="1"/>
          </p:cNvSpPr>
          <p:nvPr/>
        </p:nvSpPr>
        <p:spPr bwMode="auto">
          <a:xfrm flipH="1">
            <a:off x="4876335" y="3509599"/>
            <a:ext cx="685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16" name="Line 24">
            <a:extLst>
              <a:ext uri="{FF2B5EF4-FFF2-40B4-BE49-F238E27FC236}">
                <a16:creationId xmlns:a16="http://schemas.microsoft.com/office/drawing/2014/main" id="{07F0863C-6720-4EE3-82FB-186515BE24E2}"/>
              </a:ext>
            </a:extLst>
          </p:cNvPr>
          <p:cNvSpPr>
            <a:spLocks noChangeShapeType="1"/>
          </p:cNvSpPr>
          <p:nvPr/>
        </p:nvSpPr>
        <p:spPr bwMode="auto">
          <a:xfrm>
            <a:off x="5714535" y="3509599"/>
            <a:ext cx="7620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17" name="Line 25">
            <a:extLst>
              <a:ext uri="{FF2B5EF4-FFF2-40B4-BE49-F238E27FC236}">
                <a16:creationId xmlns:a16="http://schemas.microsoft.com/office/drawing/2014/main" id="{A9F73F63-DC3C-470C-BB06-A3770355D5DB}"/>
              </a:ext>
            </a:extLst>
          </p:cNvPr>
          <p:cNvSpPr>
            <a:spLocks noChangeShapeType="1"/>
          </p:cNvSpPr>
          <p:nvPr/>
        </p:nvSpPr>
        <p:spPr bwMode="auto">
          <a:xfrm flipH="1">
            <a:off x="4419135" y="4271599"/>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18" name="Line 26">
            <a:extLst>
              <a:ext uri="{FF2B5EF4-FFF2-40B4-BE49-F238E27FC236}">
                <a16:creationId xmlns:a16="http://schemas.microsoft.com/office/drawing/2014/main" id="{076A766A-8684-406C-97BF-499DD83B0138}"/>
              </a:ext>
            </a:extLst>
          </p:cNvPr>
          <p:cNvSpPr>
            <a:spLocks noChangeShapeType="1"/>
          </p:cNvSpPr>
          <p:nvPr/>
        </p:nvSpPr>
        <p:spPr bwMode="auto">
          <a:xfrm>
            <a:off x="4800135" y="4271599"/>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19" name="Line 27">
            <a:extLst>
              <a:ext uri="{FF2B5EF4-FFF2-40B4-BE49-F238E27FC236}">
                <a16:creationId xmlns:a16="http://schemas.microsoft.com/office/drawing/2014/main" id="{3A02DDA4-91B7-4240-BEF9-262E3E372347}"/>
              </a:ext>
            </a:extLst>
          </p:cNvPr>
          <p:cNvSpPr>
            <a:spLocks noChangeShapeType="1"/>
          </p:cNvSpPr>
          <p:nvPr/>
        </p:nvSpPr>
        <p:spPr bwMode="auto">
          <a:xfrm flipH="1">
            <a:off x="6247935" y="4271599"/>
            <a:ext cx="304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2" name="Line 28">
            <a:extLst>
              <a:ext uri="{FF2B5EF4-FFF2-40B4-BE49-F238E27FC236}">
                <a16:creationId xmlns:a16="http://schemas.microsoft.com/office/drawing/2014/main" id="{5A2FCAAD-5C87-4CD9-B4A7-AB895C75A277}"/>
              </a:ext>
            </a:extLst>
          </p:cNvPr>
          <p:cNvSpPr>
            <a:spLocks noChangeShapeType="1"/>
          </p:cNvSpPr>
          <p:nvPr/>
        </p:nvSpPr>
        <p:spPr bwMode="auto">
          <a:xfrm>
            <a:off x="6628935" y="4271599"/>
            <a:ext cx="3810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6" name="右箭头 25"/>
          <p:cNvSpPr/>
          <p:nvPr/>
        </p:nvSpPr>
        <p:spPr>
          <a:xfrm rot="2130352">
            <a:off x="3571342" y="4320497"/>
            <a:ext cx="609600" cy="35940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右箭头 26"/>
          <p:cNvSpPr/>
          <p:nvPr/>
        </p:nvSpPr>
        <p:spPr>
          <a:xfrm rot="1088779">
            <a:off x="5838427" y="3699860"/>
            <a:ext cx="609600" cy="35940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右箭头 27"/>
          <p:cNvSpPr/>
          <p:nvPr/>
        </p:nvSpPr>
        <p:spPr>
          <a:xfrm rot="2277194">
            <a:off x="3977279" y="3567753"/>
            <a:ext cx="609600" cy="35940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Oval 14">
            <a:extLst>
              <a:ext uri="{FF2B5EF4-FFF2-40B4-BE49-F238E27FC236}">
                <a16:creationId xmlns:a16="http://schemas.microsoft.com/office/drawing/2014/main" id="{94E27034-EC25-42CB-9B81-26637825FC1B}"/>
              </a:ext>
            </a:extLst>
          </p:cNvPr>
          <p:cNvSpPr>
            <a:spLocks noChangeArrowheads="1"/>
          </p:cNvSpPr>
          <p:nvPr/>
        </p:nvSpPr>
        <p:spPr bwMode="auto">
          <a:xfrm>
            <a:off x="3885735" y="5561238"/>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0" name="Oval 14">
            <a:extLst>
              <a:ext uri="{FF2B5EF4-FFF2-40B4-BE49-F238E27FC236}">
                <a16:creationId xmlns:a16="http://schemas.microsoft.com/office/drawing/2014/main" id="{94E27034-EC25-42CB-9B81-26637825FC1B}"/>
              </a:ext>
            </a:extLst>
          </p:cNvPr>
          <p:cNvSpPr>
            <a:spLocks noChangeArrowheads="1"/>
          </p:cNvSpPr>
          <p:nvPr/>
        </p:nvSpPr>
        <p:spPr bwMode="auto">
          <a:xfrm>
            <a:off x="4559369" y="387956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1" name="Oval 14">
            <a:extLst>
              <a:ext uri="{FF2B5EF4-FFF2-40B4-BE49-F238E27FC236}">
                <a16:creationId xmlns:a16="http://schemas.microsoft.com/office/drawing/2014/main" id="{94E27034-EC25-42CB-9B81-26637825FC1B}"/>
              </a:ext>
            </a:extLst>
          </p:cNvPr>
          <p:cNvSpPr>
            <a:spLocks noChangeArrowheads="1"/>
          </p:cNvSpPr>
          <p:nvPr/>
        </p:nvSpPr>
        <p:spPr bwMode="auto">
          <a:xfrm>
            <a:off x="4131650" y="4728799"/>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solidFill>
                  <a:srgbClr val="FF0000"/>
                </a:solidFill>
                <a:latin typeface="+mn-lt"/>
                <a:ea typeface="+mn-ea"/>
                <a:cs typeface="+mn-ea"/>
                <a:sym typeface="+mn-lt"/>
              </a:rPr>
              <a:t>49</a:t>
            </a:r>
            <a:endParaRPr kumimoji="0" lang="en-US" altLang="zh-CN" sz="2000" b="1" i="0" u="none" strike="noStrike" kern="0" cap="none" spc="0" normalizeH="0" baseline="0" noProof="1">
              <a:ln>
                <a:noFill/>
              </a:ln>
              <a:solidFill>
                <a:srgbClr val="FF0000"/>
              </a:solidFill>
              <a:effectLst/>
              <a:uLnTx/>
              <a:uFillTx/>
              <a:latin typeface="+mn-lt"/>
              <a:ea typeface="+mn-ea"/>
              <a:cs typeface="+mn-ea"/>
              <a:sym typeface="+mn-lt"/>
            </a:endParaRPr>
          </a:p>
        </p:txBody>
      </p:sp>
      <p:sp>
        <p:nvSpPr>
          <p:cNvPr id="32" name="右箭头 31"/>
          <p:cNvSpPr/>
          <p:nvPr/>
        </p:nvSpPr>
        <p:spPr>
          <a:xfrm rot="1285412">
            <a:off x="4865985" y="2907966"/>
            <a:ext cx="609600" cy="35940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Oval 22">
            <a:extLst>
              <a:ext uri="{FF2B5EF4-FFF2-40B4-BE49-F238E27FC236}">
                <a16:creationId xmlns:a16="http://schemas.microsoft.com/office/drawing/2014/main" id="{7486D9D8-AB1C-4092-A917-710F7CD84C40}"/>
              </a:ext>
            </a:extLst>
          </p:cNvPr>
          <p:cNvSpPr>
            <a:spLocks noChangeArrowheads="1"/>
          </p:cNvSpPr>
          <p:nvPr/>
        </p:nvSpPr>
        <p:spPr bwMode="auto">
          <a:xfrm>
            <a:off x="5046050" y="4750978"/>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4" name="Oval 22">
            <a:extLst>
              <a:ext uri="{FF2B5EF4-FFF2-40B4-BE49-F238E27FC236}">
                <a16:creationId xmlns:a16="http://schemas.microsoft.com/office/drawing/2014/main" id="{7486D9D8-AB1C-4092-A917-710F7CD84C40}"/>
              </a:ext>
            </a:extLst>
          </p:cNvPr>
          <p:cNvSpPr>
            <a:spLocks noChangeArrowheads="1"/>
          </p:cNvSpPr>
          <p:nvPr/>
        </p:nvSpPr>
        <p:spPr bwMode="auto">
          <a:xfrm>
            <a:off x="5462560" y="3151583"/>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5" name="Oval 22">
            <a:extLst>
              <a:ext uri="{FF2B5EF4-FFF2-40B4-BE49-F238E27FC236}">
                <a16:creationId xmlns:a16="http://schemas.microsoft.com/office/drawing/2014/main" id="{7486D9D8-AB1C-4092-A917-710F7CD84C40}"/>
              </a:ext>
            </a:extLst>
          </p:cNvPr>
          <p:cNvSpPr>
            <a:spLocks noChangeArrowheads="1"/>
          </p:cNvSpPr>
          <p:nvPr/>
        </p:nvSpPr>
        <p:spPr bwMode="auto">
          <a:xfrm>
            <a:off x="4556738" y="387956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6" name="矩形 35"/>
          <p:cNvSpPr/>
          <p:nvPr/>
        </p:nvSpPr>
        <p:spPr>
          <a:xfrm>
            <a:off x="3446572" y="2408533"/>
            <a:ext cx="4887018" cy="498663"/>
          </a:xfrm>
          <a:prstGeom prst="rect">
            <a:avLst/>
          </a:prstGeom>
        </p:spPr>
        <p:txBody>
          <a:bodyPr wrap="square">
            <a:spAutoFit/>
          </a:bodyPr>
          <a:lstStyle/>
          <a:p>
            <a:pPr>
              <a:lnSpc>
                <a:spcPct val="150000"/>
              </a:lnSpc>
            </a:pPr>
            <a:r>
              <a:rPr lang="en-US" altLang="zh-CN" sz="2000" b="1" dirty="0"/>
              <a:t>97     76     65     </a:t>
            </a:r>
            <a:r>
              <a:rPr lang="en-US" altLang="zh-CN" sz="2000" b="1" dirty="0">
                <a:solidFill>
                  <a:srgbClr val="FF0000"/>
                </a:solidFill>
              </a:rPr>
              <a:t>49 </a:t>
            </a:r>
            <a:r>
              <a:rPr lang="en-US" altLang="zh-CN" sz="2000" b="1" dirty="0"/>
              <a:t>    49     13     27     38</a:t>
            </a:r>
            <a:endParaRPr lang="zh-CN" altLang="en-US" sz="2000" b="1" dirty="0"/>
          </a:p>
        </p:txBody>
      </p:sp>
      <p:sp>
        <p:nvSpPr>
          <p:cNvPr id="37" name="矩形 36"/>
          <p:cNvSpPr/>
          <p:nvPr/>
        </p:nvSpPr>
        <p:spPr>
          <a:xfrm>
            <a:off x="3446572" y="2412029"/>
            <a:ext cx="4887018" cy="498663"/>
          </a:xfrm>
          <a:prstGeom prst="rect">
            <a:avLst/>
          </a:prstGeom>
        </p:spPr>
        <p:txBody>
          <a:bodyPr wrap="square">
            <a:spAutoFit/>
          </a:bodyPr>
          <a:lstStyle/>
          <a:p>
            <a:pPr>
              <a:lnSpc>
                <a:spcPct val="150000"/>
              </a:lnSpc>
            </a:pPr>
            <a:r>
              <a:rPr lang="en-US" altLang="zh-CN" sz="2000" b="1" dirty="0"/>
              <a:t>49     97     65     </a:t>
            </a:r>
            <a:r>
              <a:rPr lang="en-US" altLang="zh-CN" sz="2000" b="1" dirty="0">
                <a:solidFill>
                  <a:srgbClr val="FF0000"/>
                </a:solidFill>
              </a:rPr>
              <a:t>49 </a:t>
            </a:r>
            <a:r>
              <a:rPr lang="en-US" altLang="zh-CN" sz="2000" b="1" dirty="0"/>
              <a:t>    76     13     27     38</a:t>
            </a:r>
            <a:endParaRPr lang="zh-CN" altLang="en-US" sz="2000" b="1" dirty="0"/>
          </a:p>
        </p:txBody>
      </p:sp>
    </p:spTree>
    <p:extLst>
      <p:ext uri="{BB962C8B-B14F-4D97-AF65-F5344CB8AC3E}">
        <p14:creationId xmlns:p14="http://schemas.microsoft.com/office/powerpoint/2010/main" val="8038236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arn(inVertical)">
                                      <p:cBhvr>
                                        <p:cTn id="20" dur="500"/>
                                        <p:tgtEl>
                                          <p:spTgt spid="6"/>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arn(inVertical)">
                                      <p:cBhvr>
                                        <p:cTn id="26" dur="500"/>
                                        <p:tgtEl>
                                          <p:spTgt spid="8"/>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arn(inVertical)">
                                      <p:cBhvr>
                                        <p:cTn id="29" dur="500"/>
                                        <p:tgtEl>
                                          <p:spTgt spid="9"/>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arn(inVertical)">
                                      <p:cBhvr>
                                        <p:cTn id="32" dur="500"/>
                                        <p:tgtEl>
                                          <p:spTgt spid="10"/>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barn(inVertical)">
                                      <p:cBhvr>
                                        <p:cTn id="35" dur="500"/>
                                        <p:tgtEl>
                                          <p:spTgt spid="11"/>
                                        </p:tgtEl>
                                      </p:cBhvr>
                                    </p:animEffect>
                                  </p:childTnLst>
                                </p:cTn>
                              </p:par>
                              <p:par>
                                <p:cTn id="36" presetID="16" presetClass="entr" presetSubtype="21" fill="hold" grpId="0" nodeType="with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barn(inVertical)">
                                      <p:cBhvr>
                                        <p:cTn id="38" dur="500"/>
                                        <p:tgtEl>
                                          <p:spTgt spid="12"/>
                                        </p:tgtEl>
                                      </p:cBhvr>
                                    </p:animEffect>
                                  </p:childTnLst>
                                </p:cTn>
                              </p:par>
                              <p:par>
                                <p:cTn id="39" presetID="16" presetClass="entr" presetSubtype="21"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barn(inVertical)">
                                      <p:cBhvr>
                                        <p:cTn id="41" dur="500"/>
                                        <p:tgtEl>
                                          <p:spTgt spid="13"/>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barn(inVertical)">
                                      <p:cBhvr>
                                        <p:cTn id="44" dur="500"/>
                                        <p:tgtEl>
                                          <p:spTgt spid="14"/>
                                        </p:tgtEl>
                                      </p:cBhvr>
                                    </p:animEffect>
                                  </p:childTnLst>
                                </p:cTn>
                              </p:par>
                              <p:par>
                                <p:cTn id="45" presetID="16" presetClass="entr" presetSubtype="21"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barn(inVertical)">
                                      <p:cBhvr>
                                        <p:cTn id="47" dur="500"/>
                                        <p:tgtEl>
                                          <p:spTgt spid="15"/>
                                        </p:tgtEl>
                                      </p:cBhvr>
                                    </p:animEffect>
                                  </p:childTnLst>
                                </p:cTn>
                              </p:par>
                              <p:par>
                                <p:cTn id="48" presetID="16" presetClass="entr" presetSubtype="21" fill="hold" grpId="0" nodeType="with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barn(inVertical)">
                                      <p:cBhvr>
                                        <p:cTn id="50" dur="500"/>
                                        <p:tgtEl>
                                          <p:spTgt spid="16"/>
                                        </p:tgtEl>
                                      </p:cBhvr>
                                    </p:animEffect>
                                  </p:childTnLst>
                                </p:cTn>
                              </p:par>
                              <p:par>
                                <p:cTn id="51" presetID="16" presetClass="entr" presetSubtype="21"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barn(inVertical)">
                                      <p:cBhvr>
                                        <p:cTn id="53" dur="500"/>
                                        <p:tgtEl>
                                          <p:spTgt spid="17"/>
                                        </p:tgtEl>
                                      </p:cBhvr>
                                    </p:animEffect>
                                  </p:childTnLst>
                                </p:cTn>
                              </p:par>
                              <p:par>
                                <p:cTn id="54" presetID="16" presetClass="entr" presetSubtype="21" fill="hold" grpId="0"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barn(inVertical)">
                                      <p:cBhvr>
                                        <p:cTn id="56" dur="500"/>
                                        <p:tgtEl>
                                          <p:spTgt spid="18"/>
                                        </p:tgtEl>
                                      </p:cBhvr>
                                    </p:animEffect>
                                  </p:childTnLst>
                                </p:cTn>
                              </p:par>
                              <p:par>
                                <p:cTn id="57" presetID="16" presetClass="entr" presetSubtype="21"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barn(inVertical)">
                                      <p:cBhvr>
                                        <p:cTn id="59" dur="500"/>
                                        <p:tgtEl>
                                          <p:spTgt spid="19"/>
                                        </p:tgtEl>
                                      </p:cBhvr>
                                    </p:animEffect>
                                  </p:childTnLst>
                                </p:cTn>
                              </p:par>
                              <p:par>
                                <p:cTn id="60" presetID="16" presetClass="entr" presetSubtype="21"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barn(inVertical)">
                                      <p:cBhvr>
                                        <p:cTn id="62" dur="500"/>
                                        <p:tgtEl>
                                          <p:spTgt spid="22"/>
                                        </p:tgtEl>
                                      </p:cBhvr>
                                    </p:animEffec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6"/>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27"/>
                                        </p:tgtEl>
                                        <p:attrNameLst>
                                          <p:attrName>style.visibility</p:attrName>
                                        </p:attrNameLst>
                                      </p:cBhvr>
                                      <p:to>
                                        <p:strVal val="visible"/>
                                      </p:to>
                                    </p:set>
                                  </p:childTnLst>
                                </p:cTn>
                              </p:par>
                              <p:par>
                                <p:cTn id="71" presetID="1" presetClass="exit" presetSubtype="0" fill="hold" grpId="1" nodeType="withEffect">
                                  <p:stCondLst>
                                    <p:cond delay="0"/>
                                  </p:stCondLst>
                                  <p:childTnLst>
                                    <p:set>
                                      <p:cBhvr>
                                        <p:cTn id="72" dur="1" fill="hold">
                                          <p:stCondLst>
                                            <p:cond delay="0"/>
                                          </p:stCondLst>
                                        </p:cTn>
                                        <p:tgtEl>
                                          <p:spTgt spid="26"/>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27"/>
                                        </p:tgtEl>
                                        <p:attrNameLst>
                                          <p:attrName>style.visibility</p:attrName>
                                        </p:attrNameLst>
                                      </p:cBhvr>
                                      <p:to>
                                        <p:strVal val="hidden"/>
                                      </p:to>
                                    </p:set>
                                  </p:childTnLst>
                                </p:cTn>
                              </p:par>
                              <p:par>
                                <p:cTn id="77" presetID="1" presetClass="entr" presetSubtype="0" fill="hold" grpId="0" nodeType="withEffect">
                                  <p:stCondLst>
                                    <p:cond delay="0"/>
                                  </p:stCondLst>
                                  <p:childTnLst>
                                    <p:set>
                                      <p:cBhvr>
                                        <p:cTn id="78" dur="1" fill="hold">
                                          <p:stCondLst>
                                            <p:cond delay="0"/>
                                          </p:stCondLst>
                                        </p:cTn>
                                        <p:tgtEl>
                                          <p:spTgt spid="28"/>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6" presetClass="entr" presetSubtype="21" fill="hold" grpId="0" nodeType="clickEffect">
                                  <p:stCondLst>
                                    <p:cond delay="0"/>
                                  </p:stCondLst>
                                  <p:childTnLst>
                                    <p:set>
                                      <p:cBhvr>
                                        <p:cTn id="82" dur="1" fill="hold">
                                          <p:stCondLst>
                                            <p:cond delay="0"/>
                                          </p:stCondLst>
                                        </p:cTn>
                                        <p:tgtEl>
                                          <p:spTgt spid="29"/>
                                        </p:tgtEl>
                                        <p:attrNameLst>
                                          <p:attrName>style.visibility</p:attrName>
                                        </p:attrNameLst>
                                      </p:cBhvr>
                                      <p:to>
                                        <p:strVal val="visible"/>
                                      </p:to>
                                    </p:set>
                                    <p:animEffect transition="in" filter="barn(inVertical)">
                                      <p:cBhvr>
                                        <p:cTn id="83" dur="500"/>
                                        <p:tgtEl>
                                          <p:spTgt spid="29"/>
                                        </p:tgtEl>
                                      </p:cBhvr>
                                    </p:animEffect>
                                  </p:childTnLst>
                                </p:cTn>
                              </p:par>
                              <p:par>
                                <p:cTn id="84" presetID="16" presetClass="entr" presetSubtype="21" fill="hold" grpId="0" nodeType="withEffect">
                                  <p:stCondLst>
                                    <p:cond delay="0"/>
                                  </p:stCondLst>
                                  <p:childTnLst>
                                    <p:set>
                                      <p:cBhvr>
                                        <p:cTn id="85" dur="1" fill="hold">
                                          <p:stCondLst>
                                            <p:cond delay="0"/>
                                          </p:stCondLst>
                                        </p:cTn>
                                        <p:tgtEl>
                                          <p:spTgt spid="30"/>
                                        </p:tgtEl>
                                        <p:attrNameLst>
                                          <p:attrName>style.visibility</p:attrName>
                                        </p:attrNameLst>
                                      </p:cBhvr>
                                      <p:to>
                                        <p:strVal val="visible"/>
                                      </p:to>
                                    </p:set>
                                    <p:animEffect transition="in" filter="barn(inVertical)">
                                      <p:cBhvr>
                                        <p:cTn id="86" dur="500"/>
                                        <p:tgtEl>
                                          <p:spTgt spid="30"/>
                                        </p:tgtEl>
                                      </p:cBhvr>
                                    </p:animEffect>
                                  </p:childTnLst>
                                </p:cTn>
                              </p:par>
                              <p:par>
                                <p:cTn id="87" presetID="16" presetClass="entr" presetSubtype="21" fill="hold" grpId="0" nodeType="withEffect">
                                  <p:stCondLst>
                                    <p:cond delay="0"/>
                                  </p:stCondLst>
                                  <p:childTnLst>
                                    <p:set>
                                      <p:cBhvr>
                                        <p:cTn id="88" dur="1" fill="hold">
                                          <p:stCondLst>
                                            <p:cond delay="0"/>
                                          </p:stCondLst>
                                        </p:cTn>
                                        <p:tgtEl>
                                          <p:spTgt spid="31"/>
                                        </p:tgtEl>
                                        <p:attrNameLst>
                                          <p:attrName>style.visibility</p:attrName>
                                        </p:attrNameLst>
                                      </p:cBhvr>
                                      <p:to>
                                        <p:strVal val="visible"/>
                                      </p:to>
                                    </p:set>
                                    <p:animEffect transition="in" filter="barn(inVertical)">
                                      <p:cBhvr>
                                        <p:cTn id="89" dur="500"/>
                                        <p:tgtEl>
                                          <p:spTgt spid="31"/>
                                        </p:tgtEl>
                                      </p:cBhvr>
                                    </p:animEffect>
                                  </p:childTnLst>
                                </p:cTn>
                              </p:par>
                              <p:par>
                                <p:cTn id="90" presetID="1" presetClass="exit" presetSubtype="0" fill="hold" grpId="1" nodeType="withEffect">
                                  <p:stCondLst>
                                    <p:cond delay="0"/>
                                  </p:stCondLst>
                                  <p:childTnLst>
                                    <p:set>
                                      <p:cBhvr>
                                        <p:cTn id="91" dur="1" fill="hold">
                                          <p:stCondLst>
                                            <p:cond delay="0"/>
                                          </p:stCondLst>
                                        </p:cTn>
                                        <p:tgtEl>
                                          <p:spTgt spid="6"/>
                                        </p:tgtEl>
                                        <p:attrNameLst>
                                          <p:attrName>style.visibility</p:attrName>
                                        </p:attrNameLst>
                                      </p:cBhvr>
                                      <p:to>
                                        <p:strVal val="hidden"/>
                                      </p:to>
                                    </p:set>
                                  </p:childTnLst>
                                </p:cTn>
                              </p:par>
                              <p:par>
                                <p:cTn id="92" presetID="1" presetClass="exit" presetSubtype="0" fill="hold" grpId="1" nodeType="withEffect">
                                  <p:stCondLst>
                                    <p:cond delay="0"/>
                                  </p:stCondLst>
                                  <p:childTnLst>
                                    <p:set>
                                      <p:cBhvr>
                                        <p:cTn id="93" dur="1" fill="hold">
                                          <p:stCondLst>
                                            <p:cond delay="0"/>
                                          </p:stCondLst>
                                        </p:cTn>
                                        <p:tgtEl>
                                          <p:spTgt spid="7"/>
                                        </p:tgtEl>
                                        <p:attrNameLst>
                                          <p:attrName>style.visibility</p:attrName>
                                        </p:attrNameLst>
                                      </p:cBhvr>
                                      <p:to>
                                        <p:strVal val="hidden"/>
                                      </p:to>
                                    </p:set>
                                  </p:childTnLst>
                                </p:cTn>
                              </p:par>
                              <p:par>
                                <p:cTn id="94" presetID="1" presetClass="exit" presetSubtype="0" fill="hold" grpId="1" nodeType="withEffect">
                                  <p:stCondLst>
                                    <p:cond delay="0"/>
                                  </p:stCondLst>
                                  <p:childTnLst>
                                    <p:set>
                                      <p:cBhvr>
                                        <p:cTn id="95" dur="1" fill="hold">
                                          <p:stCondLst>
                                            <p:cond delay="0"/>
                                          </p:stCondLst>
                                        </p:cTn>
                                        <p:tgtEl>
                                          <p:spTgt spid="9"/>
                                        </p:tgtEl>
                                        <p:attrNameLst>
                                          <p:attrName>style.visibility</p:attrName>
                                        </p:attrNameLst>
                                      </p:cBhvr>
                                      <p:to>
                                        <p:strVal val="hidden"/>
                                      </p:to>
                                    </p:set>
                                  </p:childTnLst>
                                </p:cTn>
                              </p:par>
                            </p:childTnLst>
                          </p:cTn>
                        </p:par>
                      </p:childTnLst>
                    </p:cTn>
                  </p:par>
                  <p:par>
                    <p:cTn id="96" fill="hold">
                      <p:stCondLst>
                        <p:cond delay="indefinite"/>
                      </p:stCondLst>
                      <p:childTnLst>
                        <p:par>
                          <p:cTn id="97" fill="hold">
                            <p:stCondLst>
                              <p:cond delay="0"/>
                            </p:stCondLst>
                            <p:childTnLst>
                              <p:par>
                                <p:cTn id="98" presetID="1" presetClass="entr" presetSubtype="0" fill="hold" grpId="0" nodeType="clickEffect">
                                  <p:stCondLst>
                                    <p:cond delay="0"/>
                                  </p:stCondLst>
                                  <p:childTnLst>
                                    <p:set>
                                      <p:cBhvr>
                                        <p:cTn id="99" dur="1" fill="hold">
                                          <p:stCondLst>
                                            <p:cond delay="0"/>
                                          </p:stCondLst>
                                        </p:cTn>
                                        <p:tgtEl>
                                          <p:spTgt spid="37"/>
                                        </p:tgtEl>
                                        <p:attrNameLst>
                                          <p:attrName>style.visibility</p:attrName>
                                        </p:attrNameLst>
                                      </p:cBhvr>
                                      <p:to>
                                        <p:strVal val="visible"/>
                                      </p:to>
                                    </p:set>
                                  </p:childTnLst>
                                </p:cTn>
                              </p:par>
                              <p:par>
                                <p:cTn id="100" presetID="1" presetClass="exit" presetSubtype="0" fill="hold" grpId="1" nodeType="withEffect">
                                  <p:stCondLst>
                                    <p:cond delay="0"/>
                                  </p:stCondLst>
                                  <p:childTnLst>
                                    <p:set>
                                      <p:cBhvr>
                                        <p:cTn id="101" dur="1" fill="hold">
                                          <p:stCondLst>
                                            <p:cond delay="0"/>
                                          </p:stCondLst>
                                        </p:cTn>
                                        <p:tgtEl>
                                          <p:spTgt spid="5"/>
                                        </p:tgtEl>
                                        <p:attrNameLst>
                                          <p:attrName>style.visibility</p:attrName>
                                        </p:attrNameLst>
                                      </p:cBhvr>
                                      <p:to>
                                        <p:strVal val="hidden"/>
                                      </p:to>
                                    </p:set>
                                  </p:childTnLst>
                                </p:cTn>
                              </p:par>
                            </p:childTnLst>
                          </p:cTn>
                        </p:par>
                      </p:childTnLst>
                    </p:cTn>
                  </p:par>
                  <p:par>
                    <p:cTn id="102" fill="hold">
                      <p:stCondLst>
                        <p:cond delay="indefinite"/>
                      </p:stCondLst>
                      <p:childTnLst>
                        <p:par>
                          <p:cTn id="103" fill="hold">
                            <p:stCondLst>
                              <p:cond delay="0"/>
                            </p:stCondLst>
                            <p:childTnLst>
                              <p:par>
                                <p:cTn id="104" presetID="1" presetClass="entr" presetSubtype="0" fill="hold" grpId="0" nodeType="clickEffect">
                                  <p:stCondLst>
                                    <p:cond delay="0"/>
                                  </p:stCondLst>
                                  <p:childTnLst>
                                    <p:set>
                                      <p:cBhvr>
                                        <p:cTn id="105" dur="1" fill="hold">
                                          <p:stCondLst>
                                            <p:cond delay="0"/>
                                          </p:stCondLst>
                                        </p:cTn>
                                        <p:tgtEl>
                                          <p:spTgt spid="32"/>
                                        </p:tgtEl>
                                        <p:attrNameLst>
                                          <p:attrName>style.visibility</p:attrName>
                                        </p:attrNameLst>
                                      </p:cBhvr>
                                      <p:to>
                                        <p:strVal val="visible"/>
                                      </p:to>
                                    </p:set>
                                  </p:childTnLst>
                                </p:cTn>
                              </p:par>
                              <p:par>
                                <p:cTn id="106" presetID="1" presetClass="exit" presetSubtype="0" fill="hold" grpId="1" nodeType="withEffect">
                                  <p:stCondLst>
                                    <p:cond delay="0"/>
                                  </p:stCondLst>
                                  <p:childTnLst>
                                    <p:set>
                                      <p:cBhvr>
                                        <p:cTn id="107" dur="1" fill="hold">
                                          <p:stCondLst>
                                            <p:cond delay="0"/>
                                          </p:stCondLst>
                                        </p:cTn>
                                        <p:tgtEl>
                                          <p:spTgt spid="28"/>
                                        </p:tgtEl>
                                        <p:attrNameLst>
                                          <p:attrName>style.visibility</p:attrName>
                                        </p:attrNameLst>
                                      </p:cBhvr>
                                      <p:to>
                                        <p:strVal val="hidden"/>
                                      </p:to>
                                    </p:set>
                                  </p:childTnLst>
                                </p:cTn>
                              </p:par>
                            </p:childTnLst>
                          </p:cTn>
                        </p:par>
                      </p:childTnLst>
                    </p:cTn>
                  </p:par>
                  <p:par>
                    <p:cTn id="108" fill="hold">
                      <p:stCondLst>
                        <p:cond delay="indefinite"/>
                      </p:stCondLst>
                      <p:childTnLst>
                        <p:par>
                          <p:cTn id="109" fill="hold">
                            <p:stCondLst>
                              <p:cond delay="0"/>
                            </p:stCondLst>
                            <p:childTnLst>
                              <p:par>
                                <p:cTn id="110" presetID="16" presetClass="entr" presetSubtype="21" fill="hold" grpId="0" nodeType="clickEffect">
                                  <p:stCondLst>
                                    <p:cond delay="0"/>
                                  </p:stCondLst>
                                  <p:childTnLst>
                                    <p:set>
                                      <p:cBhvr>
                                        <p:cTn id="111" dur="1" fill="hold">
                                          <p:stCondLst>
                                            <p:cond delay="0"/>
                                          </p:stCondLst>
                                        </p:cTn>
                                        <p:tgtEl>
                                          <p:spTgt spid="33"/>
                                        </p:tgtEl>
                                        <p:attrNameLst>
                                          <p:attrName>style.visibility</p:attrName>
                                        </p:attrNameLst>
                                      </p:cBhvr>
                                      <p:to>
                                        <p:strVal val="visible"/>
                                      </p:to>
                                    </p:set>
                                    <p:animEffect transition="in" filter="barn(inVertical)">
                                      <p:cBhvr>
                                        <p:cTn id="112" dur="500"/>
                                        <p:tgtEl>
                                          <p:spTgt spid="33"/>
                                        </p:tgtEl>
                                      </p:cBhvr>
                                    </p:animEffect>
                                  </p:childTnLst>
                                </p:cTn>
                              </p:par>
                              <p:par>
                                <p:cTn id="113" presetID="1" presetClass="exit" presetSubtype="0" fill="hold" grpId="1" nodeType="withEffect">
                                  <p:stCondLst>
                                    <p:cond delay="0"/>
                                  </p:stCondLst>
                                  <p:childTnLst>
                                    <p:set>
                                      <p:cBhvr>
                                        <p:cTn id="114" dur="1" fill="hold">
                                          <p:stCondLst>
                                            <p:cond delay="0"/>
                                          </p:stCondLst>
                                        </p:cTn>
                                        <p:tgtEl>
                                          <p:spTgt spid="14"/>
                                        </p:tgtEl>
                                        <p:attrNameLst>
                                          <p:attrName>style.visibility</p:attrName>
                                        </p:attrNameLst>
                                      </p:cBhvr>
                                      <p:to>
                                        <p:strVal val="hidden"/>
                                      </p:to>
                                    </p:set>
                                  </p:childTnLst>
                                </p:cTn>
                              </p:par>
                              <p:par>
                                <p:cTn id="115" presetID="1" presetClass="exit" presetSubtype="0" fill="hold" grpId="1" nodeType="withEffect">
                                  <p:stCondLst>
                                    <p:cond delay="0"/>
                                  </p:stCondLst>
                                  <p:childTnLst>
                                    <p:set>
                                      <p:cBhvr>
                                        <p:cTn id="116" dur="1" fill="hold">
                                          <p:stCondLst>
                                            <p:cond delay="0"/>
                                          </p:stCondLst>
                                        </p:cTn>
                                        <p:tgtEl>
                                          <p:spTgt spid="30"/>
                                        </p:tgtEl>
                                        <p:attrNameLst>
                                          <p:attrName>style.visibility</p:attrName>
                                        </p:attrNameLst>
                                      </p:cBhvr>
                                      <p:to>
                                        <p:strVal val="hidden"/>
                                      </p:to>
                                    </p:set>
                                  </p:childTnLst>
                                </p:cTn>
                              </p:par>
                              <p:par>
                                <p:cTn id="117" presetID="16" presetClass="entr" presetSubtype="21" fill="hold" grpId="0" nodeType="withEffect">
                                  <p:stCondLst>
                                    <p:cond delay="0"/>
                                  </p:stCondLst>
                                  <p:childTnLst>
                                    <p:set>
                                      <p:cBhvr>
                                        <p:cTn id="118" dur="1" fill="hold">
                                          <p:stCondLst>
                                            <p:cond delay="0"/>
                                          </p:stCondLst>
                                        </p:cTn>
                                        <p:tgtEl>
                                          <p:spTgt spid="34"/>
                                        </p:tgtEl>
                                        <p:attrNameLst>
                                          <p:attrName>style.visibility</p:attrName>
                                        </p:attrNameLst>
                                      </p:cBhvr>
                                      <p:to>
                                        <p:strVal val="visible"/>
                                      </p:to>
                                    </p:set>
                                    <p:animEffect transition="in" filter="barn(inVertical)">
                                      <p:cBhvr>
                                        <p:cTn id="119" dur="500"/>
                                        <p:tgtEl>
                                          <p:spTgt spid="34"/>
                                        </p:tgtEl>
                                      </p:cBhvr>
                                    </p:animEffect>
                                  </p:childTnLst>
                                </p:cTn>
                              </p:par>
                              <p:par>
                                <p:cTn id="120" presetID="16" presetClass="entr" presetSubtype="21" fill="hold" grpId="0" nodeType="withEffect">
                                  <p:stCondLst>
                                    <p:cond delay="0"/>
                                  </p:stCondLst>
                                  <p:childTnLst>
                                    <p:set>
                                      <p:cBhvr>
                                        <p:cTn id="121" dur="1" fill="hold">
                                          <p:stCondLst>
                                            <p:cond delay="0"/>
                                          </p:stCondLst>
                                        </p:cTn>
                                        <p:tgtEl>
                                          <p:spTgt spid="35"/>
                                        </p:tgtEl>
                                        <p:attrNameLst>
                                          <p:attrName>style.visibility</p:attrName>
                                        </p:attrNameLst>
                                      </p:cBhvr>
                                      <p:to>
                                        <p:strVal val="visible"/>
                                      </p:to>
                                    </p:set>
                                    <p:animEffect transition="in" filter="barn(inVertical)">
                                      <p:cBhvr>
                                        <p:cTn id="122" dur="500"/>
                                        <p:tgtEl>
                                          <p:spTgt spid="35"/>
                                        </p:tgtEl>
                                      </p:cBhvr>
                                    </p:animEffect>
                                  </p:childTnLst>
                                </p:cTn>
                              </p:par>
                              <p:par>
                                <p:cTn id="123" presetID="1" presetClass="exit" presetSubtype="0" fill="hold" grpId="1" nodeType="withEffect">
                                  <p:stCondLst>
                                    <p:cond delay="0"/>
                                  </p:stCondLst>
                                  <p:childTnLst>
                                    <p:set>
                                      <p:cBhvr>
                                        <p:cTn id="124" dur="1" fill="hold">
                                          <p:stCondLst>
                                            <p:cond delay="0"/>
                                          </p:stCondLst>
                                        </p:cTn>
                                        <p:tgtEl>
                                          <p:spTgt spid="8"/>
                                        </p:tgtEl>
                                        <p:attrNameLst>
                                          <p:attrName>style.visibility</p:attrName>
                                        </p:attrNameLst>
                                      </p:cBhvr>
                                      <p:to>
                                        <p:strVal val="hidden"/>
                                      </p:to>
                                    </p:set>
                                  </p:childTnLst>
                                </p:cTn>
                              </p:par>
                            </p:childTnLst>
                          </p:cTn>
                        </p:par>
                      </p:childTnLst>
                    </p:cTn>
                  </p:par>
                  <p:par>
                    <p:cTn id="125" fill="hold">
                      <p:stCondLst>
                        <p:cond delay="indefinite"/>
                      </p:stCondLst>
                      <p:childTnLst>
                        <p:par>
                          <p:cTn id="126" fill="hold">
                            <p:stCondLst>
                              <p:cond delay="0"/>
                            </p:stCondLst>
                            <p:childTnLst>
                              <p:par>
                                <p:cTn id="127" presetID="1" presetClass="entr" presetSubtype="0" fill="hold" grpId="0" nodeType="clickEffect">
                                  <p:stCondLst>
                                    <p:cond delay="0"/>
                                  </p:stCondLst>
                                  <p:childTnLst>
                                    <p:set>
                                      <p:cBhvr>
                                        <p:cTn id="128" dur="1" fill="hold">
                                          <p:stCondLst>
                                            <p:cond delay="0"/>
                                          </p:stCondLst>
                                        </p:cTn>
                                        <p:tgtEl>
                                          <p:spTgt spid="36"/>
                                        </p:tgtEl>
                                        <p:attrNameLst>
                                          <p:attrName>style.visibility</p:attrName>
                                        </p:attrNameLst>
                                      </p:cBhvr>
                                      <p:to>
                                        <p:strVal val="visible"/>
                                      </p:to>
                                    </p:set>
                                  </p:childTnLst>
                                </p:cTn>
                              </p:par>
                              <p:par>
                                <p:cTn id="129" presetID="1" presetClass="exit" presetSubtype="0" fill="hold" grpId="1" nodeType="withEffect">
                                  <p:stCondLst>
                                    <p:cond delay="0"/>
                                  </p:stCondLst>
                                  <p:childTnLst>
                                    <p:set>
                                      <p:cBhvr>
                                        <p:cTn id="130" dur="1" fill="hold">
                                          <p:stCondLst>
                                            <p:cond delay="0"/>
                                          </p:stCondLst>
                                        </p:cTn>
                                        <p:tgtEl>
                                          <p:spTgt spid="3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3" grpId="0"/>
      <p:bldP spid="5" grpId="0"/>
      <p:bldP spid="5" grpId="1"/>
      <p:bldP spid="6" grpId="0" animBg="1"/>
      <p:bldP spid="6" grpId="1" animBg="1"/>
      <p:bldP spid="7" grpId="0" animBg="1"/>
      <p:bldP spid="7" grpId="1" animBg="1"/>
      <p:bldP spid="8" grpId="0" animBg="1"/>
      <p:bldP spid="8" grpId="1" animBg="1"/>
      <p:bldP spid="9" grpId="0" animBg="1"/>
      <p:bldP spid="9" grpId="1" animBg="1"/>
      <p:bldP spid="10" grpId="0" animBg="1"/>
      <p:bldP spid="11" grpId="0" animBg="1"/>
      <p:bldP spid="12" grpId="0" animBg="1"/>
      <p:bldP spid="13" grpId="0" animBg="1"/>
      <p:bldP spid="14" grpId="0" animBg="1"/>
      <p:bldP spid="14" grpId="1" animBg="1"/>
      <p:bldP spid="15" grpId="0" animBg="1"/>
      <p:bldP spid="16" grpId="0" animBg="1"/>
      <p:bldP spid="17" grpId="0" animBg="1"/>
      <p:bldP spid="18" grpId="0" animBg="1"/>
      <p:bldP spid="19" grpId="0" animBg="1"/>
      <p:bldP spid="22" grpId="0" animBg="1"/>
      <p:bldP spid="26" grpId="0" animBg="1"/>
      <p:bldP spid="26" grpId="1" animBg="1"/>
      <p:bldP spid="27" grpId="0" animBg="1"/>
      <p:bldP spid="27" grpId="1" animBg="1"/>
      <p:bldP spid="28" grpId="0" animBg="1"/>
      <p:bldP spid="28" grpId="1" animBg="1"/>
      <p:bldP spid="29" grpId="0" animBg="1"/>
      <p:bldP spid="30" grpId="0" animBg="1"/>
      <p:bldP spid="30" grpId="1" animBg="1"/>
      <p:bldP spid="31" grpId="0" animBg="1"/>
      <p:bldP spid="32" grpId="0" animBg="1"/>
      <p:bldP spid="33" grpId="0" animBg="1"/>
      <p:bldP spid="34" grpId="0" animBg="1"/>
      <p:bldP spid="35" grpId="0" animBg="1"/>
      <p:bldP spid="36" grpId="0"/>
      <p:bldP spid="37" grpId="0"/>
      <p:bldP spid="37" grpId="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79"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09782" y="1291015"/>
            <a:ext cx="8835633" cy="498598"/>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400" b="1" dirty="0">
                <a:solidFill>
                  <a:srgbClr val="FF0000"/>
                </a:solidFill>
                <a:latin typeface="+mn-lt"/>
                <a:ea typeface="+mn-ea"/>
                <a:cs typeface="+mn-ea"/>
                <a:sym typeface="+mn-lt"/>
              </a:rPr>
              <a:t>堆排序算法思想：</a:t>
            </a:r>
            <a:endParaRPr lang="en-US" altLang="zh-CN" sz="2400" b="1" dirty="0">
              <a:solidFill>
                <a:srgbClr val="FF0000"/>
              </a:solidFill>
              <a:latin typeface="+mn-lt"/>
              <a:ea typeface="+mn-ea"/>
              <a:cs typeface="+mn-ea"/>
              <a:sym typeface="+mn-lt"/>
            </a:endParaRPr>
          </a:p>
        </p:txBody>
      </p:sp>
      <p:sp>
        <p:nvSpPr>
          <p:cNvPr id="2" name="矩形 1"/>
          <p:cNvSpPr/>
          <p:nvPr/>
        </p:nvSpPr>
        <p:spPr>
          <a:xfrm>
            <a:off x="1782723" y="2134845"/>
            <a:ext cx="8536934" cy="2436564"/>
          </a:xfrm>
          <a:prstGeom prst="rect">
            <a:avLst/>
          </a:prstGeom>
        </p:spPr>
        <p:txBody>
          <a:bodyPr wrap="square">
            <a:spAutoFit/>
          </a:bodyPr>
          <a:lstStyle/>
          <a:p>
            <a:pPr>
              <a:lnSpc>
                <a:spcPct val="150000"/>
              </a:lnSpc>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）创建堆：从最后一个非叶子结点开始逐步到树根，对于每 个子树进行调整堆；</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spcBef>
                <a:spcPts val="1000"/>
              </a:spcBef>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）重复</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n-1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次如下处理：将堆的根与最后一个叶子交换；除 最后一个叶子之外剩余部分再调整堆</a:t>
            </a:r>
          </a:p>
        </p:txBody>
      </p:sp>
      <p:sp>
        <p:nvSpPr>
          <p:cNvPr id="80" name="矩形 79"/>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1" name="组合 80"/>
          <p:cNvGrpSpPr/>
          <p:nvPr/>
        </p:nvGrpSpPr>
        <p:grpSpPr>
          <a:xfrm>
            <a:off x="11121605" y="215817"/>
            <a:ext cx="652151" cy="610641"/>
            <a:chOff x="1784487" y="2486066"/>
            <a:chExt cx="446032" cy="418971"/>
          </a:xfrm>
          <a:solidFill>
            <a:srgbClr val="FCB00F"/>
          </a:solidFill>
        </p:grpSpPr>
        <p:sp>
          <p:nvSpPr>
            <p:cNvPr id="82"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3"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4"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5"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6"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7"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Tree>
    <p:extLst>
      <p:ext uri="{BB962C8B-B14F-4D97-AF65-F5344CB8AC3E}">
        <p14:creationId xmlns:p14="http://schemas.microsoft.com/office/powerpoint/2010/main" val="24215543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2"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79"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633373" y="1201243"/>
            <a:ext cx="8835633" cy="498598"/>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
                <a:srgbClr val="C00000"/>
              </a:buClr>
              <a:buSzTx/>
              <a:buNone/>
              <a:defRPr/>
            </a:pPr>
            <a:r>
              <a:rPr lang="zh-CN" altLang="en-US" sz="2400" b="1" dirty="0">
                <a:solidFill>
                  <a:srgbClr val="FF0000"/>
                </a:solidFill>
                <a:latin typeface="+mn-lt"/>
                <a:ea typeface="+mn-ea"/>
                <a:cs typeface="+mn-ea"/>
                <a:sym typeface="+mn-lt"/>
              </a:rPr>
              <a:t>例：</a:t>
            </a:r>
            <a:endParaRPr lang="en-US" altLang="zh-CN" sz="2400" b="1" dirty="0">
              <a:solidFill>
                <a:srgbClr val="FF0000"/>
              </a:solidFill>
              <a:latin typeface="+mn-lt"/>
              <a:ea typeface="+mn-ea"/>
              <a:cs typeface="+mn-ea"/>
              <a:sym typeface="+mn-lt"/>
            </a:endParaRPr>
          </a:p>
        </p:txBody>
      </p:sp>
      <p:sp>
        <p:nvSpPr>
          <p:cNvPr id="80" name="矩形 79"/>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1" name="组合 80"/>
          <p:cNvGrpSpPr/>
          <p:nvPr/>
        </p:nvGrpSpPr>
        <p:grpSpPr>
          <a:xfrm>
            <a:off x="11121605" y="215817"/>
            <a:ext cx="652151" cy="610641"/>
            <a:chOff x="1784487" y="2486066"/>
            <a:chExt cx="446032" cy="418971"/>
          </a:xfrm>
          <a:solidFill>
            <a:srgbClr val="FCB00F"/>
          </a:solidFill>
        </p:grpSpPr>
        <p:sp>
          <p:nvSpPr>
            <p:cNvPr id="82"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3"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4"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5"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6"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7"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3" name="矩形 12"/>
          <p:cNvSpPr/>
          <p:nvPr/>
        </p:nvSpPr>
        <p:spPr>
          <a:xfrm>
            <a:off x="3370372" y="1450509"/>
            <a:ext cx="4887018" cy="498663"/>
          </a:xfrm>
          <a:prstGeom prst="rect">
            <a:avLst/>
          </a:prstGeom>
        </p:spPr>
        <p:txBody>
          <a:bodyPr wrap="square">
            <a:spAutoFit/>
          </a:bodyPr>
          <a:lstStyle/>
          <a:p>
            <a:pPr>
              <a:lnSpc>
                <a:spcPct val="150000"/>
              </a:lnSpc>
            </a:pPr>
            <a:r>
              <a:rPr lang="en-US" altLang="zh-CN" sz="2000" b="1" dirty="0"/>
              <a:t>49     38     65     97</a:t>
            </a:r>
            <a:r>
              <a:rPr lang="en-US" altLang="zh-CN" sz="2000" b="1" dirty="0">
                <a:solidFill>
                  <a:srgbClr val="FF0000"/>
                </a:solidFill>
              </a:rPr>
              <a:t> </a:t>
            </a:r>
            <a:r>
              <a:rPr lang="en-US" altLang="zh-CN" sz="2000" b="1" dirty="0"/>
              <a:t>    76     13     27     </a:t>
            </a:r>
            <a:r>
              <a:rPr lang="en-US" altLang="zh-CN" sz="2000" b="1" dirty="0">
                <a:solidFill>
                  <a:srgbClr val="FF0000"/>
                </a:solidFill>
              </a:rPr>
              <a:t>49</a:t>
            </a:r>
            <a:endParaRPr lang="zh-CN" altLang="en-US" sz="2000" b="1" dirty="0">
              <a:solidFill>
                <a:srgbClr val="FF0000"/>
              </a:solidFill>
            </a:endParaRPr>
          </a:p>
        </p:txBody>
      </p:sp>
      <p:sp>
        <p:nvSpPr>
          <p:cNvPr id="14" name="Oval 16">
            <a:extLst>
              <a:ext uri="{FF2B5EF4-FFF2-40B4-BE49-F238E27FC236}">
                <a16:creationId xmlns:a16="http://schemas.microsoft.com/office/drawing/2014/main" id="{FD515EF2-CC10-4F64-A4B3-4AAF29CEF752}"/>
              </a:ext>
            </a:extLst>
          </p:cNvPr>
          <p:cNvSpPr>
            <a:spLocks noChangeArrowheads="1"/>
          </p:cNvSpPr>
          <p:nvPr/>
        </p:nvSpPr>
        <p:spPr bwMode="auto">
          <a:xfrm>
            <a:off x="5020510" y="40130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5" name="Line 18">
            <a:extLst>
              <a:ext uri="{FF2B5EF4-FFF2-40B4-BE49-F238E27FC236}">
                <a16:creationId xmlns:a16="http://schemas.microsoft.com/office/drawing/2014/main" id="{9FCDF56A-9C9B-4FA7-8DBB-424438F8D86B}"/>
              </a:ext>
            </a:extLst>
          </p:cNvPr>
          <p:cNvSpPr>
            <a:spLocks noChangeShapeType="1"/>
          </p:cNvSpPr>
          <p:nvPr/>
        </p:nvSpPr>
        <p:spPr bwMode="auto">
          <a:xfrm flipH="1">
            <a:off x="4029910" y="4394051"/>
            <a:ext cx="2286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16" name="Oval 19">
            <a:extLst>
              <a:ext uri="{FF2B5EF4-FFF2-40B4-BE49-F238E27FC236}">
                <a16:creationId xmlns:a16="http://schemas.microsoft.com/office/drawing/2014/main" id="{2A679661-CB85-4A2A-B420-C330A7875A8A}"/>
              </a:ext>
            </a:extLst>
          </p:cNvPr>
          <p:cNvSpPr>
            <a:spLocks noChangeArrowheads="1"/>
          </p:cNvSpPr>
          <p:nvPr/>
        </p:nvSpPr>
        <p:spPr bwMode="auto">
          <a:xfrm>
            <a:off x="6430210" y="3207855"/>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65</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7" name="Oval 20">
            <a:extLst>
              <a:ext uri="{FF2B5EF4-FFF2-40B4-BE49-F238E27FC236}">
                <a16:creationId xmlns:a16="http://schemas.microsoft.com/office/drawing/2014/main" id="{97C958F8-7CEF-4F80-9DEC-5B376F4F92B0}"/>
              </a:ext>
            </a:extLst>
          </p:cNvPr>
          <p:cNvSpPr>
            <a:spLocks noChangeArrowheads="1"/>
          </p:cNvSpPr>
          <p:nvPr/>
        </p:nvSpPr>
        <p:spPr bwMode="auto">
          <a:xfrm>
            <a:off x="6011110" y="40130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13</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8" name="Oval 21">
            <a:extLst>
              <a:ext uri="{FF2B5EF4-FFF2-40B4-BE49-F238E27FC236}">
                <a16:creationId xmlns:a16="http://schemas.microsoft.com/office/drawing/2014/main" id="{F25FDDC8-FA45-4519-AC03-FB7160E09025}"/>
              </a:ext>
            </a:extLst>
          </p:cNvPr>
          <p:cNvSpPr>
            <a:spLocks noChangeArrowheads="1"/>
          </p:cNvSpPr>
          <p:nvPr/>
        </p:nvSpPr>
        <p:spPr bwMode="auto">
          <a:xfrm>
            <a:off x="6925510" y="40130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9" name="Line 23">
            <a:extLst>
              <a:ext uri="{FF2B5EF4-FFF2-40B4-BE49-F238E27FC236}">
                <a16:creationId xmlns:a16="http://schemas.microsoft.com/office/drawing/2014/main" id="{393B3E3A-6F9D-494B-805C-E01550992EDF}"/>
              </a:ext>
            </a:extLst>
          </p:cNvPr>
          <p:cNvSpPr>
            <a:spLocks noChangeShapeType="1"/>
          </p:cNvSpPr>
          <p:nvPr/>
        </p:nvSpPr>
        <p:spPr bwMode="auto">
          <a:xfrm flipH="1">
            <a:off x="4791909" y="2641450"/>
            <a:ext cx="666880" cy="60960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0" name="Line 24">
            <a:extLst>
              <a:ext uri="{FF2B5EF4-FFF2-40B4-BE49-F238E27FC236}">
                <a16:creationId xmlns:a16="http://schemas.microsoft.com/office/drawing/2014/main" id="{07F0863C-6720-4EE3-82FB-186515BE24E2}"/>
              </a:ext>
            </a:extLst>
          </p:cNvPr>
          <p:cNvSpPr>
            <a:spLocks noChangeShapeType="1"/>
          </p:cNvSpPr>
          <p:nvPr/>
        </p:nvSpPr>
        <p:spPr bwMode="auto">
          <a:xfrm>
            <a:off x="5839796" y="2641451"/>
            <a:ext cx="628514" cy="6096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1" name="Line 25">
            <a:extLst>
              <a:ext uri="{FF2B5EF4-FFF2-40B4-BE49-F238E27FC236}">
                <a16:creationId xmlns:a16="http://schemas.microsoft.com/office/drawing/2014/main" id="{A9F73F63-DC3C-470C-BB06-A3770355D5DB}"/>
              </a:ext>
            </a:extLst>
          </p:cNvPr>
          <p:cNvSpPr>
            <a:spLocks noChangeShapeType="1"/>
          </p:cNvSpPr>
          <p:nvPr/>
        </p:nvSpPr>
        <p:spPr bwMode="auto">
          <a:xfrm flipH="1">
            <a:off x="4410910" y="3596689"/>
            <a:ext cx="228600" cy="49256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2" name="Line 26">
            <a:extLst>
              <a:ext uri="{FF2B5EF4-FFF2-40B4-BE49-F238E27FC236}">
                <a16:creationId xmlns:a16="http://schemas.microsoft.com/office/drawing/2014/main" id="{076A766A-8684-406C-97BF-499DD83B0138}"/>
              </a:ext>
            </a:extLst>
          </p:cNvPr>
          <p:cNvSpPr>
            <a:spLocks noChangeShapeType="1"/>
          </p:cNvSpPr>
          <p:nvPr/>
        </p:nvSpPr>
        <p:spPr bwMode="auto">
          <a:xfrm>
            <a:off x="4791910" y="3555851"/>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3" name="Line 27">
            <a:extLst>
              <a:ext uri="{FF2B5EF4-FFF2-40B4-BE49-F238E27FC236}">
                <a16:creationId xmlns:a16="http://schemas.microsoft.com/office/drawing/2014/main" id="{3A02DDA4-91B7-4240-BEF9-262E3E372347}"/>
              </a:ext>
            </a:extLst>
          </p:cNvPr>
          <p:cNvSpPr>
            <a:spLocks noChangeShapeType="1"/>
          </p:cNvSpPr>
          <p:nvPr/>
        </p:nvSpPr>
        <p:spPr bwMode="auto">
          <a:xfrm flipH="1">
            <a:off x="6239710" y="3555851"/>
            <a:ext cx="304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4" name="Line 28">
            <a:extLst>
              <a:ext uri="{FF2B5EF4-FFF2-40B4-BE49-F238E27FC236}">
                <a16:creationId xmlns:a16="http://schemas.microsoft.com/office/drawing/2014/main" id="{5A2FCAAD-5C87-4CD9-B4A7-AB895C75A277}"/>
              </a:ext>
            </a:extLst>
          </p:cNvPr>
          <p:cNvSpPr>
            <a:spLocks noChangeShapeType="1"/>
          </p:cNvSpPr>
          <p:nvPr/>
        </p:nvSpPr>
        <p:spPr bwMode="auto">
          <a:xfrm>
            <a:off x="6620710" y="3555851"/>
            <a:ext cx="3810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5" name="Oval 14">
            <a:extLst>
              <a:ext uri="{FF2B5EF4-FFF2-40B4-BE49-F238E27FC236}">
                <a16:creationId xmlns:a16="http://schemas.microsoft.com/office/drawing/2014/main" id="{94E27034-EC25-42CB-9B81-26637825FC1B}"/>
              </a:ext>
            </a:extLst>
          </p:cNvPr>
          <p:cNvSpPr>
            <a:spLocks noChangeArrowheads="1"/>
          </p:cNvSpPr>
          <p:nvPr/>
        </p:nvSpPr>
        <p:spPr bwMode="auto">
          <a:xfrm>
            <a:off x="5458795" y="242072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6" name="Oval 15">
            <a:extLst>
              <a:ext uri="{FF2B5EF4-FFF2-40B4-BE49-F238E27FC236}">
                <a16:creationId xmlns:a16="http://schemas.microsoft.com/office/drawing/2014/main" id="{517F54D7-A24F-477E-9C32-EDE8DBC5C254}"/>
              </a:ext>
            </a:extLst>
          </p:cNvPr>
          <p:cNvSpPr>
            <a:spLocks noChangeArrowheads="1"/>
          </p:cNvSpPr>
          <p:nvPr/>
        </p:nvSpPr>
        <p:spPr bwMode="auto">
          <a:xfrm>
            <a:off x="4499797" y="321177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7" name="Oval 22">
            <a:extLst>
              <a:ext uri="{FF2B5EF4-FFF2-40B4-BE49-F238E27FC236}">
                <a16:creationId xmlns:a16="http://schemas.microsoft.com/office/drawing/2014/main" id="{7486D9D8-AB1C-4092-A917-710F7CD84C40}"/>
              </a:ext>
            </a:extLst>
          </p:cNvPr>
          <p:cNvSpPr>
            <a:spLocks noChangeArrowheads="1"/>
          </p:cNvSpPr>
          <p:nvPr/>
        </p:nvSpPr>
        <p:spPr bwMode="auto">
          <a:xfrm>
            <a:off x="3791110" y="48512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solidFill>
                  <a:srgbClr val="FF0000"/>
                </a:solidFill>
                <a:latin typeface="+mn-lt"/>
                <a:ea typeface="+mn-ea"/>
                <a:cs typeface="+mn-ea"/>
                <a:sym typeface="+mn-lt"/>
              </a:rPr>
              <a:t>49</a:t>
            </a:r>
            <a:endParaRPr kumimoji="0" lang="en-US" altLang="zh-CN" sz="2000" b="1" i="0" u="none" strike="noStrike" kern="0" cap="none" spc="0" normalizeH="0" baseline="0" noProof="1">
              <a:ln>
                <a:noFill/>
              </a:ln>
              <a:solidFill>
                <a:srgbClr val="FF0000"/>
              </a:solidFill>
              <a:effectLst/>
              <a:uLnTx/>
              <a:uFillTx/>
              <a:latin typeface="+mn-lt"/>
              <a:ea typeface="+mn-ea"/>
              <a:cs typeface="+mn-ea"/>
              <a:sym typeface="+mn-lt"/>
            </a:endParaRPr>
          </a:p>
        </p:txBody>
      </p:sp>
      <p:sp>
        <p:nvSpPr>
          <p:cNvPr id="28" name="Oval 17">
            <a:extLst>
              <a:ext uri="{FF2B5EF4-FFF2-40B4-BE49-F238E27FC236}">
                <a16:creationId xmlns:a16="http://schemas.microsoft.com/office/drawing/2014/main" id="{30DC0B1D-0E21-41D0-A9ED-2A680CECB838}"/>
              </a:ext>
            </a:extLst>
          </p:cNvPr>
          <p:cNvSpPr>
            <a:spLocks noChangeArrowheads="1"/>
          </p:cNvSpPr>
          <p:nvPr/>
        </p:nvSpPr>
        <p:spPr bwMode="auto">
          <a:xfrm>
            <a:off x="4137834" y="401305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97</a:t>
            </a:r>
            <a:endParaRPr kumimoji="0" lang="en-US" altLang="zh-CN" sz="2000" b="1" i="0" strike="noStrike" kern="0" cap="none" spc="0" normalizeH="0" baseline="0" noProof="1">
              <a:ln>
                <a:noFill/>
              </a:ln>
              <a:effectLst/>
              <a:uLnTx/>
              <a:uFillTx/>
              <a:latin typeface="+mn-lt"/>
              <a:ea typeface="+mn-ea"/>
              <a:cs typeface="+mn-ea"/>
              <a:sym typeface="+mn-lt"/>
            </a:endParaRPr>
          </a:p>
        </p:txBody>
      </p:sp>
      <p:sp>
        <p:nvSpPr>
          <p:cNvPr id="29" name="矩形 28"/>
          <p:cNvSpPr/>
          <p:nvPr/>
        </p:nvSpPr>
        <p:spPr>
          <a:xfrm>
            <a:off x="3097488" y="1483915"/>
            <a:ext cx="5109617" cy="55580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Oval 14">
            <a:extLst>
              <a:ext uri="{FF2B5EF4-FFF2-40B4-BE49-F238E27FC236}">
                <a16:creationId xmlns:a16="http://schemas.microsoft.com/office/drawing/2014/main" id="{94E27034-EC25-42CB-9B81-26637825FC1B}"/>
              </a:ext>
            </a:extLst>
          </p:cNvPr>
          <p:cNvSpPr>
            <a:spLocks noChangeArrowheads="1"/>
          </p:cNvSpPr>
          <p:nvPr/>
        </p:nvSpPr>
        <p:spPr bwMode="auto">
          <a:xfrm>
            <a:off x="5002282" y="4009133"/>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1" name="Oval 22">
            <a:extLst>
              <a:ext uri="{FF2B5EF4-FFF2-40B4-BE49-F238E27FC236}">
                <a16:creationId xmlns:a16="http://schemas.microsoft.com/office/drawing/2014/main" id="{7486D9D8-AB1C-4092-A917-710F7CD84C40}"/>
              </a:ext>
            </a:extLst>
          </p:cNvPr>
          <p:cNvSpPr>
            <a:spLocks noChangeArrowheads="1"/>
          </p:cNvSpPr>
          <p:nvPr/>
        </p:nvSpPr>
        <p:spPr bwMode="auto">
          <a:xfrm>
            <a:off x="4119606" y="4009133"/>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solidFill>
                  <a:srgbClr val="FF0000"/>
                </a:solidFill>
                <a:latin typeface="+mn-lt"/>
                <a:ea typeface="+mn-ea"/>
                <a:cs typeface="+mn-ea"/>
                <a:sym typeface="+mn-lt"/>
              </a:rPr>
              <a:t>49</a:t>
            </a:r>
            <a:endParaRPr kumimoji="0" lang="en-US" altLang="zh-CN" sz="2000" b="1" i="0" u="none" strike="noStrike" kern="0" cap="none" spc="0" normalizeH="0" baseline="0" noProof="1">
              <a:ln>
                <a:noFill/>
              </a:ln>
              <a:solidFill>
                <a:srgbClr val="FF0000"/>
              </a:solidFill>
              <a:effectLst/>
              <a:uLnTx/>
              <a:uFillTx/>
              <a:latin typeface="+mn-lt"/>
              <a:ea typeface="+mn-ea"/>
              <a:cs typeface="+mn-ea"/>
              <a:sym typeface="+mn-lt"/>
            </a:endParaRPr>
          </a:p>
        </p:txBody>
      </p:sp>
      <p:sp>
        <p:nvSpPr>
          <p:cNvPr id="32" name="Oval 14">
            <a:extLst>
              <a:ext uri="{FF2B5EF4-FFF2-40B4-BE49-F238E27FC236}">
                <a16:creationId xmlns:a16="http://schemas.microsoft.com/office/drawing/2014/main" id="{94E27034-EC25-42CB-9B81-26637825FC1B}"/>
              </a:ext>
            </a:extLst>
          </p:cNvPr>
          <p:cNvSpPr>
            <a:spLocks noChangeArrowheads="1"/>
          </p:cNvSpPr>
          <p:nvPr/>
        </p:nvSpPr>
        <p:spPr bwMode="auto">
          <a:xfrm>
            <a:off x="4480747" y="3215689"/>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3" name="Oval 14">
            <a:extLst>
              <a:ext uri="{FF2B5EF4-FFF2-40B4-BE49-F238E27FC236}">
                <a16:creationId xmlns:a16="http://schemas.microsoft.com/office/drawing/2014/main" id="{94E27034-EC25-42CB-9B81-26637825FC1B}"/>
              </a:ext>
            </a:extLst>
          </p:cNvPr>
          <p:cNvSpPr>
            <a:spLocks noChangeArrowheads="1"/>
          </p:cNvSpPr>
          <p:nvPr/>
        </p:nvSpPr>
        <p:spPr bwMode="auto">
          <a:xfrm>
            <a:off x="5458795" y="2437205"/>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4" name="Oval 14">
            <a:extLst>
              <a:ext uri="{FF2B5EF4-FFF2-40B4-BE49-F238E27FC236}">
                <a16:creationId xmlns:a16="http://schemas.microsoft.com/office/drawing/2014/main" id="{94E27034-EC25-42CB-9B81-26637825FC1B}"/>
              </a:ext>
            </a:extLst>
          </p:cNvPr>
          <p:cNvSpPr>
            <a:spLocks noChangeArrowheads="1"/>
          </p:cNvSpPr>
          <p:nvPr/>
        </p:nvSpPr>
        <p:spPr bwMode="auto">
          <a:xfrm>
            <a:off x="3792580" y="48512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7" name="矩形 36"/>
          <p:cNvSpPr/>
          <p:nvPr/>
        </p:nvSpPr>
        <p:spPr>
          <a:xfrm>
            <a:off x="3345230" y="1459091"/>
            <a:ext cx="4887018" cy="498663"/>
          </a:xfrm>
          <a:prstGeom prst="rect">
            <a:avLst/>
          </a:prstGeom>
        </p:spPr>
        <p:txBody>
          <a:bodyPr wrap="square">
            <a:spAutoFit/>
          </a:bodyPr>
          <a:lstStyle/>
          <a:p>
            <a:pPr>
              <a:lnSpc>
                <a:spcPct val="150000"/>
              </a:lnSpc>
            </a:pPr>
            <a:r>
              <a:rPr lang="en-US" altLang="zh-CN" sz="2000" b="1" dirty="0"/>
              <a:t>97     76     65     </a:t>
            </a:r>
            <a:r>
              <a:rPr lang="en-US" altLang="zh-CN" sz="2000" b="1" dirty="0">
                <a:solidFill>
                  <a:srgbClr val="FF0000"/>
                </a:solidFill>
              </a:rPr>
              <a:t>49 </a:t>
            </a:r>
            <a:r>
              <a:rPr lang="en-US" altLang="zh-CN" sz="2000" b="1" dirty="0"/>
              <a:t>    49     13     27     38</a:t>
            </a:r>
            <a:endParaRPr lang="zh-CN" altLang="en-US" sz="2000" b="1" dirty="0"/>
          </a:p>
        </p:txBody>
      </p:sp>
    </p:spTree>
    <p:extLst>
      <p:ext uri="{BB962C8B-B14F-4D97-AF65-F5344CB8AC3E}">
        <p14:creationId xmlns:p14="http://schemas.microsoft.com/office/powerpoint/2010/main" val="13062321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500"/>
                                        <p:tgtEl>
                                          <p:spTgt spid="1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fade">
                                      <p:cBhvr>
                                        <p:cTn id="45" dur="500"/>
                                        <p:tgtEl>
                                          <p:spTgt spid="24"/>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29"/>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xit" presetSubtype="0" fill="hold" grpId="1" nodeType="clickEffect">
                                  <p:stCondLst>
                                    <p:cond delay="0"/>
                                  </p:stCondLst>
                                  <p:childTnLst>
                                    <p:set>
                                      <p:cBhvr>
                                        <p:cTn id="65" dur="1" fill="hold">
                                          <p:stCondLst>
                                            <p:cond delay="0"/>
                                          </p:stCondLst>
                                        </p:cTn>
                                        <p:tgtEl>
                                          <p:spTgt spid="29"/>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30"/>
                                        </p:tgtEl>
                                        <p:attrNameLst>
                                          <p:attrName>style.visibility</p:attrName>
                                        </p:attrNameLst>
                                      </p:cBhvr>
                                      <p:to>
                                        <p:strVal val="visible"/>
                                      </p:to>
                                    </p:set>
                                    <p:animEffect transition="in" filter="fade">
                                      <p:cBhvr>
                                        <p:cTn id="70" dur="500"/>
                                        <p:tgtEl>
                                          <p:spTgt spid="30"/>
                                        </p:tgtEl>
                                      </p:cBhvr>
                                    </p:animEffect>
                                  </p:childTnLst>
                                </p:cTn>
                              </p:par>
                              <p:par>
                                <p:cTn id="71" presetID="1" presetClass="exit" presetSubtype="0" fill="hold" grpId="1" nodeType="withEffect">
                                  <p:stCondLst>
                                    <p:cond delay="0"/>
                                  </p:stCondLst>
                                  <p:childTnLst>
                                    <p:set>
                                      <p:cBhvr>
                                        <p:cTn id="72" dur="1" fill="hold">
                                          <p:stCondLst>
                                            <p:cond delay="0"/>
                                          </p:stCondLst>
                                        </p:cTn>
                                        <p:tgtEl>
                                          <p:spTgt spid="25"/>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26"/>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14"/>
                                        </p:tgtEl>
                                        <p:attrNameLst>
                                          <p:attrName>style.visibility</p:attrName>
                                        </p:attrNameLst>
                                      </p:cBhvr>
                                      <p:to>
                                        <p:strVal val="hidden"/>
                                      </p:to>
                                    </p:set>
                                  </p:childTnLst>
                                </p:cTn>
                              </p:par>
                              <p:par>
                                <p:cTn id="77" presetID="1" presetClass="exit" presetSubtype="0" fill="hold" grpId="1" nodeType="withEffect">
                                  <p:stCondLst>
                                    <p:cond delay="0"/>
                                  </p:stCondLst>
                                  <p:childTnLst>
                                    <p:set>
                                      <p:cBhvr>
                                        <p:cTn id="78" dur="1" fill="hold">
                                          <p:stCondLst>
                                            <p:cond delay="0"/>
                                          </p:stCondLst>
                                        </p:cTn>
                                        <p:tgtEl>
                                          <p:spTgt spid="28"/>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27"/>
                                        </p:tgtEl>
                                        <p:attrNameLst>
                                          <p:attrName>style.visibility</p:attrName>
                                        </p:attrNameLst>
                                      </p:cBhvr>
                                      <p:to>
                                        <p:strVal val="hidden"/>
                                      </p:to>
                                    </p:set>
                                  </p:childTnLst>
                                </p:cTn>
                              </p:par>
                              <p:par>
                                <p:cTn id="81" presetID="10" presetClass="entr" presetSubtype="0" fill="hold" grpId="0" nodeType="with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fade">
                                      <p:cBhvr>
                                        <p:cTn id="83" dur="500"/>
                                        <p:tgtEl>
                                          <p:spTgt spid="31"/>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2"/>
                                        </p:tgtEl>
                                        <p:attrNameLst>
                                          <p:attrName>style.visibility</p:attrName>
                                        </p:attrNameLst>
                                      </p:cBhvr>
                                      <p:to>
                                        <p:strVal val="visible"/>
                                      </p:to>
                                    </p:set>
                                    <p:animEffect transition="in" filter="fade">
                                      <p:cBhvr>
                                        <p:cTn id="86" dur="500"/>
                                        <p:tgtEl>
                                          <p:spTgt spid="32"/>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3"/>
                                        </p:tgtEl>
                                        <p:attrNameLst>
                                          <p:attrName>style.visibility</p:attrName>
                                        </p:attrNameLst>
                                      </p:cBhvr>
                                      <p:to>
                                        <p:strVal val="visible"/>
                                      </p:to>
                                    </p:set>
                                    <p:animEffect transition="in" filter="fade">
                                      <p:cBhvr>
                                        <p:cTn id="89" dur="500"/>
                                        <p:tgtEl>
                                          <p:spTgt spid="33"/>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4"/>
                                        </p:tgtEl>
                                        <p:attrNameLst>
                                          <p:attrName>style.visibility</p:attrName>
                                        </p:attrNameLst>
                                      </p:cBhvr>
                                      <p:to>
                                        <p:strVal val="visible"/>
                                      </p:to>
                                    </p:set>
                                    <p:animEffect transition="in" filter="fade">
                                      <p:cBhvr>
                                        <p:cTn id="92" dur="500"/>
                                        <p:tgtEl>
                                          <p:spTgt spid="34"/>
                                        </p:tgtEl>
                                      </p:cBhvr>
                                    </p:animEffect>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1" nodeType="clickEffect">
                                  <p:stCondLst>
                                    <p:cond delay="0"/>
                                  </p:stCondLst>
                                  <p:childTnLst>
                                    <p:set>
                                      <p:cBhvr>
                                        <p:cTn id="96" dur="1" fill="hold">
                                          <p:stCondLst>
                                            <p:cond delay="0"/>
                                          </p:stCondLst>
                                        </p:cTn>
                                        <p:tgtEl>
                                          <p:spTgt spid="13"/>
                                        </p:tgtEl>
                                        <p:attrNameLst>
                                          <p:attrName>style.visibility</p:attrName>
                                        </p:attrNameLst>
                                      </p:cBhvr>
                                      <p:to>
                                        <p:strVal val="hidden"/>
                                      </p:to>
                                    </p:set>
                                  </p:childTnLst>
                                </p:cTn>
                              </p:par>
                              <p:par>
                                <p:cTn id="97" presetID="1" presetClass="entr" presetSubtype="0" fill="hold" grpId="0" nodeType="withEffect">
                                  <p:stCondLst>
                                    <p:cond delay="0"/>
                                  </p:stCondLst>
                                  <p:childTnLst>
                                    <p:set>
                                      <p:cBhvr>
                                        <p:cTn id="9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13" grpId="0"/>
      <p:bldP spid="13" grpId="1"/>
      <p:bldP spid="14" grpId="0" animBg="1"/>
      <p:bldP spid="14" grpId="1"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1" grpId="0" animBg="1"/>
      <p:bldP spid="32" grpId="0" animBg="1"/>
      <p:bldP spid="33" grpId="0" animBg="1"/>
      <p:bldP spid="34" grpId="0" animBg="1"/>
      <p:bldP spid="3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79"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633373" y="1201243"/>
            <a:ext cx="8835633" cy="498598"/>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
                <a:srgbClr val="C00000"/>
              </a:buClr>
              <a:buSzTx/>
              <a:buNone/>
              <a:defRPr/>
            </a:pPr>
            <a:r>
              <a:rPr lang="zh-CN" altLang="en-US" sz="2400" b="1" dirty="0">
                <a:solidFill>
                  <a:srgbClr val="FF0000"/>
                </a:solidFill>
                <a:latin typeface="+mn-lt"/>
                <a:ea typeface="+mn-ea"/>
                <a:cs typeface="+mn-ea"/>
                <a:sym typeface="+mn-lt"/>
              </a:rPr>
              <a:t>例：</a:t>
            </a:r>
            <a:endParaRPr lang="en-US" altLang="zh-CN" sz="2400" b="1" dirty="0">
              <a:solidFill>
                <a:srgbClr val="FF0000"/>
              </a:solidFill>
              <a:latin typeface="+mn-lt"/>
              <a:ea typeface="+mn-ea"/>
              <a:cs typeface="+mn-ea"/>
              <a:sym typeface="+mn-lt"/>
            </a:endParaRPr>
          </a:p>
        </p:txBody>
      </p:sp>
      <p:sp>
        <p:nvSpPr>
          <p:cNvPr id="80" name="矩形 79"/>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1" name="组合 80"/>
          <p:cNvGrpSpPr/>
          <p:nvPr/>
        </p:nvGrpSpPr>
        <p:grpSpPr>
          <a:xfrm>
            <a:off x="11121605" y="215817"/>
            <a:ext cx="652151" cy="610641"/>
            <a:chOff x="1784487" y="2486066"/>
            <a:chExt cx="446032" cy="418971"/>
          </a:xfrm>
          <a:solidFill>
            <a:srgbClr val="FCB00F"/>
          </a:solidFill>
        </p:grpSpPr>
        <p:sp>
          <p:nvSpPr>
            <p:cNvPr id="82"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3"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4"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5"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6"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7"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4" name="Oval 16">
            <a:extLst>
              <a:ext uri="{FF2B5EF4-FFF2-40B4-BE49-F238E27FC236}">
                <a16:creationId xmlns:a16="http://schemas.microsoft.com/office/drawing/2014/main" id="{FD515EF2-CC10-4F64-A4B3-4AAF29CEF752}"/>
              </a:ext>
            </a:extLst>
          </p:cNvPr>
          <p:cNvSpPr>
            <a:spLocks noChangeArrowheads="1"/>
          </p:cNvSpPr>
          <p:nvPr/>
        </p:nvSpPr>
        <p:spPr bwMode="auto">
          <a:xfrm>
            <a:off x="5020510" y="40130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5" name="Line 18">
            <a:extLst>
              <a:ext uri="{FF2B5EF4-FFF2-40B4-BE49-F238E27FC236}">
                <a16:creationId xmlns:a16="http://schemas.microsoft.com/office/drawing/2014/main" id="{9FCDF56A-9C9B-4FA7-8DBB-424438F8D86B}"/>
              </a:ext>
            </a:extLst>
          </p:cNvPr>
          <p:cNvSpPr>
            <a:spLocks noChangeShapeType="1"/>
          </p:cNvSpPr>
          <p:nvPr/>
        </p:nvSpPr>
        <p:spPr bwMode="auto">
          <a:xfrm flipH="1">
            <a:off x="4029910" y="4394051"/>
            <a:ext cx="2286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16" name="Oval 19">
            <a:extLst>
              <a:ext uri="{FF2B5EF4-FFF2-40B4-BE49-F238E27FC236}">
                <a16:creationId xmlns:a16="http://schemas.microsoft.com/office/drawing/2014/main" id="{2A679661-CB85-4A2A-B420-C330A7875A8A}"/>
              </a:ext>
            </a:extLst>
          </p:cNvPr>
          <p:cNvSpPr>
            <a:spLocks noChangeArrowheads="1"/>
          </p:cNvSpPr>
          <p:nvPr/>
        </p:nvSpPr>
        <p:spPr bwMode="auto">
          <a:xfrm>
            <a:off x="6430210" y="3207855"/>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65</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7" name="Oval 20">
            <a:extLst>
              <a:ext uri="{FF2B5EF4-FFF2-40B4-BE49-F238E27FC236}">
                <a16:creationId xmlns:a16="http://schemas.microsoft.com/office/drawing/2014/main" id="{97C958F8-7CEF-4F80-9DEC-5B376F4F92B0}"/>
              </a:ext>
            </a:extLst>
          </p:cNvPr>
          <p:cNvSpPr>
            <a:spLocks noChangeArrowheads="1"/>
          </p:cNvSpPr>
          <p:nvPr/>
        </p:nvSpPr>
        <p:spPr bwMode="auto">
          <a:xfrm>
            <a:off x="6011110" y="40130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kumimoji="0" lang="en-US" altLang="zh-CN" sz="2000" b="1" i="0" u="none" strike="noStrike" kern="0" cap="none" spc="0" normalizeH="0" baseline="0" noProof="0" dirty="0">
                <a:ln>
                  <a:noFill/>
                </a:ln>
                <a:effectLst/>
                <a:uLnTx/>
                <a:uFillTx/>
                <a:latin typeface="+mn-lt"/>
                <a:ea typeface="+mn-ea"/>
                <a:cs typeface="+mn-ea"/>
                <a:sym typeface="+mn-lt"/>
              </a:rPr>
              <a:t>13</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8" name="Oval 21">
            <a:extLst>
              <a:ext uri="{FF2B5EF4-FFF2-40B4-BE49-F238E27FC236}">
                <a16:creationId xmlns:a16="http://schemas.microsoft.com/office/drawing/2014/main" id="{F25FDDC8-FA45-4519-AC03-FB7160E09025}"/>
              </a:ext>
            </a:extLst>
          </p:cNvPr>
          <p:cNvSpPr>
            <a:spLocks noChangeArrowheads="1"/>
          </p:cNvSpPr>
          <p:nvPr/>
        </p:nvSpPr>
        <p:spPr bwMode="auto">
          <a:xfrm>
            <a:off x="6925510" y="40130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dirty="0">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19" name="Line 23">
            <a:extLst>
              <a:ext uri="{FF2B5EF4-FFF2-40B4-BE49-F238E27FC236}">
                <a16:creationId xmlns:a16="http://schemas.microsoft.com/office/drawing/2014/main" id="{393B3E3A-6F9D-494B-805C-E01550992EDF}"/>
              </a:ext>
            </a:extLst>
          </p:cNvPr>
          <p:cNvSpPr>
            <a:spLocks noChangeShapeType="1"/>
          </p:cNvSpPr>
          <p:nvPr/>
        </p:nvSpPr>
        <p:spPr bwMode="auto">
          <a:xfrm flipH="1">
            <a:off x="4791909" y="2641450"/>
            <a:ext cx="666880" cy="60960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0" name="Line 24">
            <a:extLst>
              <a:ext uri="{FF2B5EF4-FFF2-40B4-BE49-F238E27FC236}">
                <a16:creationId xmlns:a16="http://schemas.microsoft.com/office/drawing/2014/main" id="{07F0863C-6720-4EE3-82FB-186515BE24E2}"/>
              </a:ext>
            </a:extLst>
          </p:cNvPr>
          <p:cNvSpPr>
            <a:spLocks noChangeShapeType="1"/>
          </p:cNvSpPr>
          <p:nvPr/>
        </p:nvSpPr>
        <p:spPr bwMode="auto">
          <a:xfrm>
            <a:off x="5839796" y="2641451"/>
            <a:ext cx="628514" cy="6096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1" name="Line 25">
            <a:extLst>
              <a:ext uri="{FF2B5EF4-FFF2-40B4-BE49-F238E27FC236}">
                <a16:creationId xmlns:a16="http://schemas.microsoft.com/office/drawing/2014/main" id="{A9F73F63-DC3C-470C-BB06-A3770355D5DB}"/>
              </a:ext>
            </a:extLst>
          </p:cNvPr>
          <p:cNvSpPr>
            <a:spLocks noChangeShapeType="1"/>
          </p:cNvSpPr>
          <p:nvPr/>
        </p:nvSpPr>
        <p:spPr bwMode="auto">
          <a:xfrm flipH="1">
            <a:off x="4410910" y="3596689"/>
            <a:ext cx="228600" cy="492562"/>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2" name="Line 26">
            <a:extLst>
              <a:ext uri="{FF2B5EF4-FFF2-40B4-BE49-F238E27FC236}">
                <a16:creationId xmlns:a16="http://schemas.microsoft.com/office/drawing/2014/main" id="{076A766A-8684-406C-97BF-499DD83B0138}"/>
              </a:ext>
            </a:extLst>
          </p:cNvPr>
          <p:cNvSpPr>
            <a:spLocks noChangeShapeType="1"/>
          </p:cNvSpPr>
          <p:nvPr/>
        </p:nvSpPr>
        <p:spPr bwMode="auto">
          <a:xfrm>
            <a:off x="4791910" y="3555851"/>
            <a:ext cx="3048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3" name="Line 27">
            <a:extLst>
              <a:ext uri="{FF2B5EF4-FFF2-40B4-BE49-F238E27FC236}">
                <a16:creationId xmlns:a16="http://schemas.microsoft.com/office/drawing/2014/main" id="{3A02DDA4-91B7-4240-BEF9-262E3E372347}"/>
              </a:ext>
            </a:extLst>
          </p:cNvPr>
          <p:cNvSpPr>
            <a:spLocks noChangeShapeType="1"/>
          </p:cNvSpPr>
          <p:nvPr/>
        </p:nvSpPr>
        <p:spPr bwMode="auto">
          <a:xfrm flipH="1">
            <a:off x="6239710" y="3555851"/>
            <a:ext cx="304800" cy="4572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4" name="Line 28">
            <a:extLst>
              <a:ext uri="{FF2B5EF4-FFF2-40B4-BE49-F238E27FC236}">
                <a16:creationId xmlns:a16="http://schemas.microsoft.com/office/drawing/2014/main" id="{5A2FCAAD-5C87-4CD9-B4A7-AB895C75A277}"/>
              </a:ext>
            </a:extLst>
          </p:cNvPr>
          <p:cNvSpPr>
            <a:spLocks noChangeShapeType="1"/>
          </p:cNvSpPr>
          <p:nvPr/>
        </p:nvSpPr>
        <p:spPr bwMode="auto">
          <a:xfrm>
            <a:off x="6620710" y="3555851"/>
            <a:ext cx="381000" cy="53340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defTabSz="914400" eaLnBrk="0" fontAlgn="base" latinLnBrk="0" hangingPunct="0">
              <a:lnSpc>
                <a:spcPct val="120000"/>
              </a:lnSpc>
              <a:spcBef>
                <a:spcPct val="0"/>
              </a:spcBef>
              <a:spcAft>
                <a:spcPct val="0"/>
              </a:spcAft>
              <a:buClrTx/>
              <a:buSzTx/>
              <a:buFontTx/>
              <a:buNone/>
              <a:tabLst/>
              <a:defRPr/>
            </a:pPr>
            <a:endParaRPr kumimoji="0" lang="zh-CN" altLang="en-US" sz="2000" b="0" i="0" u="none" strike="noStrike" kern="0" cap="none" spc="0" normalizeH="0" baseline="0" noProof="0">
              <a:ln>
                <a:noFill/>
              </a:ln>
              <a:solidFill>
                <a:srgbClr val="000000"/>
              </a:solidFill>
              <a:effectLst/>
              <a:uLnTx/>
              <a:uFillTx/>
              <a:cs typeface="+mn-ea"/>
              <a:sym typeface="+mn-lt"/>
            </a:endParaRPr>
          </a:p>
        </p:txBody>
      </p:sp>
      <p:sp>
        <p:nvSpPr>
          <p:cNvPr id="25" name="Oval 14">
            <a:extLst>
              <a:ext uri="{FF2B5EF4-FFF2-40B4-BE49-F238E27FC236}">
                <a16:creationId xmlns:a16="http://schemas.microsoft.com/office/drawing/2014/main" id="{94E27034-EC25-42CB-9B81-26637825FC1B}"/>
              </a:ext>
            </a:extLst>
          </p:cNvPr>
          <p:cNvSpPr>
            <a:spLocks noChangeArrowheads="1"/>
          </p:cNvSpPr>
          <p:nvPr/>
        </p:nvSpPr>
        <p:spPr bwMode="auto">
          <a:xfrm>
            <a:off x="5458795" y="242072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6" name="Oval 15">
            <a:extLst>
              <a:ext uri="{FF2B5EF4-FFF2-40B4-BE49-F238E27FC236}">
                <a16:creationId xmlns:a16="http://schemas.microsoft.com/office/drawing/2014/main" id="{517F54D7-A24F-477E-9C32-EDE8DBC5C254}"/>
              </a:ext>
            </a:extLst>
          </p:cNvPr>
          <p:cNvSpPr>
            <a:spLocks noChangeArrowheads="1"/>
          </p:cNvSpPr>
          <p:nvPr/>
        </p:nvSpPr>
        <p:spPr bwMode="auto">
          <a:xfrm>
            <a:off x="4499797" y="321177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7" name="Oval 22">
            <a:extLst>
              <a:ext uri="{FF2B5EF4-FFF2-40B4-BE49-F238E27FC236}">
                <a16:creationId xmlns:a16="http://schemas.microsoft.com/office/drawing/2014/main" id="{7486D9D8-AB1C-4092-A917-710F7CD84C40}"/>
              </a:ext>
            </a:extLst>
          </p:cNvPr>
          <p:cNvSpPr>
            <a:spLocks noChangeArrowheads="1"/>
          </p:cNvSpPr>
          <p:nvPr/>
        </p:nvSpPr>
        <p:spPr bwMode="auto">
          <a:xfrm>
            <a:off x="3791110" y="48512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28" name="Oval 17">
            <a:extLst>
              <a:ext uri="{FF2B5EF4-FFF2-40B4-BE49-F238E27FC236}">
                <a16:creationId xmlns:a16="http://schemas.microsoft.com/office/drawing/2014/main" id="{30DC0B1D-0E21-41D0-A9ED-2A680CECB838}"/>
              </a:ext>
            </a:extLst>
          </p:cNvPr>
          <p:cNvSpPr>
            <a:spLocks noChangeArrowheads="1"/>
          </p:cNvSpPr>
          <p:nvPr/>
        </p:nvSpPr>
        <p:spPr bwMode="auto">
          <a:xfrm>
            <a:off x="4144210" y="40511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solidFill>
                  <a:srgbClr val="FF0000"/>
                </a:solidFill>
                <a:latin typeface="+mn-lt"/>
                <a:ea typeface="+mn-ea"/>
                <a:cs typeface="+mn-ea"/>
                <a:sym typeface="+mn-lt"/>
              </a:rPr>
              <a:t>49</a:t>
            </a:r>
            <a:endParaRPr kumimoji="0" lang="en-US" altLang="zh-CN" sz="2000" b="1" i="0" strike="noStrike" kern="0" cap="none" spc="0" normalizeH="0" baseline="0" noProof="1">
              <a:ln>
                <a:noFill/>
              </a:ln>
              <a:solidFill>
                <a:srgbClr val="FF0000"/>
              </a:solidFill>
              <a:effectLst/>
              <a:uLnTx/>
              <a:uFillTx/>
              <a:latin typeface="+mn-lt"/>
              <a:ea typeface="+mn-ea"/>
              <a:cs typeface="+mn-ea"/>
              <a:sym typeface="+mn-lt"/>
            </a:endParaRPr>
          </a:p>
        </p:txBody>
      </p:sp>
      <p:sp>
        <p:nvSpPr>
          <p:cNvPr id="36" name="矩形 35"/>
          <p:cNvSpPr/>
          <p:nvPr/>
        </p:nvSpPr>
        <p:spPr>
          <a:xfrm>
            <a:off x="3345230" y="1459091"/>
            <a:ext cx="4887018" cy="498663"/>
          </a:xfrm>
          <a:prstGeom prst="rect">
            <a:avLst/>
          </a:prstGeom>
        </p:spPr>
        <p:txBody>
          <a:bodyPr wrap="square">
            <a:spAutoFit/>
          </a:bodyPr>
          <a:lstStyle/>
          <a:p>
            <a:pPr>
              <a:lnSpc>
                <a:spcPct val="150000"/>
              </a:lnSpc>
            </a:pPr>
            <a:r>
              <a:rPr lang="en-US" altLang="zh-CN" sz="2000" b="1" dirty="0"/>
              <a:t>97     76     65     </a:t>
            </a:r>
            <a:r>
              <a:rPr lang="en-US" altLang="zh-CN" sz="2000" b="1" dirty="0">
                <a:solidFill>
                  <a:srgbClr val="FF0000"/>
                </a:solidFill>
              </a:rPr>
              <a:t>49 </a:t>
            </a:r>
            <a:r>
              <a:rPr lang="en-US" altLang="zh-CN" sz="2000" b="1" dirty="0"/>
              <a:t>    49     13     27     38</a:t>
            </a:r>
            <a:endParaRPr lang="zh-CN" altLang="en-US" sz="2000" b="1" dirty="0"/>
          </a:p>
        </p:txBody>
      </p:sp>
      <p:sp>
        <p:nvSpPr>
          <p:cNvPr id="38" name="Oval 22">
            <a:extLst>
              <a:ext uri="{FF2B5EF4-FFF2-40B4-BE49-F238E27FC236}">
                <a16:creationId xmlns:a16="http://schemas.microsoft.com/office/drawing/2014/main" id="{7486D9D8-AB1C-4092-A917-710F7CD84C40}"/>
              </a:ext>
            </a:extLst>
          </p:cNvPr>
          <p:cNvSpPr>
            <a:spLocks noChangeArrowheads="1"/>
          </p:cNvSpPr>
          <p:nvPr/>
        </p:nvSpPr>
        <p:spPr bwMode="auto">
          <a:xfrm>
            <a:off x="3791110" y="4840793"/>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97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39" name="Oval 22">
            <a:extLst>
              <a:ext uri="{FF2B5EF4-FFF2-40B4-BE49-F238E27FC236}">
                <a16:creationId xmlns:a16="http://schemas.microsoft.com/office/drawing/2014/main" id="{7486D9D8-AB1C-4092-A917-710F7CD84C40}"/>
              </a:ext>
            </a:extLst>
          </p:cNvPr>
          <p:cNvSpPr>
            <a:spLocks noChangeArrowheads="1"/>
          </p:cNvSpPr>
          <p:nvPr/>
        </p:nvSpPr>
        <p:spPr bwMode="auto">
          <a:xfrm>
            <a:off x="5447571" y="243295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40" name="矩形 39"/>
          <p:cNvSpPr/>
          <p:nvPr/>
        </p:nvSpPr>
        <p:spPr>
          <a:xfrm>
            <a:off x="3345230" y="1466433"/>
            <a:ext cx="4887018" cy="498663"/>
          </a:xfrm>
          <a:prstGeom prst="rect">
            <a:avLst/>
          </a:prstGeom>
        </p:spPr>
        <p:txBody>
          <a:bodyPr wrap="square">
            <a:spAutoFit/>
          </a:bodyPr>
          <a:lstStyle/>
          <a:p>
            <a:pPr>
              <a:lnSpc>
                <a:spcPct val="150000"/>
              </a:lnSpc>
            </a:pPr>
            <a:r>
              <a:rPr lang="en-US" altLang="zh-CN" sz="2000" b="1" dirty="0"/>
              <a:t>38     76     65     </a:t>
            </a:r>
            <a:r>
              <a:rPr lang="en-US" altLang="zh-CN" sz="2000" b="1" dirty="0">
                <a:solidFill>
                  <a:srgbClr val="FF0000"/>
                </a:solidFill>
              </a:rPr>
              <a:t>49 </a:t>
            </a:r>
            <a:r>
              <a:rPr lang="en-US" altLang="zh-CN" sz="2000" b="1" dirty="0"/>
              <a:t>    49     13     27     </a:t>
            </a:r>
            <a:r>
              <a:rPr lang="en-US" altLang="zh-CN" sz="2000" b="1" dirty="0">
                <a:solidFill>
                  <a:schemeClr val="bg2">
                    <a:lumMod val="50000"/>
                  </a:schemeClr>
                </a:solidFill>
              </a:rPr>
              <a:t>97</a:t>
            </a:r>
            <a:endParaRPr lang="zh-CN" altLang="en-US" sz="2000" b="1" dirty="0">
              <a:solidFill>
                <a:schemeClr val="bg2">
                  <a:lumMod val="50000"/>
                </a:schemeClr>
              </a:solidFill>
            </a:endParaRPr>
          </a:p>
        </p:txBody>
      </p:sp>
      <p:sp>
        <p:nvSpPr>
          <p:cNvPr id="41" name="Oval 15">
            <a:extLst>
              <a:ext uri="{FF2B5EF4-FFF2-40B4-BE49-F238E27FC236}">
                <a16:creationId xmlns:a16="http://schemas.microsoft.com/office/drawing/2014/main" id="{517F54D7-A24F-477E-9C32-EDE8DBC5C254}"/>
              </a:ext>
            </a:extLst>
          </p:cNvPr>
          <p:cNvSpPr>
            <a:spLocks noChangeArrowheads="1"/>
          </p:cNvSpPr>
          <p:nvPr/>
        </p:nvSpPr>
        <p:spPr bwMode="auto">
          <a:xfrm>
            <a:off x="5470013" y="242786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42" name="Oval 15">
            <a:extLst>
              <a:ext uri="{FF2B5EF4-FFF2-40B4-BE49-F238E27FC236}">
                <a16:creationId xmlns:a16="http://schemas.microsoft.com/office/drawing/2014/main" id="{517F54D7-A24F-477E-9C32-EDE8DBC5C254}"/>
              </a:ext>
            </a:extLst>
          </p:cNvPr>
          <p:cNvSpPr>
            <a:spLocks noChangeArrowheads="1"/>
          </p:cNvSpPr>
          <p:nvPr/>
        </p:nvSpPr>
        <p:spPr bwMode="auto">
          <a:xfrm>
            <a:off x="4131884" y="404592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43" name="Oval 15">
            <a:extLst>
              <a:ext uri="{FF2B5EF4-FFF2-40B4-BE49-F238E27FC236}">
                <a16:creationId xmlns:a16="http://schemas.microsoft.com/office/drawing/2014/main" id="{517F54D7-A24F-477E-9C32-EDE8DBC5C254}"/>
              </a:ext>
            </a:extLst>
          </p:cNvPr>
          <p:cNvSpPr>
            <a:spLocks noChangeArrowheads="1"/>
          </p:cNvSpPr>
          <p:nvPr/>
        </p:nvSpPr>
        <p:spPr bwMode="auto">
          <a:xfrm>
            <a:off x="4483018" y="3190108"/>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solidFill>
                  <a:srgbClr val="FF0000"/>
                </a:solidFill>
                <a:latin typeface="+mn-lt"/>
                <a:ea typeface="+mn-ea"/>
                <a:cs typeface="+mn-ea"/>
                <a:sym typeface="+mn-lt"/>
              </a:rPr>
              <a:t>49</a:t>
            </a:r>
            <a:endParaRPr kumimoji="0" lang="en-US" altLang="zh-CN" sz="2000" b="1" i="0" u="none" strike="noStrike" kern="0" cap="none" spc="0" normalizeH="0" baseline="0" noProof="1">
              <a:ln>
                <a:noFill/>
              </a:ln>
              <a:solidFill>
                <a:srgbClr val="FF0000"/>
              </a:solidFill>
              <a:effectLst/>
              <a:uLnTx/>
              <a:uFillTx/>
              <a:latin typeface="+mn-lt"/>
              <a:ea typeface="+mn-ea"/>
              <a:cs typeface="+mn-ea"/>
              <a:sym typeface="+mn-lt"/>
            </a:endParaRPr>
          </a:p>
        </p:txBody>
      </p:sp>
      <p:sp>
        <p:nvSpPr>
          <p:cNvPr id="44" name="矩形 43"/>
          <p:cNvSpPr/>
          <p:nvPr/>
        </p:nvSpPr>
        <p:spPr>
          <a:xfrm>
            <a:off x="3345230" y="1481350"/>
            <a:ext cx="4887018" cy="553998"/>
          </a:xfrm>
          <a:prstGeom prst="rect">
            <a:avLst/>
          </a:prstGeom>
        </p:spPr>
        <p:txBody>
          <a:bodyPr wrap="square">
            <a:spAutoFit/>
          </a:bodyPr>
          <a:lstStyle/>
          <a:p>
            <a:pPr>
              <a:lnSpc>
                <a:spcPct val="150000"/>
              </a:lnSpc>
            </a:pPr>
            <a:r>
              <a:rPr lang="en-US" altLang="zh-CN" sz="2000" b="1" dirty="0"/>
              <a:t>76     </a:t>
            </a:r>
            <a:r>
              <a:rPr lang="en-US" altLang="zh-CN" sz="2000" b="1" dirty="0">
                <a:solidFill>
                  <a:srgbClr val="FF0000"/>
                </a:solidFill>
              </a:rPr>
              <a:t>49</a:t>
            </a:r>
            <a:r>
              <a:rPr lang="en-US" altLang="zh-CN" sz="2000" b="1" dirty="0"/>
              <a:t>     65     38</a:t>
            </a:r>
            <a:r>
              <a:rPr lang="en-US" altLang="zh-CN" sz="2000" b="1" dirty="0">
                <a:solidFill>
                  <a:srgbClr val="FF0000"/>
                </a:solidFill>
              </a:rPr>
              <a:t> </a:t>
            </a:r>
            <a:r>
              <a:rPr lang="en-US" altLang="zh-CN" sz="2000" b="1" dirty="0"/>
              <a:t>    49     13     27     </a:t>
            </a:r>
            <a:r>
              <a:rPr lang="en-US" altLang="zh-CN" sz="2000" b="1" dirty="0">
                <a:solidFill>
                  <a:schemeClr val="bg2">
                    <a:lumMod val="50000"/>
                  </a:schemeClr>
                </a:solidFill>
              </a:rPr>
              <a:t>97</a:t>
            </a:r>
            <a:endParaRPr lang="zh-CN" altLang="en-US" sz="2000" b="1" dirty="0">
              <a:solidFill>
                <a:schemeClr val="bg2">
                  <a:lumMod val="50000"/>
                </a:schemeClr>
              </a:solidFill>
            </a:endParaRPr>
          </a:p>
        </p:txBody>
      </p:sp>
      <p:sp>
        <p:nvSpPr>
          <p:cNvPr id="45" name="Oval 15">
            <a:extLst>
              <a:ext uri="{FF2B5EF4-FFF2-40B4-BE49-F238E27FC236}">
                <a16:creationId xmlns:a16="http://schemas.microsoft.com/office/drawing/2014/main" id="{517F54D7-A24F-477E-9C32-EDE8DBC5C254}"/>
              </a:ext>
            </a:extLst>
          </p:cNvPr>
          <p:cNvSpPr>
            <a:spLocks noChangeArrowheads="1"/>
          </p:cNvSpPr>
          <p:nvPr/>
        </p:nvSpPr>
        <p:spPr bwMode="auto">
          <a:xfrm>
            <a:off x="5479232" y="242786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46" name="Oval 15">
            <a:extLst>
              <a:ext uri="{FF2B5EF4-FFF2-40B4-BE49-F238E27FC236}">
                <a16:creationId xmlns:a16="http://schemas.microsoft.com/office/drawing/2014/main" id="{517F54D7-A24F-477E-9C32-EDE8DBC5C254}"/>
              </a:ext>
            </a:extLst>
          </p:cNvPr>
          <p:cNvSpPr>
            <a:spLocks noChangeArrowheads="1"/>
          </p:cNvSpPr>
          <p:nvPr/>
        </p:nvSpPr>
        <p:spPr bwMode="auto">
          <a:xfrm>
            <a:off x="6925510" y="4017999"/>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76</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47" name="矩形 46"/>
          <p:cNvSpPr/>
          <p:nvPr/>
        </p:nvSpPr>
        <p:spPr>
          <a:xfrm>
            <a:off x="3345230" y="1481350"/>
            <a:ext cx="4887018" cy="553998"/>
          </a:xfrm>
          <a:prstGeom prst="rect">
            <a:avLst/>
          </a:prstGeom>
        </p:spPr>
        <p:txBody>
          <a:bodyPr wrap="square">
            <a:spAutoFit/>
          </a:bodyPr>
          <a:lstStyle/>
          <a:p>
            <a:pPr>
              <a:lnSpc>
                <a:spcPct val="150000"/>
              </a:lnSpc>
            </a:pPr>
            <a:r>
              <a:rPr lang="en-US" altLang="zh-CN" sz="2000" b="1" dirty="0"/>
              <a:t>27     </a:t>
            </a:r>
            <a:r>
              <a:rPr lang="en-US" altLang="zh-CN" sz="2000" b="1" dirty="0">
                <a:solidFill>
                  <a:srgbClr val="FF0000"/>
                </a:solidFill>
              </a:rPr>
              <a:t>49</a:t>
            </a:r>
            <a:r>
              <a:rPr lang="en-US" altLang="zh-CN" sz="2000" b="1" dirty="0"/>
              <a:t>     65     38</a:t>
            </a:r>
            <a:r>
              <a:rPr lang="en-US" altLang="zh-CN" sz="2000" b="1" dirty="0">
                <a:solidFill>
                  <a:srgbClr val="FF0000"/>
                </a:solidFill>
              </a:rPr>
              <a:t> </a:t>
            </a:r>
            <a:r>
              <a:rPr lang="en-US" altLang="zh-CN" sz="2000" b="1" dirty="0"/>
              <a:t>    49     13     </a:t>
            </a:r>
            <a:r>
              <a:rPr lang="en-US" altLang="zh-CN" sz="2000" b="1" dirty="0">
                <a:solidFill>
                  <a:schemeClr val="bg2">
                    <a:lumMod val="50000"/>
                  </a:schemeClr>
                </a:solidFill>
              </a:rPr>
              <a:t>76</a:t>
            </a:r>
            <a:r>
              <a:rPr lang="en-US" altLang="zh-CN" sz="2000" b="1" dirty="0"/>
              <a:t>     </a:t>
            </a:r>
            <a:r>
              <a:rPr lang="en-US" altLang="zh-CN" sz="2000" b="1" dirty="0">
                <a:solidFill>
                  <a:schemeClr val="bg2">
                    <a:lumMod val="50000"/>
                  </a:schemeClr>
                </a:solidFill>
              </a:rPr>
              <a:t>97</a:t>
            </a:r>
            <a:endParaRPr lang="zh-CN" altLang="en-US" sz="2000" b="1" dirty="0">
              <a:solidFill>
                <a:schemeClr val="bg2">
                  <a:lumMod val="50000"/>
                </a:schemeClr>
              </a:solidFill>
            </a:endParaRPr>
          </a:p>
        </p:txBody>
      </p:sp>
      <p:sp>
        <p:nvSpPr>
          <p:cNvPr id="48" name="Oval 15">
            <a:extLst>
              <a:ext uri="{FF2B5EF4-FFF2-40B4-BE49-F238E27FC236}">
                <a16:creationId xmlns:a16="http://schemas.microsoft.com/office/drawing/2014/main" id="{517F54D7-A24F-477E-9C32-EDE8DBC5C254}"/>
              </a:ext>
            </a:extLst>
          </p:cNvPr>
          <p:cNvSpPr>
            <a:spLocks noChangeArrowheads="1"/>
          </p:cNvSpPr>
          <p:nvPr/>
        </p:nvSpPr>
        <p:spPr bwMode="auto">
          <a:xfrm>
            <a:off x="6430210" y="3190108"/>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49" name="Oval 15">
            <a:extLst>
              <a:ext uri="{FF2B5EF4-FFF2-40B4-BE49-F238E27FC236}">
                <a16:creationId xmlns:a16="http://schemas.microsoft.com/office/drawing/2014/main" id="{517F54D7-A24F-477E-9C32-EDE8DBC5C254}"/>
              </a:ext>
            </a:extLst>
          </p:cNvPr>
          <p:cNvSpPr>
            <a:spLocks noChangeArrowheads="1"/>
          </p:cNvSpPr>
          <p:nvPr/>
        </p:nvSpPr>
        <p:spPr bwMode="auto">
          <a:xfrm>
            <a:off x="5454187" y="241563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65</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50" name="矩形 49"/>
          <p:cNvSpPr/>
          <p:nvPr/>
        </p:nvSpPr>
        <p:spPr>
          <a:xfrm>
            <a:off x="3345230" y="1472090"/>
            <a:ext cx="4887018" cy="553998"/>
          </a:xfrm>
          <a:prstGeom prst="rect">
            <a:avLst/>
          </a:prstGeom>
        </p:spPr>
        <p:txBody>
          <a:bodyPr wrap="square">
            <a:spAutoFit/>
          </a:bodyPr>
          <a:lstStyle/>
          <a:p>
            <a:pPr>
              <a:lnSpc>
                <a:spcPct val="150000"/>
              </a:lnSpc>
            </a:pPr>
            <a:r>
              <a:rPr lang="en-US" altLang="zh-CN" sz="2000" b="1" dirty="0"/>
              <a:t>65     </a:t>
            </a:r>
            <a:r>
              <a:rPr lang="en-US" altLang="zh-CN" sz="2000" b="1" dirty="0">
                <a:solidFill>
                  <a:srgbClr val="FF0000"/>
                </a:solidFill>
              </a:rPr>
              <a:t>49</a:t>
            </a:r>
            <a:r>
              <a:rPr lang="en-US" altLang="zh-CN" sz="2000" b="1" dirty="0"/>
              <a:t>     27     38</a:t>
            </a:r>
            <a:r>
              <a:rPr lang="en-US" altLang="zh-CN" sz="2000" b="1" dirty="0">
                <a:solidFill>
                  <a:srgbClr val="FF0000"/>
                </a:solidFill>
              </a:rPr>
              <a:t> </a:t>
            </a:r>
            <a:r>
              <a:rPr lang="en-US" altLang="zh-CN" sz="2000" b="1" dirty="0"/>
              <a:t>    49     13     </a:t>
            </a:r>
            <a:r>
              <a:rPr lang="en-US" altLang="zh-CN" sz="2000" b="1" dirty="0">
                <a:solidFill>
                  <a:schemeClr val="bg2">
                    <a:lumMod val="50000"/>
                  </a:schemeClr>
                </a:solidFill>
              </a:rPr>
              <a:t>76</a:t>
            </a:r>
            <a:r>
              <a:rPr lang="en-US" altLang="zh-CN" sz="2000" b="1" dirty="0"/>
              <a:t>     </a:t>
            </a:r>
            <a:r>
              <a:rPr lang="en-US" altLang="zh-CN" sz="2000" b="1" dirty="0">
                <a:solidFill>
                  <a:schemeClr val="bg2">
                    <a:lumMod val="50000"/>
                  </a:schemeClr>
                </a:solidFill>
              </a:rPr>
              <a:t>97</a:t>
            </a:r>
            <a:endParaRPr lang="zh-CN" altLang="en-US" sz="2000" b="1" dirty="0">
              <a:solidFill>
                <a:schemeClr val="bg2">
                  <a:lumMod val="50000"/>
                </a:schemeClr>
              </a:solidFill>
            </a:endParaRPr>
          </a:p>
        </p:txBody>
      </p:sp>
      <p:sp>
        <p:nvSpPr>
          <p:cNvPr id="51" name="Oval 15">
            <a:extLst>
              <a:ext uri="{FF2B5EF4-FFF2-40B4-BE49-F238E27FC236}">
                <a16:creationId xmlns:a16="http://schemas.microsoft.com/office/drawing/2014/main" id="{517F54D7-A24F-477E-9C32-EDE8DBC5C254}"/>
              </a:ext>
            </a:extLst>
          </p:cNvPr>
          <p:cNvSpPr>
            <a:spLocks noChangeArrowheads="1"/>
          </p:cNvSpPr>
          <p:nvPr/>
        </p:nvSpPr>
        <p:spPr bwMode="auto">
          <a:xfrm>
            <a:off x="6036884" y="40130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65</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52" name="Oval 15">
            <a:extLst>
              <a:ext uri="{FF2B5EF4-FFF2-40B4-BE49-F238E27FC236}">
                <a16:creationId xmlns:a16="http://schemas.microsoft.com/office/drawing/2014/main" id="{517F54D7-A24F-477E-9C32-EDE8DBC5C254}"/>
              </a:ext>
            </a:extLst>
          </p:cNvPr>
          <p:cNvSpPr>
            <a:spLocks noChangeArrowheads="1"/>
          </p:cNvSpPr>
          <p:nvPr/>
        </p:nvSpPr>
        <p:spPr bwMode="auto">
          <a:xfrm>
            <a:off x="4127940" y="4058544"/>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49</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53" name="Oval 15">
            <a:extLst>
              <a:ext uri="{FF2B5EF4-FFF2-40B4-BE49-F238E27FC236}">
                <a16:creationId xmlns:a16="http://schemas.microsoft.com/office/drawing/2014/main" id="{517F54D7-A24F-477E-9C32-EDE8DBC5C254}"/>
              </a:ext>
            </a:extLst>
          </p:cNvPr>
          <p:cNvSpPr>
            <a:spLocks noChangeArrowheads="1"/>
          </p:cNvSpPr>
          <p:nvPr/>
        </p:nvSpPr>
        <p:spPr bwMode="auto">
          <a:xfrm>
            <a:off x="5027060" y="4013051"/>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solidFill>
                  <a:srgbClr val="FF0000"/>
                </a:solidFill>
                <a:latin typeface="+mn-lt"/>
                <a:ea typeface="+mn-ea"/>
                <a:cs typeface="+mn-ea"/>
                <a:sym typeface="+mn-lt"/>
              </a:rPr>
              <a:t>49</a:t>
            </a:r>
            <a:endParaRPr kumimoji="0" lang="en-US" altLang="zh-CN" sz="2000" b="1" i="0" u="none" strike="noStrike" kern="0" cap="none" spc="0" normalizeH="0" baseline="0" noProof="1">
              <a:ln>
                <a:noFill/>
              </a:ln>
              <a:solidFill>
                <a:srgbClr val="FF0000"/>
              </a:solidFill>
              <a:effectLst/>
              <a:uLnTx/>
              <a:uFillTx/>
              <a:latin typeface="+mn-lt"/>
              <a:ea typeface="+mn-ea"/>
              <a:cs typeface="+mn-ea"/>
              <a:sym typeface="+mn-lt"/>
            </a:endParaRPr>
          </a:p>
        </p:txBody>
      </p:sp>
      <p:sp>
        <p:nvSpPr>
          <p:cNvPr id="54" name="Oval 15">
            <a:extLst>
              <a:ext uri="{FF2B5EF4-FFF2-40B4-BE49-F238E27FC236}">
                <a16:creationId xmlns:a16="http://schemas.microsoft.com/office/drawing/2014/main" id="{517F54D7-A24F-477E-9C32-EDE8DBC5C254}"/>
              </a:ext>
            </a:extLst>
          </p:cNvPr>
          <p:cNvSpPr>
            <a:spLocks noChangeArrowheads="1"/>
          </p:cNvSpPr>
          <p:nvPr/>
        </p:nvSpPr>
        <p:spPr bwMode="auto">
          <a:xfrm>
            <a:off x="6447874" y="319898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38</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55" name="Oval 15">
            <a:extLst>
              <a:ext uri="{FF2B5EF4-FFF2-40B4-BE49-F238E27FC236}">
                <a16:creationId xmlns:a16="http://schemas.microsoft.com/office/drawing/2014/main" id="{517F54D7-A24F-477E-9C32-EDE8DBC5C254}"/>
              </a:ext>
            </a:extLst>
          </p:cNvPr>
          <p:cNvSpPr>
            <a:spLocks noChangeArrowheads="1"/>
          </p:cNvSpPr>
          <p:nvPr/>
        </p:nvSpPr>
        <p:spPr bwMode="auto">
          <a:xfrm>
            <a:off x="4469248" y="3198982"/>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27</a:t>
            </a:r>
            <a:endParaRPr kumimoji="0" lang="en-US" altLang="zh-CN" sz="2000" b="1" i="0" u="none" strike="noStrike" kern="0" cap="none" spc="0" normalizeH="0" baseline="0" noProof="1">
              <a:ln>
                <a:noFill/>
              </a:ln>
              <a:effectLst/>
              <a:uLnTx/>
              <a:uFillTx/>
              <a:latin typeface="+mn-lt"/>
              <a:ea typeface="+mn-ea"/>
              <a:cs typeface="+mn-ea"/>
              <a:sym typeface="+mn-lt"/>
            </a:endParaRPr>
          </a:p>
        </p:txBody>
      </p:sp>
      <p:sp>
        <p:nvSpPr>
          <p:cNvPr id="56" name="Oval 15">
            <a:extLst>
              <a:ext uri="{FF2B5EF4-FFF2-40B4-BE49-F238E27FC236}">
                <a16:creationId xmlns:a16="http://schemas.microsoft.com/office/drawing/2014/main" id="{517F54D7-A24F-477E-9C32-EDE8DBC5C254}"/>
              </a:ext>
            </a:extLst>
          </p:cNvPr>
          <p:cNvSpPr>
            <a:spLocks noChangeArrowheads="1"/>
          </p:cNvSpPr>
          <p:nvPr/>
        </p:nvSpPr>
        <p:spPr bwMode="auto">
          <a:xfrm>
            <a:off x="5470013" y="2415630"/>
            <a:ext cx="381000" cy="381000"/>
          </a:xfrm>
          <a:prstGeom prst="ellipse">
            <a:avLst/>
          </a:prstGeom>
          <a:noFill/>
          <a:ln w="28575">
            <a:solidFill>
              <a:srgbClr val="000000"/>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0" marR="0" lvl="0" indent="0" algn="ctr" defTabSz="914400" eaLnBrk="1" fontAlgn="base" latinLnBrk="0" hangingPunct="1">
              <a:lnSpc>
                <a:spcPct val="120000"/>
              </a:lnSpc>
              <a:spcBef>
                <a:spcPct val="0"/>
              </a:spcBef>
              <a:spcAft>
                <a:spcPct val="0"/>
              </a:spcAft>
              <a:buClrTx/>
              <a:buSzTx/>
              <a:buFontTx/>
              <a:buNone/>
              <a:tabLst/>
              <a:defRPr/>
            </a:pPr>
            <a:r>
              <a:rPr lang="en-US" altLang="zh-CN" sz="2000" b="1" kern="0" noProof="1">
                <a:latin typeface="+mn-lt"/>
                <a:ea typeface="+mn-ea"/>
                <a:cs typeface="+mn-ea"/>
                <a:sym typeface="+mn-lt"/>
              </a:rPr>
              <a:t>13</a:t>
            </a:r>
            <a:endParaRPr kumimoji="0" lang="en-US" altLang="zh-CN" sz="2000" b="1" i="0" u="none" strike="noStrike" kern="0" cap="none" spc="0" normalizeH="0" baseline="0" noProof="1">
              <a:ln>
                <a:noFill/>
              </a:ln>
              <a:effectLst/>
              <a:uLnTx/>
              <a:uFillTx/>
              <a:latin typeface="+mn-lt"/>
              <a:ea typeface="+mn-ea"/>
              <a:cs typeface="+mn-ea"/>
              <a:sym typeface="+mn-lt"/>
            </a:endParaRPr>
          </a:p>
        </p:txBody>
      </p:sp>
    </p:spTree>
    <p:extLst>
      <p:ext uri="{BB962C8B-B14F-4D97-AF65-F5344CB8AC3E}">
        <p14:creationId xmlns:p14="http://schemas.microsoft.com/office/powerpoint/2010/main" val="2790023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27"/>
                                        </p:tgtEl>
                                        <p:attrNameLst>
                                          <p:attrName>style.visibility</p:attrName>
                                        </p:attrNameLst>
                                      </p:cBhvr>
                                      <p:to>
                                        <p:strVal val="hidden"/>
                                      </p:to>
                                    </p:set>
                                  </p:childTnLst>
                                </p:cTn>
                              </p:par>
                              <p:par>
                                <p:cTn id="9" presetID="10" presetClass="entr" presetSubtype="0"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fade">
                                      <p:cBhvr>
                                        <p:cTn id="11" dur="500"/>
                                        <p:tgtEl>
                                          <p:spTgt spid="3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fade">
                                      <p:cBhvr>
                                        <p:cTn id="14" dur="500"/>
                                        <p:tgtEl>
                                          <p:spTgt spid="39"/>
                                        </p:tgtEl>
                                      </p:cBhvr>
                                    </p:animEffect>
                                  </p:childTnLst>
                                </p:cTn>
                              </p:par>
                              <p:par>
                                <p:cTn id="15" presetID="1" presetClass="exit"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par>
                                <p:cTn id="21" presetID="1" presetClass="exit" presetSubtype="0" fill="hold" grpId="0" nodeType="withEffect">
                                  <p:stCondLst>
                                    <p:cond delay="0"/>
                                  </p:stCondLst>
                                  <p:childTnLst>
                                    <p:set>
                                      <p:cBhvr>
                                        <p:cTn id="22" dur="1" fill="hold">
                                          <p:stCondLst>
                                            <p:cond delay="0"/>
                                          </p:stCondLst>
                                        </p:cTn>
                                        <p:tgtEl>
                                          <p:spTgt spid="3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26"/>
                                        </p:tgtEl>
                                        <p:attrNameLst>
                                          <p:attrName>style.visibility</p:attrName>
                                        </p:attrNameLst>
                                      </p:cBhvr>
                                      <p:to>
                                        <p:strVal val="hidden"/>
                                      </p:to>
                                    </p:set>
                                  </p:childTnLst>
                                </p:cTn>
                              </p:par>
                              <p:par>
                                <p:cTn id="27" presetID="1" presetClass="exit" presetSubtype="0" fill="hold" grpId="0" nodeType="withEffect">
                                  <p:stCondLst>
                                    <p:cond delay="0"/>
                                  </p:stCondLst>
                                  <p:childTnLst>
                                    <p:set>
                                      <p:cBhvr>
                                        <p:cTn id="28" dur="1" fill="hold">
                                          <p:stCondLst>
                                            <p:cond delay="0"/>
                                          </p:stCondLst>
                                        </p:cTn>
                                        <p:tgtEl>
                                          <p:spTgt spid="2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39"/>
                                        </p:tgtEl>
                                        <p:attrNameLst>
                                          <p:attrName>style.visibility</p:attrName>
                                        </p:attrNameLst>
                                      </p:cBhvr>
                                      <p:to>
                                        <p:strVal val="hidden"/>
                                      </p:to>
                                    </p:set>
                                  </p:childTnLst>
                                </p:cTn>
                              </p:par>
                              <p:par>
                                <p:cTn id="31" presetID="10" presetClass="entr" presetSubtype="0" fill="hold" grpId="0" nodeType="withEffect">
                                  <p:stCondLst>
                                    <p:cond delay="0"/>
                                  </p:stCondLst>
                                  <p:childTnLst>
                                    <p:set>
                                      <p:cBhvr>
                                        <p:cTn id="32" dur="1" fill="hold">
                                          <p:stCondLst>
                                            <p:cond delay="0"/>
                                          </p:stCondLst>
                                        </p:cTn>
                                        <p:tgtEl>
                                          <p:spTgt spid="41"/>
                                        </p:tgtEl>
                                        <p:attrNameLst>
                                          <p:attrName>style.visibility</p:attrName>
                                        </p:attrNameLst>
                                      </p:cBhvr>
                                      <p:to>
                                        <p:strVal val="visible"/>
                                      </p:to>
                                    </p:set>
                                    <p:animEffect transition="in" filter="fade">
                                      <p:cBhvr>
                                        <p:cTn id="33" dur="500"/>
                                        <p:tgtEl>
                                          <p:spTgt spid="4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2"/>
                                        </p:tgtEl>
                                        <p:attrNameLst>
                                          <p:attrName>style.visibility</p:attrName>
                                        </p:attrNameLst>
                                      </p:cBhvr>
                                      <p:to>
                                        <p:strVal val="visible"/>
                                      </p:to>
                                    </p:set>
                                    <p:animEffect transition="in" filter="fade">
                                      <p:cBhvr>
                                        <p:cTn id="36" dur="500"/>
                                        <p:tgtEl>
                                          <p:spTgt spid="4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500"/>
                                        <p:tgtEl>
                                          <p:spTgt spid="4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44"/>
                                        </p:tgtEl>
                                        <p:attrNameLst>
                                          <p:attrName>style.visibility</p:attrName>
                                        </p:attrNameLst>
                                      </p:cBhvr>
                                      <p:to>
                                        <p:strVal val="visible"/>
                                      </p:to>
                                    </p:set>
                                  </p:childTnLst>
                                </p:cTn>
                              </p:par>
                              <p:par>
                                <p:cTn id="44" presetID="1" presetClass="exit" presetSubtype="0" fill="hold" grpId="1" nodeType="withEffect">
                                  <p:stCondLst>
                                    <p:cond delay="0"/>
                                  </p:stCondLst>
                                  <p:childTnLst>
                                    <p:set>
                                      <p:cBhvr>
                                        <p:cTn id="45" dur="1" fill="hold">
                                          <p:stCondLst>
                                            <p:cond delay="0"/>
                                          </p:stCondLst>
                                        </p:cTn>
                                        <p:tgtEl>
                                          <p:spTgt spid="40"/>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 presetClass="exit" presetSubtype="0" fill="hold" grpId="1" nodeType="clickEffect">
                                  <p:stCondLst>
                                    <p:cond delay="0"/>
                                  </p:stCondLst>
                                  <p:childTnLst>
                                    <p:set>
                                      <p:cBhvr>
                                        <p:cTn id="49" dur="1" fill="hold">
                                          <p:stCondLst>
                                            <p:cond delay="0"/>
                                          </p:stCondLst>
                                        </p:cTn>
                                        <p:tgtEl>
                                          <p:spTgt spid="41"/>
                                        </p:tgtEl>
                                        <p:attrNameLst>
                                          <p:attrName>style.visibility</p:attrName>
                                        </p:attrNameLst>
                                      </p:cBhvr>
                                      <p:to>
                                        <p:strVal val="hidden"/>
                                      </p:to>
                                    </p:set>
                                  </p:childTnLst>
                                </p:cTn>
                              </p:par>
                              <p:par>
                                <p:cTn id="50" presetID="1" presetClass="exit" presetSubtype="0" fill="hold" grpId="0" nodeType="withEffect">
                                  <p:stCondLst>
                                    <p:cond delay="0"/>
                                  </p:stCondLst>
                                  <p:childTnLst>
                                    <p:set>
                                      <p:cBhvr>
                                        <p:cTn id="51" dur="1" fill="hold">
                                          <p:stCondLst>
                                            <p:cond delay="0"/>
                                          </p:stCondLst>
                                        </p:cTn>
                                        <p:tgtEl>
                                          <p:spTgt spid="18"/>
                                        </p:tgtEl>
                                        <p:attrNameLst>
                                          <p:attrName>style.visibility</p:attrName>
                                        </p:attrNameLst>
                                      </p:cBhvr>
                                      <p:to>
                                        <p:strVal val="hidden"/>
                                      </p:to>
                                    </p:set>
                                  </p:childTnLst>
                                </p:cTn>
                              </p:par>
                              <p:par>
                                <p:cTn id="52" presetID="10" presetClass="entr" presetSubtype="0" fill="hold" grpId="0" nodeType="withEffect">
                                  <p:stCondLst>
                                    <p:cond delay="0"/>
                                  </p:stCondLst>
                                  <p:childTnLst>
                                    <p:set>
                                      <p:cBhvr>
                                        <p:cTn id="53" dur="1" fill="hold">
                                          <p:stCondLst>
                                            <p:cond delay="0"/>
                                          </p:stCondLst>
                                        </p:cTn>
                                        <p:tgtEl>
                                          <p:spTgt spid="45"/>
                                        </p:tgtEl>
                                        <p:attrNameLst>
                                          <p:attrName>style.visibility</p:attrName>
                                        </p:attrNameLst>
                                      </p:cBhvr>
                                      <p:to>
                                        <p:strVal val="visible"/>
                                      </p:to>
                                    </p:set>
                                    <p:animEffect transition="in" filter="fade">
                                      <p:cBhvr>
                                        <p:cTn id="54" dur="500"/>
                                        <p:tgtEl>
                                          <p:spTgt spid="4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46"/>
                                        </p:tgtEl>
                                        <p:attrNameLst>
                                          <p:attrName>style.visibility</p:attrName>
                                        </p:attrNameLst>
                                      </p:cBhvr>
                                      <p:to>
                                        <p:strVal val="visible"/>
                                      </p:to>
                                    </p:set>
                                    <p:animEffect transition="in" filter="fade">
                                      <p:cBhvr>
                                        <p:cTn id="57" dur="500"/>
                                        <p:tgtEl>
                                          <p:spTgt spid="46"/>
                                        </p:tgtEl>
                                      </p:cBhvr>
                                    </p:animEffect>
                                  </p:childTnLst>
                                </p:cTn>
                              </p:par>
                              <p:par>
                                <p:cTn id="58" presetID="1" presetClass="exit" presetSubtype="0" fill="hold" grpId="0" nodeType="withEffect">
                                  <p:stCondLst>
                                    <p:cond delay="0"/>
                                  </p:stCondLst>
                                  <p:childTnLst>
                                    <p:set>
                                      <p:cBhvr>
                                        <p:cTn id="59" dur="1" fill="hold">
                                          <p:stCondLst>
                                            <p:cond delay="0"/>
                                          </p:stCondLst>
                                        </p:cTn>
                                        <p:tgtEl>
                                          <p:spTgt spid="24"/>
                                        </p:tgtEl>
                                        <p:attrNameLst>
                                          <p:attrName>style.visibility</p:attrName>
                                        </p:attrNameLst>
                                      </p:cBhvr>
                                      <p:to>
                                        <p:strVal val="hidden"/>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47"/>
                                        </p:tgtEl>
                                        <p:attrNameLst>
                                          <p:attrName>style.visibility</p:attrName>
                                        </p:attrNameLst>
                                      </p:cBhvr>
                                      <p:to>
                                        <p:strVal val="visible"/>
                                      </p:to>
                                    </p:set>
                                  </p:childTnLst>
                                </p:cTn>
                              </p:par>
                              <p:par>
                                <p:cTn id="64" presetID="1" presetClass="exit" presetSubtype="0" fill="hold" grpId="1" nodeType="withEffect">
                                  <p:stCondLst>
                                    <p:cond delay="0"/>
                                  </p:stCondLst>
                                  <p:childTnLst>
                                    <p:set>
                                      <p:cBhvr>
                                        <p:cTn id="65" dur="1" fill="hold">
                                          <p:stCondLst>
                                            <p:cond delay="0"/>
                                          </p:stCondLst>
                                        </p:cTn>
                                        <p:tgtEl>
                                          <p:spTgt spid="44"/>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grpId="1" nodeType="clickEffect">
                                  <p:stCondLst>
                                    <p:cond delay="0"/>
                                  </p:stCondLst>
                                  <p:childTnLst>
                                    <p:set>
                                      <p:cBhvr>
                                        <p:cTn id="69" dur="1" fill="hold">
                                          <p:stCondLst>
                                            <p:cond delay="0"/>
                                          </p:stCondLst>
                                        </p:cTn>
                                        <p:tgtEl>
                                          <p:spTgt spid="45"/>
                                        </p:tgtEl>
                                        <p:attrNameLst>
                                          <p:attrName>style.visibility</p:attrName>
                                        </p:attrNameLst>
                                      </p:cBhvr>
                                      <p:to>
                                        <p:strVal val="hidden"/>
                                      </p:to>
                                    </p:set>
                                  </p:childTnLst>
                                </p:cTn>
                              </p:par>
                              <p:par>
                                <p:cTn id="70" presetID="1" presetClass="exit" presetSubtype="0" fill="hold" grpId="0" nodeType="withEffect">
                                  <p:stCondLst>
                                    <p:cond delay="0"/>
                                  </p:stCondLst>
                                  <p:childTnLst>
                                    <p:set>
                                      <p:cBhvr>
                                        <p:cTn id="71" dur="1" fill="hold">
                                          <p:stCondLst>
                                            <p:cond delay="0"/>
                                          </p:stCondLst>
                                        </p:cTn>
                                        <p:tgtEl>
                                          <p:spTgt spid="16"/>
                                        </p:tgtEl>
                                        <p:attrNameLst>
                                          <p:attrName>style.visibility</p:attrName>
                                        </p:attrNameLst>
                                      </p:cBhvr>
                                      <p:to>
                                        <p:strVal val="hidden"/>
                                      </p:to>
                                    </p:set>
                                  </p:childTnLst>
                                </p:cTn>
                              </p:par>
                              <p:par>
                                <p:cTn id="72" presetID="10" presetClass="entr" presetSubtype="0" fill="hold" grpId="0" nodeType="withEffect">
                                  <p:stCondLst>
                                    <p:cond delay="0"/>
                                  </p:stCondLst>
                                  <p:childTnLst>
                                    <p:set>
                                      <p:cBhvr>
                                        <p:cTn id="73" dur="1" fill="hold">
                                          <p:stCondLst>
                                            <p:cond delay="0"/>
                                          </p:stCondLst>
                                        </p:cTn>
                                        <p:tgtEl>
                                          <p:spTgt spid="48"/>
                                        </p:tgtEl>
                                        <p:attrNameLst>
                                          <p:attrName>style.visibility</p:attrName>
                                        </p:attrNameLst>
                                      </p:cBhvr>
                                      <p:to>
                                        <p:strVal val="visible"/>
                                      </p:to>
                                    </p:set>
                                    <p:animEffect transition="in" filter="fade">
                                      <p:cBhvr>
                                        <p:cTn id="74" dur="500"/>
                                        <p:tgtEl>
                                          <p:spTgt spid="48"/>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49"/>
                                        </p:tgtEl>
                                        <p:attrNameLst>
                                          <p:attrName>style.visibility</p:attrName>
                                        </p:attrNameLst>
                                      </p:cBhvr>
                                      <p:to>
                                        <p:strVal val="visible"/>
                                      </p:to>
                                    </p:set>
                                    <p:animEffect transition="in" filter="fade">
                                      <p:cBhvr>
                                        <p:cTn id="77" dur="500"/>
                                        <p:tgtEl>
                                          <p:spTgt spid="49"/>
                                        </p:tgtEl>
                                      </p:cBhvr>
                                    </p:animEffect>
                                  </p:childTnLst>
                                </p:cTn>
                              </p:par>
                            </p:childTnLst>
                          </p:cTn>
                        </p:par>
                      </p:childTnLst>
                    </p:cTn>
                  </p:par>
                  <p:par>
                    <p:cTn id="78" fill="hold">
                      <p:stCondLst>
                        <p:cond delay="indefinite"/>
                      </p:stCondLst>
                      <p:childTnLst>
                        <p:par>
                          <p:cTn id="79" fill="hold">
                            <p:stCondLst>
                              <p:cond delay="0"/>
                            </p:stCondLst>
                            <p:childTnLst>
                              <p:par>
                                <p:cTn id="80" presetID="1" presetClass="entr" presetSubtype="0" fill="hold" grpId="0" nodeType="clickEffect">
                                  <p:stCondLst>
                                    <p:cond delay="0"/>
                                  </p:stCondLst>
                                  <p:childTnLst>
                                    <p:set>
                                      <p:cBhvr>
                                        <p:cTn id="81" dur="1" fill="hold">
                                          <p:stCondLst>
                                            <p:cond delay="0"/>
                                          </p:stCondLst>
                                        </p:cTn>
                                        <p:tgtEl>
                                          <p:spTgt spid="50"/>
                                        </p:tgtEl>
                                        <p:attrNameLst>
                                          <p:attrName>style.visibility</p:attrName>
                                        </p:attrNameLst>
                                      </p:cBhvr>
                                      <p:to>
                                        <p:strVal val="visible"/>
                                      </p:to>
                                    </p:set>
                                  </p:childTnLst>
                                </p:cTn>
                              </p:par>
                              <p:par>
                                <p:cTn id="82" presetID="1" presetClass="exit" presetSubtype="0" fill="hold" grpId="1" nodeType="withEffect">
                                  <p:stCondLst>
                                    <p:cond delay="0"/>
                                  </p:stCondLst>
                                  <p:childTnLst>
                                    <p:set>
                                      <p:cBhvr>
                                        <p:cTn id="83" dur="1" fill="hold">
                                          <p:stCondLst>
                                            <p:cond delay="0"/>
                                          </p:stCondLst>
                                        </p:cTn>
                                        <p:tgtEl>
                                          <p:spTgt spid="47"/>
                                        </p:tgtEl>
                                        <p:attrNameLst>
                                          <p:attrName>style.visibility</p:attrName>
                                        </p:attrNameLst>
                                      </p:cBhvr>
                                      <p:to>
                                        <p:strVal val="hidden"/>
                                      </p:to>
                                    </p:set>
                                  </p:childTnLst>
                                </p:cTn>
                              </p:par>
                            </p:childTnLst>
                          </p:cTn>
                        </p:par>
                      </p:childTnLst>
                    </p:cTn>
                  </p:par>
                  <p:par>
                    <p:cTn id="84" fill="hold">
                      <p:stCondLst>
                        <p:cond delay="indefinite"/>
                      </p:stCondLst>
                      <p:childTnLst>
                        <p:par>
                          <p:cTn id="85" fill="hold">
                            <p:stCondLst>
                              <p:cond delay="0"/>
                            </p:stCondLst>
                            <p:childTnLst>
                              <p:par>
                                <p:cTn id="86" presetID="1" presetClass="exit" presetSubtype="0" fill="hold" grpId="0" nodeType="clickEffect">
                                  <p:stCondLst>
                                    <p:cond delay="0"/>
                                  </p:stCondLst>
                                  <p:childTnLst>
                                    <p:set>
                                      <p:cBhvr>
                                        <p:cTn id="87" dur="1" fill="hold">
                                          <p:stCondLst>
                                            <p:cond delay="0"/>
                                          </p:stCondLst>
                                        </p:cTn>
                                        <p:tgtEl>
                                          <p:spTgt spid="21"/>
                                        </p:tgtEl>
                                        <p:attrNameLst>
                                          <p:attrName>style.visibility</p:attrName>
                                        </p:attrNameLst>
                                      </p:cBhvr>
                                      <p:to>
                                        <p:strVal val="hidden"/>
                                      </p:to>
                                    </p:set>
                                  </p:childTnLst>
                                </p:cTn>
                              </p:par>
                              <p:par>
                                <p:cTn id="88" presetID="1" presetClass="exit" presetSubtype="0" fill="hold" grpId="0" nodeType="withEffect">
                                  <p:stCondLst>
                                    <p:cond delay="0"/>
                                  </p:stCondLst>
                                  <p:childTnLst>
                                    <p:set>
                                      <p:cBhvr>
                                        <p:cTn id="89" dur="1" fill="hold">
                                          <p:stCondLst>
                                            <p:cond delay="0"/>
                                          </p:stCondLst>
                                        </p:cTn>
                                        <p:tgtEl>
                                          <p:spTgt spid="22"/>
                                        </p:tgtEl>
                                        <p:attrNameLst>
                                          <p:attrName>style.visibility</p:attrName>
                                        </p:attrNameLst>
                                      </p:cBhvr>
                                      <p:to>
                                        <p:strVal val="hidden"/>
                                      </p:to>
                                    </p:set>
                                  </p:childTnLst>
                                </p:cTn>
                              </p:par>
                              <p:par>
                                <p:cTn id="90" presetID="1" presetClass="exit" presetSubtype="0" fill="hold" grpId="0" nodeType="withEffect">
                                  <p:stCondLst>
                                    <p:cond delay="0"/>
                                  </p:stCondLst>
                                  <p:childTnLst>
                                    <p:set>
                                      <p:cBhvr>
                                        <p:cTn id="91" dur="1" fill="hold">
                                          <p:stCondLst>
                                            <p:cond delay="0"/>
                                          </p:stCondLst>
                                        </p:cTn>
                                        <p:tgtEl>
                                          <p:spTgt spid="19"/>
                                        </p:tgtEl>
                                        <p:attrNameLst>
                                          <p:attrName>style.visibility</p:attrName>
                                        </p:attrNameLst>
                                      </p:cBhvr>
                                      <p:to>
                                        <p:strVal val="hidden"/>
                                      </p:to>
                                    </p:set>
                                  </p:childTnLst>
                                </p:cTn>
                              </p:par>
                              <p:par>
                                <p:cTn id="92" presetID="1" presetClass="exit" presetSubtype="0" fill="hold" grpId="0" nodeType="withEffect">
                                  <p:stCondLst>
                                    <p:cond delay="0"/>
                                  </p:stCondLst>
                                  <p:childTnLst>
                                    <p:set>
                                      <p:cBhvr>
                                        <p:cTn id="93" dur="1" fill="hold">
                                          <p:stCondLst>
                                            <p:cond delay="0"/>
                                          </p:stCondLst>
                                        </p:cTn>
                                        <p:tgtEl>
                                          <p:spTgt spid="20"/>
                                        </p:tgtEl>
                                        <p:attrNameLst>
                                          <p:attrName>style.visibility</p:attrName>
                                        </p:attrNameLst>
                                      </p:cBhvr>
                                      <p:to>
                                        <p:strVal val="hidden"/>
                                      </p:to>
                                    </p:set>
                                  </p:childTnLst>
                                </p:cTn>
                              </p:par>
                              <p:par>
                                <p:cTn id="94" presetID="1" presetClass="exit" presetSubtype="0" fill="hold" grpId="0" nodeType="withEffect">
                                  <p:stCondLst>
                                    <p:cond delay="0"/>
                                  </p:stCondLst>
                                  <p:childTnLst>
                                    <p:set>
                                      <p:cBhvr>
                                        <p:cTn id="95" dur="1" fill="hold">
                                          <p:stCondLst>
                                            <p:cond delay="0"/>
                                          </p:stCondLst>
                                        </p:cTn>
                                        <p:tgtEl>
                                          <p:spTgt spid="23"/>
                                        </p:tgtEl>
                                        <p:attrNameLst>
                                          <p:attrName>style.visibility</p:attrName>
                                        </p:attrNameLst>
                                      </p:cBhvr>
                                      <p:to>
                                        <p:strVal val="hidden"/>
                                      </p:to>
                                    </p:set>
                                  </p:childTnLst>
                                </p:cTn>
                              </p:par>
                              <p:par>
                                <p:cTn id="96" presetID="10" presetClass="entr" presetSubtype="0" fill="hold" grpId="0" nodeType="withEffect">
                                  <p:stCondLst>
                                    <p:cond delay="0"/>
                                  </p:stCondLst>
                                  <p:childTnLst>
                                    <p:set>
                                      <p:cBhvr>
                                        <p:cTn id="97" dur="1" fill="hold">
                                          <p:stCondLst>
                                            <p:cond delay="0"/>
                                          </p:stCondLst>
                                        </p:cTn>
                                        <p:tgtEl>
                                          <p:spTgt spid="51"/>
                                        </p:tgtEl>
                                        <p:attrNameLst>
                                          <p:attrName>style.visibility</p:attrName>
                                        </p:attrNameLst>
                                      </p:cBhvr>
                                      <p:to>
                                        <p:strVal val="visible"/>
                                      </p:to>
                                    </p:set>
                                    <p:animEffect transition="in" filter="fade">
                                      <p:cBhvr>
                                        <p:cTn id="98" dur="500"/>
                                        <p:tgtEl>
                                          <p:spTgt spid="5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2"/>
                                        </p:tgtEl>
                                        <p:attrNameLst>
                                          <p:attrName>style.visibility</p:attrName>
                                        </p:attrNameLst>
                                      </p:cBhvr>
                                      <p:to>
                                        <p:strVal val="visible"/>
                                      </p:to>
                                    </p:set>
                                    <p:animEffect transition="in" filter="fade">
                                      <p:cBhvr>
                                        <p:cTn id="101" dur="500"/>
                                        <p:tgtEl>
                                          <p:spTgt spid="52"/>
                                        </p:tgtEl>
                                      </p:cBhvr>
                                    </p:animEffect>
                                  </p:childTnLst>
                                </p:cTn>
                              </p:par>
                              <p:par>
                                <p:cTn id="102" presetID="1" presetClass="exit" presetSubtype="0" fill="hold" grpId="0" nodeType="withEffect">
                                  <p:stCondLst>
                                    <p:cond delay="0"/>
                                  </p:stCondLst>
                                  <p:childTnLst>
                                    <p:set>
                                      <p:cBhvr>
                                        <p:cTn id="103" dur="1" fill="hold">
                                          <p:stCondLst>
                                            <p:cond delay="0"/>
                                          </p:stCondLst>
                                        </p:cTn>
                                        <p:tgtEl>
                                          <p:spTgt spid="17"/>
                                        </p:tgtEl>
                                        <p:attrNameLst>
                                          <p:attrName>style.visibility</p:attrName>
                                        </p:attrNameLst>
                                      </p:cBhvr>
                                      <p:to>
                                        <p:strVal val="hidden"/>
                                      </p:to>
                                    </p:set>
                                  </p:childTnLst>
                                </p:cTn>
                              </p:par>
                              <p:par>
                                <p:cTn id="104" presetID="1" presetClass="exit" presetSubtype="0" fill="hold" grpId="1" nodeType="withEffect">
                                  <p:stCondLst>
                                    <p:cond delay="0"/>
                                  </p:stCondLst>
                                  <p:childTnLst>
                                    <p:set>
                                      <p:cBhvr>
                                        <p:cTn id="105" dur="1" fill="hold">
                                          <p:stCondLst>
                                            <p:cond delay="0"/>
                                          </p:stCondLst>
                                        </p:cTn>
                                        <p:tgtEl>
                                          <p:spTgt spid="49"/>
                                        </p:tgtEl>
                                        <p:attrNameLst>
                                          <p:attrName>style.visibility</p:attrName>
                                        </p:attrNameLst>
                                      </p:cBhvr>
                                      <p:to>
                                        <p:strVal val="hidden"/>
                                      </p:to>
                                    </p:set>
                                  </p:childTnLst>
                                </p:cTn>
                              </p:par>
                              <p:par>
                                <p:cTn id="106" presetID="1" presetClass="exit" presetSubtype="0" fill="hold" grpId="1" nodeType="withEffect">
                                  <p:stCondLst>
                                    <p:cond delay="0"/>
                                  </p:stCondLst>
                                  <p:childTnLst>
                                    <p:set>
                                      <p:cBhvr>
                                        <p:cTn id="107" dur="1" fill="hold">
                                          <p:stCondLst>
                                            <p:cond delay="0"/>
                                          </p:stCondLst>
                                        </p:cTn>
                                        <p:tgtEl>
                                          <p:spTgt spid="48"/>
                                        </p:tgtEl>
                                        <p:attrNameLst>
                                          <p:attrName>style.visibility</p:attrName>
                                        </p:attrNameLst>
                                      </p:cBhvr>
                                      <p:to>
                                        <p:strVal val="hidden"/>
                                      </p:to>
                                    </p:set>
                                  </p:childTnLst>
                                </p:cTn>
                              </p:par>
                              <p:par>
                                <p:cTn id="108" presetID="1" presetClass="exit" presetSubtype="0" fill="hold" grpId="1" nodeType="withEffect">
                                  <p:stCondLst>
                                    <p:cond delay="0"/>
                                  </p:stCondLst>
                                  <p:childTnLst>
                                    <p:set>
                                      <p:cBhvr>
                                        <p:cTn id="109" dur="1" fill="hold">
                                          <p:stCondLst>
                                            <p:cond delay="0"/>
                                          </p:stCondLst>
                                        </p:cTn>
                                        <p:tgtEl>
                                          <p:spTgt spid="43"/>
                                        </p:tgtEl>
                                        <p:attrNameLst>
                                          <p:attrName>style.visibility</p:attrName>
                                        </p:attrNameLst>
                                      </p:cBhvr>
                                      <p:to>
                                        <p:strVal val="hidden"/>
                                      </p:to>
                                    </p:set>
                                  </p:childTnLst>
                                </p:cTn>
                              </p:par>
                              <p:par>
                                <p:cTn id="110" presetID="1" presetClass="exit" presetSubtype="0" fill="hold" grpId="0" nodeType="withEffect">
                                  <p:stCondLst>
                                    <p:cond delay="0"/>
                                  </p:stCondLst>
                                  <p:childTnLst>
                                    <p:set>
                                      <p:cBhvr>
                                        <p:cTn id="111" dur="1" fill="hold">
                                          <p:stCondLst>
                                            <p:cond delay="0"/>
                                          </p:stCondLst>
                                        </p:cTn>
                                        <p:tgtEl>
                                          <p:spTgt spid="14"/>
                                        </p:tgtEl>
                                        <p:attrNameLst>
                                          <p:attrName>style.visibility</p:attrName>
                                        </p:attrNameLst>
                                      </p:cBhvr>
                                      <p:to>
                                        <p:strVal val="hidden"/>
                                      </p:to>
                                    </p:set>
                                  </p:childTnLst>
                                </p:cTn>
                              </p:par>
                              <p:par>
                                <p:cTn id="112" presetID="1" presetClass="exit" presetSubtype="0" fill="hold" grpId="1" nodeType="withEffect">
                                  <p:stCondLst>
                                    <p:cond delay="0"/>
                                  </p:stCondLst>
                                  <p:childTnLst>
                                    <p:set>
                                      <p:cBhvr>
                                        <p:cTn id="113" dur="1" fill="hold">
                                          <p:stCondLst>
                                            <p:cond delay="0"/>
                                          </p:stCondLst>
                                        </p:cTn>
                                        <p:tgtEl>
                                          <p:spTgt spid="42"/>
                                        </p:tgtEl>
                                        <p:attrNameLst>
                                          <p:attrName>style.visibility</p:attrName>
                                        </p:attrNameLst>
                                      </p:cBhvr>
                                      <p:to>
                                        <p:strVal val="hidden"/>
                                      </p:to>
                                    </p:set>
                                  </p:childTnLst>
                                </p:cTn>
                              </p:par>
                              <p:par>
                                <p:cTn id="114" presetID="10" presetClass="entr" presetSubtype="0" fill="hold" grpId="0" nodeType="withEffect">
                                  <p:stCondLst>
                                    <p:cond delay="0"/>
                                  </p:stCondLst>
                                  <p:childTnLst>
                                    <p:set>
                                      <p:cBhvr>
                                        <p:cTn id="115" dur="1" fill="hold">
                                          <p:stCondLst>
                                            <p:cond delay="0"/>
                                          </p:stCondLst>
                                        </p:cTn>
                                        <p:tgtEl>
                                          <p:spTgt spid="53"/>
                                        </p:tgtEl>
                                        <p:attrNameLst>
                                          <p:attrName>style.visibility</p:attrName>
                                        </p:attrNameLst>
                                      </p:cBhvr>
                                      <p:to>
                                        <p:strVal val="visible"/>
                                      </p:to>
                                    </p:set>
                                    <p:animEffect transition="in" filter="fade">
                                      <p:cBhvr>
                                        <p:cTn id="116" dur="500"/>
                                        <p:tgtEl>
                                          <p:spTgt spid="53"/>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54"/>
                                        </p:tgtEl>
                                        <p:attrNameLst>
                                          <p:attrName>style.visibility</p:attrName>
                                        </p:attrNameLst>
                                      </p:cBhvr>
                                      <p:to>
                                        <p:strVal val="visible"/>
                                      </p:to>
                                    </p:set>
                                    <p:animEffect transition="in" filter="fade">
                                      <p:cBhvr>
                                        <p:cTn id="119" dur="500"/>
                                        <p:tgtEl>
                                          <p:spTgt spid="54"/>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55"/>
                                        </p:tgtEl>
                                        <p:attrNameLst>
                                          <p:attrName>style.visibility</p:attrName>
                                        </p:attrNameLst>
                                      </p:cBhvr>
                                      <p:to>
                                        <p:strVal val="visible"/>
                                      </p:to>
                                    </p:set>
                                    <p:animEffect transition="in" filter="fade">
                                      <p:cBhvr>
                                        <p:cTn id="122" dur="500"/>
                                        <p:tgtEl>
                                          <p:spTgt spid="55"/>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56"/>
                                        </p:tgtEl>
                                        <p:attrNameLst>
                                          <p:attrName>style.visibility</p:attrName>
                                        </p:attrNameLst>
                                      </p:cBhvr>
                                      <p:to>
                                        <p:strVal val="visible"/>
                                      </p:to>
                                    </p:set>
                                    <p:animEffect transition="in" filter="fade">
                                      <p:cBhvr>
                                        <p:cTn id="125"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36" grpId="0"/>
      <p:bldP spid="38" grpId="0" animBg="1"/>
      <p:bldP spid="39" grpId="0" animBg="1"/>
      <p:bldP spid="39" grpId="1" animBg="1"/>
      <p:bldP spid="40" grpId="0"/>
      <p:bldP spid="40" grpId="1"/>
      <p:bldP spid="41" grpId="0" animBg="1"/>
      <p:bldP spid="41" grpId="1" animBg="1"/>
      <p:bldP spid="42" grpId="0" animBg="1"/>
      <p:bldP spid="42" grpId="1" animBg="1"/>
      <p:bldP spid="43" grpId="0" animBg="1"/>
      <p:bldP spid="43" grpId="1" animBg="1"/>
      <p:bldP spid="44" grpId="0"/>
      <p:bldP spid="44" grpId="1"/>
      <p:bldP spid="45" grpId="0" animBg="1"/>
      <p:bldP spid="45" grpId="1" animBg="1"/>
      <p:bldP spid="46" grpId="0" animBg="1"/>
      <p:bldP spid="47" grpId="0"/>
      <p:bldP spid="47" grpId="1"/>
      <p:bldP spid="48" grpId="0" animBg="1"/>
      <p:bldP spid="48" grpId="1" animBg="1"/>
      <p:bldP spid="49" grpId="0" animBg="1"/>
      <p:bldP spid="49" grpId="1" animBg="1"/>
      <p:bldP spid="50" grpId="0"/>
      <p:bldP spid="51" grpId="0" animBg="1"/>
      <p:bldP spid="52" grpId="0" animBg="1"/>
      <p:bldP spid="53" grpId="0" animBg="1"/>
      <p:bldP spid="54" grpId="0" animBg="1"/>
      <p:bldP spid="55" grpId="0" animBg="1"/>
      <p:bldP spid="56"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82723" y="1075931"/>
            <a:ext cx="8835633" cy="498598"/>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solidFill>
                  <a:srgbClr val="FF0000"/>
                </a:solidFill>
                <a:latin typeface="+mn-lt"/>
                <a:ea typeface="+mn-ea"/>
                <a:cs typeface="+mn-ea"/>
                <a:sym typeface="+mn-lt"/>
              </a:rPr>
              <a:t>堆排序的算法：</a:t>
            </a:r>
            <a:endParaRPr lang="en-US" altLang="zh-CN" sz="2200" b="1" dirty="0">
              <a:solidFill>
                <a:srgbClr val="FF0000"/>
              </a:solidFill>
              <a:latin typeface="+mn-lt"/>
              <a:ea typeface="+mn-ea"/>
              <a:cs typeface="+mn-ea"/>
              <a:sym typeface="+mn-lt"/>
            </a:endParaRPr>
          </a:p>
        </p:txBody>
      </p:sp>
      <p:sp>
        <p:nvSpPr>
          <p:cNvPr id="21"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mc:AlternateContent xmlns:mc="http://schemas.openxmlformats.org/markup-compatibility/2006" xmlns:a14="http://schemas.microsoft.com/office/drawing/2010/main">
        <mc:Choice Requires="a14">
          <p:sp>
            <p:nvSpPr>
              <p:cNvPr id="23" name="Text Box 2">
                <a:extLst>
                  <a:ext uri="{FF2B5EF4-FFF2-40B4-BE49-F238E27FC236}">
                    <a16:creationId xmlns:a16="http://schemas.microsoft.com/office/drawing/2014/main" id="{74A23073-61F9-4A95-B7D3-EF66EFFBB6A0}"/>
                  </a:ext>
                </a:extLst>
              </p:cNvPr>
              <p:cNvSpPr txBox="1">
                <a:spLocks noChangeArrowheads="1"/>
              </p:cNvSpPr>
              <p:nvPr/>
            </p:nvSpPr>
            <p:spPr bwMode="auto">
              <a:xfrm>
                <a:off x="1782723" y="1884221"/>
                <a:ext cx="9479724" cy="378565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void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HeapSort</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HeapType</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&amp;H){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采用顺序表存储表示，进行堆排序</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for(</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H.length</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/2;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&gt;0;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HeapAdjest</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H.length</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将</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[1..H.length]</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建成一个大顶堆</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for(</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H.length</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&gt;1;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14:m>
                  <m:oMath xmlns:m="http://schemas.openxmlformats.org/officeDocument/2006/math">
                    <m:r>
                      <a:rPr lang="zh-CN" altLang="en-US" sz="2000" b="1" i="1" smtClean="0">
                        <a:solidFill>
                          <a:srgbClr val="000000"/>
                        </a:solidFill>
                        <a:latin typeface="Cambria Math" panose="02040503050406030204" pitchFamily="18" charset="0"/>
                        <a:ea typeface="微软雅黑" panose="020B0503020204020204" pitchFamily="34" charset="-122"/>
                        <a:cs typeface="Times New Roman" panose="02020603050405020304" pitchFamily="18" charset="0"/>
                        <a:sym typeface="+mn-lt"/>
                      </a:rPr>
                      <m:t>←→</m:t>
                    </m:r>
                  </m:oMath>
                </a14:m>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将堆顶记录与当前未排序子序列</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的最后一个记录交换</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HeapAdjest</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 </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i-1);</a:t>
                </a: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将</a:t>
                </a:r>
                <a:r>
                  <a:rPr lang="en-US" altLang="zh-CN" sz="2000" b="1"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H.r</a:t>
                </a: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[1…i-1]</a:t>
                </a: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重新调整为一个大顶堆</a:t>
                </a:r>
                <a:endPar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 </a:t>
                </a:r>
              </a:p>
              <a:p>
                <a:pPr fontAlgn="base">
                  <a:lnSpc>
                    <a:spcPct val="120000"/>
                  </a:lnSpc>
                  <a:spcBef>
                    <a:spcPct val="0"/>
                  </a:spcBef>
                  <a:spcAft>
                    <a:spcPct val="0"/>
                  </a:spcAft>
                  <a:buClrTx/>
                  <a:buSzTx/>
                  <a:buNone/>
                </a:pPr>
                <a:r>
                  <a:rPr lang="en-US" altLang="zh-CN"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p>
            </p:txBody>
          </p:sp>
        </mc:Choice>
        <mc:Fallback xmlns="">
          <p:sp>
            <p:nvSpPr>
              <p:cNvPr id="23" name="Text Box 2">
                <a:extLst>
                  <a:ext uri="{FF2B5EF4-FFF2-40B4-BE49-F238E27FC236}">
                    <a16:creationId xmlns:a16="http://schemas.microsoft.com/office/drawing/2014/main" id="{74A23073-61F9-4A95-B7D3-EF66EFFBB6A0}"/>
                  </a:ext>
                </a:extLst>
              </p:cNvPr>
              <p:cNvSpPr txBox="1">
                <a:spLocks noRot="1" noChangeAspect="1" noMove="1" noResize="1" noEditPoints="1" noAdjustHandles="1" noChangeArrowheads="1" noChangeShapeType="1" noTextEdit="1"/>
              </p:cNvSpPr>
              <p:nvPr/>
            </p:nvSpPr>
            <p:spPr bwMode="auto">
              <a:xfrm>
                <a:off x="1782723" y="1884221"/>
                <a:ext cx="9479724" cy="3785652"/>
              </a:xfrm>
              <a:prstGeom prst="rect">
                <a:avLst/>
              </a:prstGeom>
              <a:blipFill>
                <a:blip r:embed="rId3"/>
                <a:stretch>
                  <a:fillRect l="-643" b="-1127"/>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5" name="矩形 4"/>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6" name="组合 5"/>
          <p:cNvGrpSpPr/>
          <p:nvPr/>
        </p:nvGrpSpPr>
        <p:grpSpPr>
          <a:xfrm>
            <a:off x="11121605" y="215817"/>
            <a:ext cx="652151" cy="610641"/>
            <a:chOff x="1784487" y="2486066"/>
            <a:chExt cx="446032" cy="418971"/>
          </a:xfrm>
          <a:solidFill>
            <a:srgbClr val="FCB00F"/>
          </a:solidFill>
        </p:grpSpPr>
        <p:sp>
          <p:nvSpPr>
            <p:cNvPr id="7"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Tree>
    <p:extLst>
      <p:ext uri="{BB962C8B-B14F-4D97-AF65-F5344CB8AC3E}">
        <p14:creationId xmlns:p14="http://schemas.microsoft.com/office/powerpoint/2010/main" val="15187043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3"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82723" y="1075931"/>
            <a:ext cx="8835633" cy="498598"/>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solidFill>
                  <a:srgbClr val="FF0000"/>
                </a:solidFill>
                <a:latin typeface="+mn-lt"/>
                <a:ea typeface="+mn-ea"/>
                <a:cs typeface="+mn-ea"/>
                <a:sym typeface="+mn-lt"/>
              </a:rPr>
              <a:t>堆排序算法分析：</a:t>
            </a:r>
            <a:endParaRPr lang="en-US" altLang="zh-CN" sz="2200" b="1" dirty="0">
              <a:solidFill>
                <a:srgbClr val="FF0000"/>
              </a:solidFill>
              <a:latin typeface="+mn-lt"/>
              <a:ea typeface="+mn-ea"/>
              <a:cs typeface="+mn-ea"/>
              <a:sym typeface="+mn-lt"/>
            </a:endParaRPr>
          </a:p>
        </p:txBody>
      </p:sp>
      <p:sp>
        <p:nvSpPr>
          <p:cNvPr id="21" name="矩形 3"/>
          <p:cNvSpPr>
            <a:spLocks noChangeArrowheads="1"/>
          </p:cNvSpPr>
          <p:nvPr/>
        </p:nvSpPr>
        <p:spPr bwMode="auto">
          <a:xfrm>
            <a:off x="1782723" y="178073"/>
            <a:ext cx="1314765"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23" name="Text Box 2">
            <a:extLst>
              <a:ext uri="{FF2B5EF4-FFF2-40B4-BE49-F238E27FC236}">
                <a16:creationId xmlns:a16="http://schemas.microsoft.com/office/drawing/2014/main" id="{74A23073-61F9-4A95-B7D3-EF66EFFBB6A0}"/>
              </a:ext>
            </a:extLst>
          </p:cNvPr>
          <p:cNvSpPr txBox="1">
            <a:spLocks noChangeArrowheads="1"/>
          </p:cNvSpPr>
          <p:nvPr/>
        </p:nvSpPr>
        <p:spPr bwMode="auto">
          <a:xfrm>
            <a:off x="1782723" y="1858362"/>
            <a:ext cx="883563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对</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个数据元素的序列，“调整堆”的比较操作次数≤对应的完全二叉树高度，即</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log</a:t>
            </a:r>
            <a:r>
              <a:rPr lang="en-US" altLang="zh-CN" sz="20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5" name="Text Box 2">
            <a:extLst>
              <a:ext uri="{FF2B5EF4-FFF2-40B4-BE49-F238E27FC236}">
                <a16:creationId xmlns:a16="http://schemas.microsoft.com/office/drawing/2014/main" id="{74A23073-61F9-4A95-B7D3-EF66EFFBB6A0}"/>
              </a:ext>
            </a:extLst>
          </p:cNvPr>
          <p:cNvSpPr txBox="1">
            <a:spLocks noChangeArrowheads="1"/>
          </p:cNvSpPr>
          <p:nvPr/>
        </p:nvSpPr>
        <p:spPr bwMode="auto">
          <a:xfrm>
            <a:off x="1045604" y="3126258"/>
            <a:ext cx="957275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）“创建堆”，从最后一个非叶子结点开始直到树根进行</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n/2</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次调整，其总</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20000"/>
              </a:lnSpc>
              <a:spcBef>
                <a:spcPct val="0"/>
              </a:spcBef>
              <a:spcAft>
                <a:spcPct val="0"/>
              </a:spcAft>
              <a:buClrTx/>
              <a:buSzTx/>
              <a:buFontTx/>
              <a:buNone/>
            </a:pP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共比较的次数≤</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4n</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6" name="Text Box 2">
            <a:extLst>
              <a:ext uri="{FF2B5EF4-FFF2-40B4-BE49-F238E27FC236}">
                <a16:creationId xmlns:a16="http://schemas.microsoft.com/office/drawing/2014/main" id="{74A23073-61F9-4A95-B7D3-EF66EFFBB6A0}"/>
              </a:ext>
            </a:extLst>
          </p:cNvPr>
          <p:cNvSpPr txBox="1">
            <a:spLocks noChangeArrowheads="1"/>
          </p:cNvSpPr>
          <p:nvPr/>
        </p:nvSpPr>
        <p:spPr bwMode="auto">
          <a:xfrm>
            <a:off x="1045604" y="4241088"/>
            <a:ext cx="1069935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次调整”，其总共比较的次数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2(log(n-1)+log(n-2)…+log(2))</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2nlogn</a:t>
            </a:r>
          </a:p>
        </p:txBody>
      </p:sp>
      <p:sp>
        <p:nvSpPr>
          <p:cNvPr id="7" name="Text Box 2">
            <a:extLst>
              <a:ext uri="{FF2B5EF4-FFF2-40B4-BE49-F238E27FC236}">
                <a16:creationId xmlns:a16="http://schemas.microsoft.com/office/drawing/2014/main" id="{74A23073-61F9-4A95-B7D3-EF66EFFBB6A0}"/>
              </a:ext>
            </a:extLst>
          </p:cNvPr>
          <p:cNvSpPr txBox="1">
            <a:spLocks noChangeArrowheads="1"/>
          </p:cNvSpPr>
          <p:nvPr/>
        </p:nvSpPr>
        <p:spPr bwMode="auto">
          <a:xfrm>
            <a:off x="1782722" y="5093485"/>
            <a:ext cx="883563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r>
              <a:rPr lang="zh-CN" altLang="en-US" sz="20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交换操作的次数不超过比较操作的次数，所以堆排序算法的最坏时间复杂度为 </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O(</a:t>
            </a:r>
            <a:r>
              <a:rPr lang="en-US" altLang="zh-CN" sz="20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nlogn</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，即：</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T</a:t>
            </a:r>
            <a:r>
              <a:rPr lang="en-US" altLang="zh-CN" sz="20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worst</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 = O(</a:t>
            </a:r>
            <a:r>
              <a:rPr lang="en-US" altLang="zh-CN" sz="20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nlogn</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8" name="矩形 7"/>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9" name="组合 8"/>
          <p:cNvGrpSpPr/>
          <p:nvPr/>
        </p:nvGrpSpPr>
        <p:grpSpPr>
          <a:xfrm>
            <a:off x="11121605" y="215817"/>
            <a:ext cx="652151" cy="610641"/>
            <a:chOff x="1784487" y="2486066"/>
            <a:chExt cx="446032" cy="418971"/>
          </a:xfrm>
          <a:solidFill>
            <a:srgbClr val="FCB00F"/>
          </a:solidFill>
        </p:grpSpPr>
        <p:sp>
          <p:nvSpPr>
            <p:cNvPr id="10"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5"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Tree>
    <p:extLst>
      <p:ext uri="{BB962C8B-B14F-4D97-AF65-F5344CB8AC3E}">
        <p14:creationId xmlns:p14="http://schemas.microsoft.com/office/powerpoint/2010/main" val="28622706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3" grpId="0"/>
      <p:bldP spid="5" grpId="0"/>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849225" y="261200"/>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基本概念</a:t>
            </a:r>
          </a:p>
        </p:txBody>
      </p:sp>
      <p:sp>
        <p:nvSpPr>
          <p:cNvPr id="4" name="矩形 3"/>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5" name="组合 4"/>
          <p:cNvGrpSpPr/>
          <p:nvPr/>
        </p:nvGrpSpPr>
        <p:grpSpPr>
          <a:xfrm>
            <a:off x="10999522" y="439269"/>
            <a:ext cx="535474" cy="686136"/>
            <a:chOff x="3095876" y="2479873"/>
            <a:chExt cx="366231" cy="470769"/>
          </a:xfrm>
          <a:solidFill>
            <a:srgbClr val="FCB00F"/>
          </a:solidFill>
        </p:grpSpPr>
        <p:sp>
          <p:nvSpPr>
            <p:cNvPr id="6" name="Freeform 108"/>
            <p:cNvSpPr/>
            <p:nvPr/>
          </p:nvSpPr>
          <p:spPr bwMode="auto">
            <a:xfrm flipH="1">
              <a:off x="3095876" y="2898027"/>
              <a:ext cx="51923" cy="52615"/>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7" name="Freeform 109"/>
            <p:cNvSpPr>
              <a:spLocks noEditPoints="1"/>
            </p:cNvSpPr>
            <p:nvPr/>
          </p:nvSpPr>
          <p:spPr bwMode="auto">
            <a:xfrm flipH="1">
              <a:off x="3095876" y="2479873"/>
              <a:ext cx="366231" cy="470769"/>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8" name="Rectangle 110"/>
            <p:cNvSpPr>
              <a:spLocks noChangeArrowheads="1"/>
            </p:cNvSpPr>
            <p:nvPr/>
          </p:nvSpPr>
          <p:spPr bwMode="auto">
            <a:xfrm flipH="1">
              <a:off x="3095876" y="2741565"/>
              <a:ext cx="51923" cy="5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Rectangle 111"/>
            <p:cNvSpPr>
              <a:spLocks noChangeArrowheads="1"/>
            </p:cNvSpPr>
            <p:nvPr/>
          </p:nvSpPr>
          <p:spPr bwMode="auto">
            <a:xfrm flipH="1">
              <a:off x="3095876" y="2819796"/>
              <a:ext cx="51923" cy="526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10"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479299" y="1410217"/>
            <a:ext cx="8848923" cy="4672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FontTx/>
              <a:buNone/>
            </a:pP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内部排序</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是指对存储在计算机的主存储器（也称“内存”）中的数据进行排序的过程。</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ct val="0"/>
              </a:spcBef>
              <a:spcAft>
                <a:spcPct val="0"/>
              </a:spcAft>
              <a:buClrTx/>
              <a:buSzTx/>
              <a:buNone/>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外部排序</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是指对存储在计算机的外存储器（也称“外存”）中的数据进行排序的过程。</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ct val="0"/>
              </a:spcBef>
              <a:spcAft>
                <a:spcPct val="0"/>
              </a:spcAft>
              <a:buClrTx/>
              <a:buSzTx/>
              <a:buNone/>
            </a:pP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marL="900000" lvl="1" indent="-342900" fontAlgn="base">
              <a:lnSpc>
                <a:spcPct val="150000"/>
              </a:lnSpc>
              <a:spcBef>
                <a:spcPct val="0"/>
              </a:spcBef>
              <a:spcAft>
                <a:spcPct val="0"/>
              </a:spcAft>
              <a:buClrTx/>
              <a:buSzTx/>
              <a:buFont typeface="Wingdings" panose="05000000000000000000" pitchFamily="2" charset="2"/>
              <a:buChar char="u"/>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内部排序</a:t>
            </a:r>
            <a:endPar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ct val="0"/>
              </a:spcBef>
              <a:spcAft>
                <a:spcPct val="0"/>
              </a:spcAft>
              <a:buClrTx/>
              <a:buSzTx/>
              <a:buNone/>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插入排序、交换排序、选择排序、归并排序和基数排序</a:t>
            </a:r>
            <a:endPar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40000"/>
              </a:lnSpc>
              <a:spcBef>
                <a:spcPct val="0"/>
              </a:spcBef>
              <a:spcAft>
                <a:spcPct val="0"/>
              </a:spcAft>
              <a:buClrTx/>
              <a:buSzTx/>
              <a:buFontTx/>
              <a:buNone/>
            </a:pPr>
            <a:endPar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Tree>
    <p:extLst>
      <p:ext uri="{BB962C8B-B14F-4D97-AF65-F5344CB8AC3E}">
        <p14:creationId xmlns:p14="http://schemas.microsoft.com/office/powerpoint/2010/main" val="7127680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782723" y="1483915"/>
            <a:ext cx="8246710"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ts val="60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不稳定的排序方法。</a:t>
            </a:r>
            <a:endParaRPr lang="en-US" altLang="zh-CN" sz="2200" b="1" dirty="0">
              <a:solidFill>
                <a:srgbClr val="000000"/>
              </a:solidFill>
              <a:latin typeface="+mn-lt"/>
              <a:ea typeface="+mn-ea"/>
              <a:cs typeface="+mn-ea"/>
              <a:sym typeface="+mn-lt"/>
            </a:endParaRPr>
          </a:p>
        </p:txBody>
      </p:sp>
      <p:sp>
        <p:nvSpPr>
          <p:cNvPr id="5" name="矩形 3"/>
          <p:cNvSpPr>
            <a:spLocks noChangeArrowheads="1"/>
          </p:cNvSpPr>
          <p:nvPr/>
        </p:nvSpPr>
        <p:spPr bwMode="auto">
          <a:xfrm>
            <a:off x="1782723" y="178073"/>
            <a:ext cx="3168100"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堆排序</a:t>
            </a:r>
          </a:p>
        </p:txBody>
      </p:sp>
      <p:sp>
        <p:nvSpPr>
          <p:cNvPr id="6"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807191" y="3838674"/>
            <a:ext cx="8432896"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ts val="60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初建堆所需的比较次数较多，因此记录较少时不宜采用。</a:t>
            </a:r>
            <a:endParaRPr lang="en-US" altLang="zh-CN" sz="2200" b="1" dirty="0">
              <a:solidFill>
                <a:srgbClr val="000000"/>
              </a:solidFill>
              <a:latin typeface="+mn-lt"/>
              <a:ea typeface="+mn-ea"/>
              <a:cs typeface="+mn-ea"/>
              <a:sym typeface="+mn-lt"/>
            </a:endParaRP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3" name="矩形 2">
            <a:extLst>
              <a:ext uri="{FF2B5EF4-FFF2-40B4-BE49-F238E27FC236}">
                <a16:creationId xmlns:a16="http://schemas.microsoft.com/office/drawing/2014/main" id="{BA9F8972-1B0B-42DF-8C1E-1EECF33EBBDA}"/>
              </a:ext>
            </a:extLst>
          </p:cNvPr>
          <p:cNvSpPr/>
          <p:nvPr/>
        </p:nvSpPr>
        <p:spPr>
          <a:xfrm>
            <a:off x="1782720" y="2761779"/>
            <a:ext cx="3993401" cy="461665"/>
          </a:xfrm>
          <a:prstGeom prst="rect">
            <a:avLst/>
          </a:prstGeom>
        </p:spPr>
        <p:txBody>
          <a:bodyPr wrap="none">
            <a:spAutoFit/>
          </a:bodyPr>
          <a:lstStyle/>
          <a:p>
            <a:pPr marL="342900" indent="-342900">
              <a:buClr>
                <a:srgbClr val="FF0000"/>
              </a:buClr>
              <a:buFont typeface="Wingdings" panose="05000000000000000000" pitchFamily="2" charset="2"/>
              <a:buChar char="u"/>
            </a:pPr>
            <a:r>
              <a:rPr lang="zh-CN" altLang="en-US" sz="2400" b="1" dirty="0">
                <a:solidFill>
                  <a:srgbClr val="000000"/>
                </a:solidFill>
                <a:cs typeface="+mn-ea"/>
                <a:sym typeface="+mn-lt"/>
              </a:rPr>
              <a:t> 不能用于链式存储结构。</a:t>
            </a:r>
            <a:endParaRPr lang="zh-CN" altLang="en-US" sz="2400" dirty="0"/>
          </a:p>
        </p:txBody>
      </p:sp>
    </p:spTree>
    <p:extLst>
      <p:ext uri="{BB962C8B-B14F-4D97-AF65-F5344CB8AC3E}">
        <p14:creationId xmlns:p14="http://schemas.microsoft.com/office/powerpoint/2010/main" val="7213150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FB10C69F-FCF4-4EEC-8F92-3E8A3377A918}"/>
              </a:ext>
            </a:extLst>
          </p:cNvPr>
          <p:cNvSpPr>
            <a:spLocks noChangeArrowheads="1"/>
          </p:cNvSpPr>
          <p:nvPr/>
        </p:nvSpPr>
        <p:spPr bwMode="auto">
          <a:xfrm>
            <a:off x="1782723" y="178073"/>
            <a:ext cx="902793"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问题</a:t>
            </a:r>
          </a:p>
        </p:txBody>
      </p:sp>
      <p:sp>
        <p:nvSpPr>
          <p:cNvPr id="5" name="Text Box 2">
            <a:extLst>
              <a:ext uri="{FF2B5EF4-FFF2-40B4-BE49-F238E27FC236}">
                <a16:creationId xmlns:a16="http://schemas.microsoft.com/office/drawing/2014/main" id="{89CB230F-F0C1-497B-AFAB-39D7EF6FAF35}"/>
              </a:ext>
            </a:extLst>
          </p:cNvPr>
          <p:cNvSpPr txBox="1">
            <a:spLocks noChangeArrowheads="1"/>
          </p:cNvSpPr>
          <p:nvPr/>
        </p:nvSpPr>
        <p:spPr bwMode="auto">
          <a:xfrm>
            <a:off x="1511587" y="1277786"/>
            <a:ext cx="8644785" cy="1040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40000"/>
              </a:lnSpc>
              <a:spcBef>
                <a:spcPct val="0"/>
              </a:spcBef>
              <a:spcAft>
                <a:spcPct val="0"/>
              </a:spcAft>
              <a:buClrTx/>
              <a:buSzTx/>
              <a:buFontTx/>
              <a:buNone/>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假设一组待排序的关键字序列为（</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），要求从小到大进行排序，下列哪个是简单选择排序的过程？</a:t>
            </a:r>
            <a:endParaRPr lang="en-US" altLang="zh-CN" sz="2200" b="1" dirty="0">
              <a:solidFill>
                <a:srgbClr val="000000"/>
              </a:solidFill>
              <a:latin typeface="微软雅黑" panose="020B0503020204020204" pitchFamily="34" charset="-122"/>
              <a:ea typeface="微软雅黑" panose="020B0503020204020204" pitchFamily="34" charset="-122"/>
              <a:cs typeface="+mn-ea"/>
              <a:sym typeface="+mn-lt"/>
            </a:endParaRPr>
          </a:p>
        </p:txBody>
      </p:sp>
      <p:sp>
        <p:nvSpPr>
          <p:cNvPr id="6" name="矩形 5"/>
          <p:cNvSpPr/>
          <p:nvPr/>
        </p:nvSpPr>
        <p:spPr>
          <a:xfrm>
            <a:off x="10703360" y="1455"/>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7" name="组合 6"/>
          <p:cNvGrpSpPr/>
          <p:nvPr/>
        </p:nvGrpSpPr>
        <p:grpSpPr>
          <a:xfrm>
            <a:off x="11217594" y="409605"/>
            <a:ext cx="460172" cy="667613"/>
            <a:chOff x="5690315" y="3674507"/>
            <a:chExt cx="314729" cy="458061"/>
          </a:xfrm>
          <a:solidFill>
            <a:srgbClr val="FCB00F"/>
          </a:solidFill>
        </p:grpSpPr>
        <p:sp>
          <p:nvSpPr>
            <p:cNvPr id="8" name="Freeform 36"/>
            <p:cNvSpPr/>
            <p:nvPr/>
          </p:nvSpPr>
          <p:spPr bwMode="auto">
            <a:xfrm flipH="1">
              <a:off x="5782528" y="4054387"/>
              <a:ext cx="130302" cy="78181"/>
            </a:xfrm>
            <a:custGeom>
              <a:avLst/>
              <a:gdLst>
                <a:gd name="T0" fmla="*/ 73 w 80"/>
                <a:gd name="T1" fmla="*/ 2 h 48"/>
                <a:gd name="T2" fmla="*/ 44 w 80"/>
                <a:gd name="T3" fmla="*/ 8 h 48"/>
                <a:gd name="T4" fmla="*/ 40 w 80"/>
                <a:gd name="T5" fmla="*/ 8 h 48"/>
                <a:gd name="T6" fmla="*/ 36 w 80"/>
                <a:gd name="T7" fmla="*/ 8 h 48"/>
                <a:gd name="T8" fmla="*/ 7 w 80"/>
                <a:gd name="T9" fmla="*/ 2 h 48"/>
                <a:gd name="T10" fmla="*/ 0 w 80"/>
                <a:gd name="T11" fmla="*/ 0 h 48"/>
                <a:gd name="T12" fmla="*/ 0 w 80"/>
                <a:gd name="T13" fmla="*/ 0 h 48"/>
                <a:gd name="T14" fmla="*/ 40 w 80"/>
                <a:gd name="T15" fmla="*/ 48 h 48"/>
                <a:gd name="T16" fmla="*/ 80 w 80"/>
                <a:gd name="T17" fmla="*/ 0 h 48"/>
                <a:gd name="T18" fmla="*/ 80 w 80"/>
                <a:gd name="T19" fmla="*/ 0 h 48"/>
                <a:gd name="T20" fmla="*/ 73 w 80"/>
                <a:gd name="T21"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9" name="Freeform 37"/>
            <p:cNvSpPr>
              <a:spLocks noEditPoints="1"/>
            </p:cNvSpPr>
            <p:nvPr/>
          </p:nvSpPr>
          <p:spPr bwMode="auto">
            <a:xfrm flipH="1">
              <a:off x="5690315" y="3674507"/>
              <a:ext cx="314729" cy="366849"/>
            </a:xfrm>
            <a:custGeom>
              <a:avLst/>
              <a:gdLst>
                <a:gd name="T0" fmla="*/ 96 w 192"/>
                <a:gd name="T1" fmla="*/ 0 h 224"/>
                <a:gd name="T2" fmla="*/ 0 w 192"/>
                <a:gd name="T3" fmla="*/ 96 h 224"/>
                <a:gd name="T4" fmla="*/ 48 w 192"/>
                <a:gd name="T5" fmla="*/ 200 h 224"/>
                <a:gd name="T6" fmla="*/ 67 w 192"/>
                <a:gd name="T7" fmla="*/ 219 h 224"/>
                <a:gd name="T8" fmla="*/ 90 w 192"/>
                <a:gd name="T9" fmla="*/ 224 h 224"/>
                <a:gd name="T10" fmla="*/ 96 w 192"/>
                <a:gd name="T11" fmla="*/ 224 h 224"/>
                <a:gd name="T12" fmla="*/ 125 w 192"/>
                <a:gd name="T13" fmla="*/ 218 h 224"/>
                <a:gd name="T14" fmla="*/ 144 w 192"/>
                <a:gd name="T15" fmla="*/ 200 h 224"/>
                <a:gd name="T16" fmla="*/ 192 w 192"/>
                <a:gd name="T17" fmla="*/ 96 h 224"/>
                <a:gd name="T18" fmla="*/ 96 w 192"/>
                <a:gd name="T19" fmla="*/ 0 h 224"/>
                <a:gd name="T20" fmla="*/ 113 w 192"/>
                <a:gd name="T21" fmla="*/ 40 h 224"/>
                <a:gd name="T22" fmla="*/ 31 w 192"/>
                <a:gd name="T23" fmla="*/ 121 h 224"/>
                <a:gd name="T24" fmla="*/ 31 w 192"/>
                <a:gd name="T25" fmla="*/ 128 h 224"/>
                <a:gd name="T26" fmla="*/ 24 w 192"/>
                <a:gd name="T27" fmla="*/ 98 h 224"/>
                <a:gd name="T28" fmla="*/ 99 w 192"/>
                <a:gd name="T29" fmla="*/ 24 h 224"/>
                <a:gd name="T30" fmla="*/ 160 w 192"/>
                <a:gd name="T31" fmla="*/ 54 h 224"/>
                <a:gd name="T32" fmla="*/ 113 w 192"/>
                <a:gd name="T33" fmla="*/ 4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2" name="矩形 1"/>
          <p:cNvSpPr/>
          <p:nvPr/>
        </p:nvSpPr>
        <p:spPr>
          <a:xfrm>
            <a:off x="548201" y="2852445"/>
            <a:ext cx="5860900" cy="2908489"/>
          </a:xfrm>
          <a:prstGeom prst="rect">
            <a:avLst/>
          </a:prstGeom>
        </p:spPr>
        <p:txBody>
          <a:bodyPr wrap="none">
            <a:spAutoFit/>
          </a:bodyPr>
          <a:lstStyle/>
          <a:p>
            <a:pPr marL="342900" indent="-342900">
              <a:lnSpc>
                <a:spcPct val="150000"/>
              </a:lnSpc>
              <a:buAutoNum type="alphaUcPeriod"/>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1</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endParaRPr>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3</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marL="342900" indent="-342900">
              <a:buAutoNum type="alphaUcPeriod"/>
            </a:pPr>
            <a:endParaRPr lang="zh-CN" altLang="en-US" dirty="0"/>
          </a:p>
        </p:txBody>
      </p:sp>
      <p:sp>
        <p:nvSpPr>
          <p:cNvPr id="10" name="矩形 9"/>
          <p:cNvSpPr/>
          <p:nvPr/>
        </p:nvSpPr>
        <p:spPr>
          <a:xfrm>
            <a:off x="6242389" y="2852446"/>
            <a:ext cx="5694188" cy="2908489"/>
          </a:xfrm>
          <a:prstGeom prst="rect">
            <a:avLst/>
          </a:prstGeom>
        </p:spPr>
        <p:txBody>
          <a:bodyPr wrap="none">
            <a:spAutoFit/>
          </a:bodyPr>
          <a:lstStyle/>
          <a:p>
            <a:pPr>
              <a:lnSpc>
                <a:spcPct val="150000"/>
              </a:lnSpc>
            </a:pP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B.  </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1</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endParaRPr>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3</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a:lnSpc>
                <a:spcPct val="150000"/>
              </a:lnSpc>
            </a:pP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     第</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mn-lt"/>
              </a:rPr>
              <a:t>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mn-lt"/>
              </a:rPr>
              <a:t>趟</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19</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24</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36</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47</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55</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r>
              <a:rPr lang="en-US" altLang="zh-CN"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62</a:t>
            </a:r>
            <a:r>
              <a:rPr lang="zh-CN" altLang="en-US" sz="2200" b="1" dirty="0">
                <a:solidFill>
                  <a:srgbClr val="000000"/>
                </a:solidFill>
                <a:latin typeface="微软雅黑" panose="020B0503020204020204" pitchFamily="34" charset="-122"/>
                <a:ea typeface="微软雅黑" panose="020B0503020204020204" pitchFamily="34" charset="-122"/>
                <a:cs typeface="+mn-ea"/>
                <a:sym typeface="Wingdings" panose="05000000000000000000" pitchFamily="2" charset="2"/>
              </a:rPr>
              <a:t>）</a:t>
            </a:r>
            <a:endParaRPr lang="zh-CN" altLang="en-US" sz="2200" dirty="0"/>
          </a:p>
          <a:p>
            <a:pPr marL="342900" indent="-342900">
              <a:buAutoNum type="alphaUcPeriod"/>
            </a:pPr>
            <a:endParaRPr lang="zh-CN" altLang="en-US" dirty="0"/>
          </a:p>
        </p:txBody>
      </p:sp>
      <p:cxnSp>
        <p:nvCxnSpPr>
          <p:cNvPr id="11" name="直接连接符 10"/>
          <p:cNvCxnSpPr/>
          <p:nvPr/>
        </p:nvCxnSpPr>
        <p:spPr>
          <a:xfrm>
            <a:off x="6242389" y="2509545"/>
            <a:ext cx="0" cy="4119855"/>
          </a:xfrm>
          <a:prstGeom prst="line">
            <a:avLst/>
          </a:prstGeom>
          <a:ln w="38100"/>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41397541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027E3390-CD13-448F-96CA-FB578B44DEC4}"/>
              </a:ext>
            </a:extLst>
          </p:cNvPr>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800" b="1" dirty="0">
                <a:solidFill>
                  <a:srgbClr val="202A36"/>
                </a:solidFill>
                <a:latin typeface="+mn-lt"/>
                <a:ea typeface="+mn-ea"/>
                <a:cs typeface="+mn-ea"/>
                <a:sym typeface="+mn-lt"/>
              </a:rPr>
              <a:t>归并排序</a:t>
            </a:r>
          </a:p>
        </p:txBody>
      </p:sp>
      <p:sp>
        <p:nvSpPr>
          <p:cNvPr id="5" name="Text Box 3">
            <a:extLst>
              <a:ext uri="{FF2B5EF4-FFF2-40B4-BE49-F238E27FC236}">
                <a16:creationId xmlns:a16="http://schemas.microsoft.com/office/drawing/2014/main" id="{3F395636-AE46-439F-9F78-EF54D929C8E9}"/>
              </a:ext>
            </a:extLst>
          </p:cNvPr>
          <p:cNvSpPr txBox="1">
            <a:spLocks noChangeArrowheads="1"/>
          </p:cNvSpPr>
          <p:nvPr/>
        </p:nvSpPr>
        <p:spPr bwMode="auto">
          <a:xfrm>
            <a:off x="2593192" y="1548102"/>
            <a:ext cx="8223919" cy="648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20000"/>
              </a:lnSpc>
              <a:spcBef>
                <a:spcPct val="0"/>
              </a:spcBef>
              <a:spcAft>
                <a:spcPct val="0"/>
              </a:spcAft>
              <a:buClrTx/>
              <a:buSzTx/>
              <a:buFontTx/>
              <a:buNone/>
            </a:pPr>
            <a:r>
              <a:rPr lang="zh-CN" altLang="en-US" sz="2200" b="1" dirty="0">
                <a:solidFill>
                  <a:srgbClr val="000000"/>
                </a:solidFill>
                <a:latin typeface="+mn-lt"/>
                <a:ea typeface="+mn-ea"/>
                <a:cs typeface="+mn-ea"/>
                <a:sym typeface="+mn-lt"/>
              </a:rPr>
              <a:t>两个有序表合并成为一个有序表</a:t>
            </a:r>
            <a:endParaRPr lang="en-US" altLang="zh-CN" sz="2400" b="1" dirty="0">
              <a:solidFill>
                <a:srgbClr val="000000"/>
              </a:solidFill>
              <a:latin typeface="+mn-lt"/>
              <a:ea typeface="+mn-ea"/>
              <a:cs typeface="+mn-ea"/>
              <a:sym typeface="+mn-lt"/>
            </a:endParaRPr>
          </a:p>
        </p:txBody>
      </p:sp>
      <p:sp>
        <p:nvSpPr>
          <p:cNvPr id="4"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82723" y="1075931"/>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solidFill>
                  <a:srgbClr val="FF0000"/>
                </a:solidFill>
                <a:latin typeface="+mn-lt"/>
                <a:ea typeface="+mn-ea"/>
                <a:cs typeface="+mn-ea"/>
                <a:sym typeface="+mn-lt"/>
              </a:rPr>
              <a:t>基本原理</a:t>
            </a:r>
            <a:endParaRPr lang="en-US" altLang="zh-CN" sz="2200" b="1" dirty="0">
              <a:solidFill>
                <a:srgbClr val="FF0000"/>
              </a:solidFill>
              <a:latin typeface="+mn-lt"/>
              <a:ea typeface="+mn-ea"/>
              <a:cs typeface="+mn-ea"/>
              <a:sym typeface="+mn-lt"/>
            </a:endParaRPr>
          </a:p>
        </p:txBody>
      </p:sp>
      <p:sp>
        <p:nvSpPr>
          <p:cNvPr id="2" name="文本框 1"/>
          <p:cNvSpPr txBox="1"/>
          <p:nvPr/>
        </p:nvSpPr>
        <p:spPr>
          <a:xfrm>
            <a:off x="3677920" y="2768714"/>
            <a:ext cx="4409440" cy="430887"/>
          </a:xfrm>
          <a:prstGeom prst="rect">
            <a:avLst/>
          </a:prstGeom>
          <a:noFill/>
        </p:spPr>
        <p:txBody>
          <a:bodyPr wrap="square" rtlCol="0">
            <a:spAutoFit/>
          </a:bodyPr>
          <a:lstStyle/>
          <a:p>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n</a:t>
            </a:r>
            <a:endParaRPr lang="zh-CN" altLang="en-US" sz="2200" dirty="0"/>
          </a:p>
        </p:txBody>
      </p:sp>
      <p:sp>
        <p:nvSpPr>
          <p:cNvPr id="6" name="文本框 5"/>
          <p:cNvSpPr txBox="1"/>
          <p:nvPr/>
        </p:nvSpPr>
        <p:spPr>
          <a:xfrm>
            <a:off x="3677920" y="3340687"/>
            <a:ext cx="4409440" cy="430887"/>
          </a:xfrm>
          <a:prstGeom prst="rect">
            <a:avLst/>
          </a:prstGeom>
          <a:noFill/>
        </p:spPr>
        <p:txBody>
          <a:bodyPr wrap="square" rtlCol="0">
            <a:spAutoFit/>
          </a:bodyPr>
          <a:lstStyle/>
          <a:p>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b</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b</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b</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 </a:t>
            </a:r>
            <a:r>
              <a:rPr lang="en-US" altLang="zh-CN" sz="2200" b="1" dirty="0" err="1">
                <a:latin typeface="Times New Roman" panose="02020603050405020304" pitchFamily="18" charset="0"/>
                <a:ea typeface="微软雅黑" panose="020B0503020204020204" pitchFamily="34" charset="-122"/>
                <a:cs typeface="Times New Roman" panose="02020603050405020304" pitchFamily="18" charset="0"/>
                <a:sym typeface="+mn-lt"/>
              </a:rPr>
              <a:t>b</a:t>
            </a:r>
            <a:r>
              <a:rPr lang="en-US" altLang="zh-CN" sz="2200" b="1" baseline="-25000" dirty="0" err="1">
                <a:latin typeface="Times New Roman" panose="02020603050405020304" pitchFamily="18" charset="0"/>
                <a:ea typeface="微软雅黑" panose="020B0503020204020204" pitchFamily="34" charset="-122"/>
                <a:cs typeface="Times New Roman" panose="02020603050405020304" pitchFamily="18" charset="0"/>
                <a:sym typeface="+mn-lt"/>
              </a:rPr>
              <a:t>n</a:t>
            </a:r>
            <a:endParaRPr lang="zh-CN" altLang="en-US" sz="2200" dirty="0"/>
          </a:p>
        </p:txBody>
      </p:sp>
      <p:sp>
        <p:nvSpPr>
          <p:cNvPr id="7" name="文本框 6"/>
          <p:cNvSpPr txBox="1"/>
          <p:nvPr/>
        </p:nvSpPr>
        <p:spPr>
          <a:xfrm>
            <a:off x="3677920" y="4712287"/>
            <a:ext cx="4409440" cy="430887"/>
          </a:xfrm>
          <a:prstGeom prst="rect">
            <a:avLst/>
          </a:prstGeom>
          <a:noFill/>
        </p:spPr>
        <p:txBody>
          <a:bodyPr wrap="square" rtlCol="0">
            <a:spAutoFit/>
          </a:bodyPr>
          <a:lstStyle/>
          <a:p>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c</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c</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c</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 </a:t>
            </a:r>
            <a:r>
              <a:rPr lang="en-US" altLang="zh-CN" sz="2200" b="1" dirty="0" err="1">
                <a:latin typeface="Times New Roman" panose="02020603050405020304" pitchFamily="18" charset="0"/>
                <a:ea typeface="微软雅黑" panose="020B0503020204020204" pitchFamily="34" charset="-122"/>
                <a:cs typeface="Times New Roman" panose="02020603050405020304" pitchFamily="18" charset="0"/>
                <a:sym typeface="+mn-lt"/>
              </a:rPr>
              <a:t>c</a:t>
            </a:r>
            <a:r>
              <a:rPr lang="en-US" altLang="zh-CN" sz="2200" b="1" baseline="-25000" dirty="0" err="1">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c</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 </a:t>
            </a:r>
            <a:r>
              <a:rPr lang="en-US" altLang="zh-CN" sz="2200" b="1" dirty="0" err="1">
                <a:latin typeface="Times New Roman" panose="02020603050405020304" pitchFamily="18" charset="0"/>
                <a:ea typeface="微软雅黑" panose="020B0503020204020204" pitchFamily="34" charset="-122"/>
                <a:cs typeface="Times New Roman" panose="02020603050405020304" pitchFamily="18" charset="0"/>
                <a:sym typeface="+mn-lt"/>
              </a:rPr>
              <a:t>c</a:t>
            </a:r>
            <a:r>
              <a:rPr lang="en-US" altLang="zh-CN" sz="2200" b="1" baseline="-25000" dirty="0" err="1">
                <a:latin typeface="Times New Roman" panose="02020603050405020304" pitchFamily="18" charset="0"/>
                <a:ea typeface="微软雅黑" panose="020B0503020204020204" pitchFamily="34" charset="-122"/>
                <a:cs typeface="Times New Roman" panose="02020603050405020304" pitchFamily="18" charset="0"/>
                <a:sym typeface="+mn-lt"/>
              </a:rPr>
              <a:t>m+n</a:t>
            </a:r>
            <a:endParaRPr lang="zh-CN" altLang="en-US" sz="2200" dirty="0"/>
          </a:p>
        </p:txBody>
      </p:sp>
      <p:sp>
        <p:nvSpPr>
          <p:cNvPr id="10" name="弧形 9"/>
          <p:cNvSpPr/>
          <p:nvPr/>
        </p:nvSpPr>
        <p:spPr>
          <a:xfrm rot="5857228">
            <a:off x="5865034" y="2783012"/>
            <a:ext cx="671009" cy="914270"/>
          </a:xfrm>
          <a:prstGeom prst="arc">
            <a:avLst/>
          </a:prstGeom>
          <a:ln w="28575">
            <a:solidFill>
              <a:schemeClr val="bg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弧形 10"/>
          <p:cNvSpPr/>
          <p:nvPr/>
        </p:nvSpPr>
        <p:spPr>
          <a:xfrm rot="5857228">
            <a:off x="5943138" y="2223714"/>
            <a:ext cx="671009" cy="914270"/>
          </a:xfrm>
          <a:prstGeom prst="arc">
            <a:avLst/>
          </a:prstGeom>
          <a:ln w="28575">
            <a:solidFill>
              <a:schemeClr val="bg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弧形 11"/>
          <p:cNvSpPr/>
          <p:nvPr/>
        </p:nvSpPr>
        <p:spPr>
          <a:xfrm rot="5857228">
            <a:off x="7751856" y="4292878"/>
            <a:ext cx="671009" cy="914270"/>
          </a:xfrm>
          <a:prstGeom prst="arc">
            <a:avLst/>
          </a:prstGeom>
          <a:ln w="28575">
            <a:solidFill>
              <a:schemeClr val="bg2">
                <a:lumMod val="50000"/>
              </a:schemeClr>
            </a:solidFill>
            <a:headEnd type="arrow"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下箭头 12"/>
          <p:cNvSpPr/>
          <p:nvPr/>
        </p:nvSpPr>
        <p:spPr>
          <a:xfrm>
            <a:off x="4673756" y="3841051"/>
            <a:ext cx="426720" cy="92469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3881337" y="4087953"/>
            <a:ext cx="1168339" cy="430887"/>
          </a:xfrm>
          <a:prstGeom prst="rect">
            <a:avLst/>
          </a:prstGeom>
          <a:noFill/>
        </p:spPr>
        <p:txBody>
          <a:bodyPr wrap="square" rtlCol="0">
            <a:spAutoFit/>
          </a:bodyPr>
          <a:lstStyle/>
          <a:p>
            <a:r>
              <a:rPr lang="zh-CN" altLang="en-US" sz="2200" b="1" dirty="0">
                <a:latin typeface="微软雅黑" panose="020B0503020204020204" pitchFamily="34" charset="-122"/>
                <a:ea typeface="微软雅黑" panose="020B0503020204020204" pitchFamily="34" charset="-122"/>
              </a:rPr>
              <a:t>归并</a:t>
            </a:r>
          </a:p>
        </p:txBody>
      </p:sp>
      <p:sp>
        <p:nvSpPr>
          <p:cNvPr id="15" name="文本框 14"/>
          <p:cNvSpPr txBox="1"/>
          <p:nvPr/>
        </p:nvSpPr>
        <p:spPr>
          <a:xfrm>
            <a:off x="4887116" y="4099638"/>
            <a:ext cx="1440203" cy="430887"/>
          </a:xfrm>
          <a:prstGeom prst="rect">
            <a:avLst/>
          </a:prstGeom>
          <a:noFill/>
        </p:spPr>
        <p:txBody>
          <a:bodyPr wrap="square" rtlCol="0">
            <a:spAutoFit/>
          </a:bodyPr>
          <a:lstStyle/>
          <a:p>
            <a:r>
              <a:rPr lang="zh-CN" altLang="en-US" sz="2200" b="1" dirty="0">
                <a:solidFill>
                  <a:srgbClr val="FF0000"/>
                </a:solidFill>
                <a:latin typeface="微软雅黑" panose="020B0503020204020204" pitchFamily="34" charset="-122"/>
                <a:ea typeface="微软雅黑" panose="020B0503020204020204" pitchFamily="34" charset="-122"/>
              </a:rPr>
              <a:t>（</a:t>
            </a:r>
            <a:r>
              <a:rPr lang="en-US" altLang="zh-CN" sz="2200" b="1" dirty="0">
                <a:solidFill>
                  <a:srgbClr val="FF0000"/>
                </a:solidFill>
                <a:latin typeface="微软雅黑" panose="020B0503020204020204" pitchFamily="34" charset="-122"/>
                <a:ea typeface="微软雅黑" panose="020B0503020204020204" pitchFamily="34" charset="-122"/>
              </a:rPr>
              <a:t>merge</a:t>
            </a:r>
            <a:r>
              <a:rPr lang="zh-CN" altLang="en-US" sz="2200" b="1" dirty="0">
                <a:solidFill>
                  <a:srgbClr val="FF0000"/>
                </a:solidFill>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21222474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2" grpId="0"/>
      <p:bldP spid="6" grpId="0"/>
      <p:bldP spid="7" grpId="0"/>
      <p:bldP spid="10" grpId="0" animBg="1"/>
      <p:bldP spid="11" grpId="0" animBg="1"/>
      <p:bldP spid="12" grpId="0" animBg="1"/>
      <p:bldP spid="13" grpId="0" animBg="1"/>
      <p:bldP spid="14" grpId="0"/>
      <p:bldP spid="15"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027E3390-CD13-448F-96CA-FB578B44DEC4}"/>
              </a:ext>
            </a:extLst>
          </p:cNvPr>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800" b="1" dirty="0">
                <a:solidFill>
                  <a:srgbClr val="202A36"/>
                </a:solidFill>
                <a:latin typeface="+mn-lt"/>
                <a:ea typeface="+mn-ea"/>
                <a:cs typeface="+mn-ea"/>
                <a:sym typeface="+mn-lt"/>
              </a:rPr>
              <a:t>归并排序</a:t>
            </a:r>
          </a:p>
        </p:txBody>
      </p:sp>
      <p:sp>
        <p:nvSpPr>
          <p:cNvPr id="5" name="Text Box 3">
            <a:extLst>
              <a:ext uri="{FF2B5EF4-FFF2-40B4-BE49-F238E27FC236}">
                <a16:creationId xmlns:a16="http://schemas.microsoft.com/office/drawing/2014/main" id="{3F395636-AE46-439F-9F78-EF54D929C8E9}"/>
              </a:ext>
            </a:extLst>
          </p:cNvPr>
          <p:cNvSpPr txBox="1">
            <a:spLocks noChangeArrowheads="1"/>
          </p:cNvSpPr>
          <p:nvPr/>
        </p:nvSpPr>
        <p:spPr bwMode="auto">
          <a:xfrm>
            <a:off x="1814359" y="1302264"/>
            <a:ext cx="8924861" cy="1698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20000"/>
              </a:lnSpc>
              <a:spcBef>
                <a:spcPct val="0"/>
              </a:spcBef>
              <a:spcAft>
                <a:spcPct val="0"/>
              </a:spcAft>
              <a:buClrTx/>
              <a:buSzTx/>
              <a:buNone/>
            </a:pP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对线性表 </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L =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的每个元素，看成一个有序子表</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p>
          <a:p>
            <a:pPr fontAlgn="base">
              <a:lnSpc>
                <a:spcPct val="150000"/>
              </a:lnSpc>
              <a:spcBef>
                <a:spcPct val="0"/>
              </a:spcBef>
              <a:spcAft>
                <a:spcPct val="0"/>
              </a:spcAft>
              <a:buClrTx/>
              <a:buSzTx/>
              <a:buFontTx/>
              <a:buNone/>
            </a:pP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）从左至右，将相邻的两个有序子表合并之；</a:t>
            </a:r>
          </a:p>
          <a:p>
            <a:pPr fontAlgn="base">
              <a:lnSpc>
                <a:spcPct val="150000"/>
              </a:lnSpc>
              <a:spcBef>
                <a:spcPct val="0"/>
              </a:spcBef>
              <a:spcAft>
                <a:spcPct val="0"/>
              </a:spcAft>
              <a:buClrTx/>
              <a:buSzTx/>
              <a:buFontTx/>
              <a:buNone/>
            </a:pP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zh-CN" altLang="en-US"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）重复（</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），直到所有子表合并成一个有序子表为止。</a:t>
            </a:r>
            <a:endParaRPr lang="en-US" altLang="zh-CN" sz="24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4"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599842" y="960884"/>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solidFill>
                  <a:srgbClr val="FF0000"/>
                </a:solidFill>
                <a:latin typeface="+mn-lt"/>
                <a:ea typeface="+mn-ea"/>
                <a:cs typeface="+mn-ea"/>
                <a:sym typeface="+mn-lt"/>
              </a:rPr>
              <a:t>算法思想</a:t>
            </a:r>
            <a:endParaRPr lang="en-US" altLang="zh-CN" sz="2200" b="1" dirty="0">
              <a:solidFill>
                <a:srgbClr val="FF0000"/>
              </a:solidFill>
              <a:latin typeface="+mn-lt"/>
              <a:ea typeface="+mn-ea"/>
              <a:cs typeface="+mn-ea"/>
              <a:sym typeface="+mn-lt"/>
            </a:endParaRPr>
          </a:p>
        </p:txBody>
      </p:sp>
      <p:sp>
        <p:nvSpPr>
          <p:cNvPr id="1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599842" y="3001191"/>
            <a:ext cx="9047838" cy="498598"/>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solidFill>
                  <a:srgbClr val="FF0000"/>
                </a:solidFill>
                <a:latin typeface="+mn-lt"/>
                <a:ea typeface="+mn-ea"/>
                <a:cs typeface="+mn-ea"/>
                <a:sym typeface="+mn-lt"/>
              </a:rPr>
              <a:t>例题：</a:t>
            </a:r>
            <a:r>
              <a:rPr lang="zh-CN" altLang="en-US" sz="2200" b="1" dirty="0">
                <a:latin typeface="+mn-lt"/>
                <a:ea typeface="+mn-ea"/>
                <a:cs typeface="+mn-ea"/>
                <a:sym typeface="+mn-lt"/>
              </a:rPr>
              <a:t>数据元素序列（</a:t>
            </a:r>
            <a:r>
              <a:rPr lang="en-US" altLang="zh-CN" sz="2200" b="1" dirty="0">
                <a:latin typeface="+mn-lt"/>
                <a:ea typeface="+mn-ea"/>
                <a:cs typeface="+mn-ea"/>
                <a:sym typeface="+mn-lt"/>
              </a:rPr>
              <a:t>49</a:t>
            </a:r>
            <a:r>
              <a:rPr lang="zh-CN" altLang="en-US" sz="2200" b="1" dirty="0">
                <a:latin typeface="+mn-lt"/>
                <a:ea typeface="+mn-ea"/>
                <a:cs typeface="+mn-ea"/>
                <a:sym typeface="+mn-lt"/>
              </a:rPr>
              <a:t>，</a:t>
            </a:r>
            <a:r>
              <a:rPr lang="en-US" altLang="zh-CN" sz="2200" b="1" dirty="0">
                <a:latin typeface="+mn-lt"/>
                <a:ea typeface="+mn-ea"/>
                <a:cs typeface="+mn-ea"/>
                <a:sym typeface="+mn-lt"/>
              </a:rPr>
              <a:t>38</a:t>
            </a:r>
            <a:r>
              <a:rPr lang="zh-CN" altLang="en-US" sz="2200" b="1" dirty="0">
                <a:latin typeface="+mn-lt"/>
                <a:ea typeface="+mn-ea"/>
                <a:cs typeface="+mn-ea"/>
                <a:sym typeface="+mn-lt"/>
              </a:rPr>
              <a:t>，</a:t>
            </a:r>
            <a:r>
              <a:rPr lang="en-US" altLang="zh-CN" sz="2200" b="1" dirty="0">
                <a:latin typeface="+mn-lt"/>
                <a:ea typeface="+mn-ea"/>
                <a:cs typeface="+mn-ea"/>
                <a:sym typeface="+mn-lt"/>
              </a:rPr>
              <a:t>65</a:t>
            </a:r>
            <a:r>
              <a:rPr lang="zh-CN" altLang="en-US" sz="2200" b="1" dirty="0">
                <a:latin typeface="+mn-lt"/>
                <a:ea typeface="+mn-ea"/>
                <a:cs typeface="+mn-ea"/>
                <a:sym typeface="+mn-lt"/>
              </a:rPr>
              <a:t>，</a:t>
            </a:r>
            <a:r>
              <a:rPr lang="en-US" altLang="zh-CN" sz="2200" b="1" dirty="0">
                <a:latin typeface="+mn-lt"/>
                <a:ea typeface="+mn-ea"/>
                <a:cs typeface="+mn-ea"/>
                <a:sym typeface="+mn-lt"/>
              </a:rPr>
              <a:t>97</a:t>
            </a:r>
            <a:r>
              <a:rPr lang="zh-CN" altLang="en-US" sz="2200" b="1" dirty="0">
                <a:latin typeface="+mn-lt"/>
                <a:ea typeface="+mn-ea"/>
                <a:cs typeface="+mn-ea"/>
                <a:sym typeface="+mn-lt"/>
              </a:rPr>
              <a:t>，</a:t>
            </a:r>
            <a:r>
              <a:rPr lang="en-US" altLang="zh-CN" sz="2200" b="1" dirty="0">
                <a:latin typeface="+mn-lt"/>
                <a:ea typeface="+mn-ea"/>
                <a:cs typeface="+mn-ea"/>
                <a:sym typeface="+mn-lt"/>
              </a:rPr>
              <a:t>76</a:t>
            </a:r>
            <a:r>
              <a:rPr lang="zh-CN" altLang="en-US" sz="2200" b="1" dirty="0">
                <a:latin typeface="+mn-lt"/>
                <a:ea typeface="+mn-ea"/>
                <a:cs typeface="+mn-ea"/>
                <a:sym typeface="+mn-lt"/>
              </a:rPr>
              <a:t>，</a:t>
            </a:r>
            <a:r>
              <a:rPr lang="en-US" altLang="zh-CN" sz="2200" b="1" dirty="0">
                <a:latin typeface="+mn-lt"/>
                <a:ea typeface="+mn-ea"/>
                <a:cs typeface="+mn-ea"/>
                <a:sym typeface="+mn-lt"/>
              </a:rPr>
              <a:t>13</a:t>
            </a:r>
            <a:r>
              <a:rPr lang="zh-CN" altLang="en-US" sz="2200" b="1" dirty="0">
                <a:latin typeface="+mn-lt"/>
                <a:ea typeface="+mn-ea"/>
                <a:cs typeface="+mn-ea"/>
                <a:sym typeface="+mn-lt"/>
              </a:rPr>
              <a:t>，</a:t>
            </a:r>
            <a:r>
              <a:rPr lang="en-US" altLang="zh-CN" sz="2200" b="1" dirty="0">
                <a:latin typeface="+mn-lt"/>
                <a:ea typeface="+mn-ea"/>
                <a:cs typeface="+mn-ea"/>
                <a:sym typeface="+mn-lt"/>
              </a:rPr>
              <a:t>27</a:t>
            </a:r>
            <a:r>
              <a:rPr lang="zh-CN" altLang="en-US" sz="2200" b="1" dirty="0">
                <a:latin typeface="+mn-lt"/>
                <a:ea typeface="+mn-ea"/>
                <a:cs typeface="+mn-ea"/>
                <a:sym typeface="+mn-lt"/>
              </a:rPr>
              <a:t>，</a:t>
            </a:r>
            <a:r>
              <a:rPr lang="en-US" altLang="zh-CN" sz="2200" b="1" dirty="0">
                <a:latin typeface="+mn-lt"/>
                <a:ea typeface="+mn-ea"/>
                <a:cs typeface="+mn-ea"/>
                <a:sym typeface="+mn-lt"/>
              </a:rPr>
              <a:t>49</a:t>
            </a:r>
            <a:r>
              <a:rPr lang="zh-CN" altLang="en-US" sz="2200" b="1" dirty="0">
                <a:latin typeface="+mn-lt"/>
                <a:ea typeface="+mn-ea"/>
                <a:cs typeface="+mn-ea"/>
                <a:sym typeface="+mn-lt"/>
              </a:rPr>
              <a:t>）归并排序。</a:t>
            </a:r>
            <a:endParaRPr lang="en-US" altLang="zh-CN" sz="2200" b="1" dirty="0">
              <a:latin typeface="+mn-lt"/>
              <a:ea typeface="+mn-ea"/>
              <a:cs typeface="+mn-ea"/>
              <a:sym typeface="+mn-lt"/>
            </a:endParaRPr>
          </a:p>
        </p:txBody>
      </p:sp>
      <p:sp>
        <p:nvSpPr>
          <p:cNvPr id="8" name="矩形 7"/>
          <p:cNvSpPr/>
          <p:nvPr/>
        </p:nvSpPr>
        <p:spPr>
          <a:xfrm>
            <a:off x="3116796" y="3618183"/>
            <a:ext cx="6462025" cy="430887"/>
          </a:xfrm>
          <a:prstGeom prst="rect">
            <a:avLst/>
          </a:prstGeom>
        </p:spPr>
        <p:txBody>
          <a:bodyPr wrap="none">
            <a:spAutoFit/>
          </a:bodyPr>
          <a:lstStyle/>
          <a:p>
            <a:r>
              <a:rPr lang="en-US" altLang="zh-CN" sz="2200" b="1" dirty="0">
                <a:cs typeface="+mn-ea"/>
                <a:sym typeface="+mn-lt"/>
              </a:rPr>
              <a:t>49</a:t>
            </a:r>
            <a:r>
              <a:rPr lang="zh-CN" altLang="en-US" sz="2200" b="1" dirty="0">
                <a:cs typeface="+mn-ea"/>
                <a:sym typeface="+mn-lt"/>
              </a:rPr>
              <a:t>         </a:t>
            </a:r>
            <a:r>
              <a:rPr lang="en-US" altLang="zh-CN" sz="2200" b="1" dirty="0">
                <a:cs typeface="+mn-ea"/>
                <a:sym typeface="+mn-lt"/>
              </a:rPr>
              <a:t>38</a:t>
            </a:r>
            <a:r>
              <a:rPr lang="zh-CN" altLang="en-US" sz="2200" b="1" dirty="0">
                <a:cs typeface="+mn-ea"/>
                <a:sym typeface="+mn-lt"/>
              </a:rPr>
              <a:t>        </a:t>
            </a:r>
            <a:r>
              <a:rPr lang="en-US" altLang="zh-CN" sz="2200" b="1" dirty="0">
                <a:cs typeface="+mn-ea"/>
                <a:sym typeface="+mn-lt"/>
              </a:rPr>
              <a:t>65</a:t>
            </a:r>
            <a:r>
              <a:rPr lang="zh-CN" altLang="en-US" sz="2200" b="1" dirty="0">
                <a:cs typeface="+mn-ea"/>
                <a:sym typeface="+mn-lt"/>
              </a:rPr>
              <a:t>        </a:t>
            </a:r>
            <a:r>
              <a:rPr lang="en-US" altLang="zh-CN" sz="2200" b="1" dirty="0">
                <a:cs typeface="+mn-ea"/>
                <a:sym typeface="+mn-lt"/>
              </a:rPr>
              <a:t>97</a:t>
            </a:r>
            <a:r>
              <a:rPr lang="zh-CN" altLang="en-US" sz="2200" b="1" dirty="0">
                <a:cs typeface="+mn-ea"/>
                <a:sym typeface="+mn-lt"/>
              </a:rPr>
              <a:t>        </a:t>
            </a:r>
            <a:r>
              <a:rPr lang="en-US" altLang="zh-CN" sz="2200" b="1" dirty="0">
                <a:cs typeface="+mn-ea"/>
                <a:sym typeface="+mn-lt"/>
              </a:rPr>
              <a:t>76</a:t>
            </a:r>
            <a:r>
              <a:rPr lang="zh-CN" altLang="en-US" sz="2200" b="1" dirty="0">
                <a:cs typeface="+mn-ea"/>
                <a:sym typeface="+mn-lt"/>
              </a:rPr>
              <a:t>        </a:t>
            </a:r>
            <a:r>
              <a:rPr lang="en-US" altLang="zh-CN" sz="2200" b="1" dirty="0">
                <a:cs typeface="+mn-ea"/>
                <a:sym typeface="+mn-lt"/>
              </a:rPr>
              <a:t>13</a:t>
            </a:r>
            <a:r>
              <a:rPr lang="zh-CN" altLang="en-US" sz="2200" b="1" dirty="0">
                <a:cs typeface="+mn-ea"/>
                <a:sym typeface="+mn-lt"/>
              </a:rPr>
              <a:t>        </a:t>
            </a:r>
            <a:r>
              <a:rPr lang="en-US" altLang="zh-CN" sz="2200" b="1" dirty="0">
                <a:cs typeface="+mn-ea"/>
                <a:sym typeface="+mn-lt"/>
              </a:rPr>
              <a:t>27</a:t>
            </a:r>
            <a:r>
              <a:rPr lang="zh-CN" altLang="en-US" sz="2200" b="1" dirty="0">
                <a:cs typeface="+mn-ea"/>
                <a:sym typeface="+mn-lt"/>
              </a:rPr>
              <a:t>        </a:t>
            </a:r>
            <a:r>
              <a:rPr lang="en-US" altLang="zh-CN" sz="2200" b="1" u="sng" dirty="0">
                <a:solidFill>
                  <a:srgbClr val="FF0000"/>
                </a:solidFill>
                <a:cs typeface="+mn-ea"/>
                <a:sym typeface="+mn-lt"/>
              </a:rPr>
              <a:t>49</a:t>
            </a:r>
            <a:endParaRPr lang="zh-CN" altLang="en-US" sz="2200" u="sng" dirty="0">
              <a:solidFill>
                <a:srgbClr val="FF0000"/>
              </a:solidFill>
            </a:endParaRPr>
          </a:p>
        </p:txBody>
      </p:sp>
      <p:sp>
        <p:nvSpPr>
          <p:cNvPr id="17" name="矩形 16"/>
          <p:cNvSpPr/>
          <p:nvPr/>
        </p:nvSpPr>
        <p:spPr>
          <a:xfrm>
            <a:off x="2819914" y="4167464"/>
            <a:ext cx="7026282"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49</a:t>
            </a:r>
            <a:r>
              <a:rPr lang="zh-CN" altLang="en-US" sz="2200" b="1" dirty="0">
                <a:cs typeface="+mn-ea"/>
                <a:sym typeface="+mn-lt"/>
              </a:rPr>
              <a:t>）（</a:t>
            </a:r>
            <a:r>
              <a:rPr lang="en-US" altLang="zh-CN" sz="2200" b="1" dirty="0">
                <a:cs typeface="+mn-ea"/>
                <a:sym typeface="+mn-lt"/>
              </a:rPr>
              <a:t>38</a:t>
            </a:r>
            <a:r>
              <a:rPr lang="zh-CN" altLang="en-US" sz="2200" b="1" dirty="0">
                <a:cs typeface="+mn-ea"/>
                <a:sym typeface="+mn-lt"/>
              </a:rPr>
              <a:t>）（</a:t>
            </a:r>
            <a:r>
              <a:rPr lang="en-US" altLang="zh-CN" sz="2200" b="1" dirty="0">
                <a:cs typeface="+mn-ea"/>
                <a:sym typeface="+mn-lt"/>
              </a:rPr>
              <a:t>65</a:t>
            </a:r>
            <a:r>
              <a:rPr lang="zh-CN" altLang="en-US" sz="2200" b="1" dirty="0">
                <a:cs typeface="+mn-ea"/>
                <a:sym typeface="+mn-lt"/>
              </a:rPr>
              <a:t>）（</a:t>
            </a:r>
            <a:r>
              <a:rPr lang="en-US" altLang="zh-CN" sz="2200" b="1" dirty="0">
                <a:cs typeface="+mn-ea"/>
                <a:sym typeface="+mn-lt"/>
              </a:rPr>
              <a:t>97</a:t>
            </a:r>
            <a:r>
              <a:rPr lang="zh-CN" altLang="en-US" sz="2200" b="1" dirty="0">
                <a:cs typeface="+mn-ea"/>
                <a:sym typeface="+mn-lt"/>
              </a:rPr>
              <a:t>）（</a:t>
            </a:r>
            <a:r>
              <a:rPr lang="en-US" altLang="zh-CN" sz="2200" b="1" dirty="0">
                <a:cs typeface="+mn-ea"/>
                <a:sym typeface="+mn-lt"/>
              </a:rPr>
              <a:t>76</a:t>
            </a:r>
            <a:r>
              <a:rPr lang="zh-CN" altLang="en-US" sz="2200" b="1" dirty="0">
                <a:cs typeface="+mn-ea"/>
                <a:sym typeface="+mn-lt"/>
              </a:rPr>
              <a:t>）（</a:t>
            </a:r>
            <a:r>
              <a:rPr lang="en-US" altLang="zh-CN" sz="2200" b="1" dirty="0">
                <a:cs typeface="+mn-ea"/>
                <a:sym typeface="+mn-lt"/>
              </a:rPr>
              <a:t>13</a:t>
            </a:r>
            <a:r>
              <a:rPr lang="zh-CN" altLang="en-US" sz="2200" b="1" dirty="0">
                <a:cs typeface="+mn-ea"/>
                <a:sym typeface="+mn-lt"/>
              </a:rPr>
              <a:t>）（</a:t>
            </a:r>
            <a:r>
              <a:rPr lang="en-US" altLang="zh-CN" sz="2200" b="1" dirty="0">
                <a:cs typeface="+mn-ea"/>
                <a:sym typeface="+mn-lt"/>
              </a:rPr>
              <a:t>27</a:t>
            </a:r>
            <a:r>
              <a:rPr lang="zh-CN" altLang="en-US" sz="2200" b="1" dirty="0">
                <a:cs typeface="+mn-ea"/>
                <a:sym typeface="+mn-lt"/>
              </a:rPr>
              <a:t>）（</a:t>
            </a:r>
            <a:r>
              <a:rPr lang="en-US" altLang="zh-CN" sz="2200" b="1" u="sng" dirty="0">
                <a:solidFill>
                  <a:srgbClr val="FF0000"/>
                </a:solidFill>
                <a:cs typeface="+mn-ea"/>
                <a:sym typeface="+mn-lt"/>
              </a:rPr>
              <a:t>49</a:t>
            </a:r>
            <a:r>
              <a:rPr lang="zh-CN" altLang="en-US" sz="2200" b="1" dirty="0">
                <a:cs typeface="+mn-ea"/>
                <a:sym typeface="+mn-lt"/>
              </a:rPr>
              <a:t>）</a:t>
            </a:r>
            <a:endParaRPr lang="zh-CN" altLang="en-US" sz="2200" dirty="0"/>
          </a:p>
        </p:txBody>
      </p:sp>
      <p:cxnSp>
        <p:nvCxnSpPr>
          <p:cNvPr id="18" name="直接连接符 17"/>
          <p:cNvCxnSpPr/>
          <p:nvPr/>
        </p:nvCxnSpPr>
        <p:spPr>
          <a:xfrm>
            <a:off x="3056507" y="4598351"/>
            <a:ext cx="6010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3879467" y="4598351"/>
            <a:ext cx="6010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4644406" y="4598351"/>
            <a:ext cx="6010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5534481" y="4598351"/>
            <a:ext cx="6010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6333055" y="4598351"/>
            <a:ext cx="6010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7251521" y="4598351"/>
            <a:ext cx="6010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8023681" y="4598351"/>
            <a:ext cx="6010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8917439" y="4598351"/>
            <a:ext cx="6010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2819914" y="4862678"/>
            <a:ext cx="7026282"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38        49</a:t>
            </a:r>
            <a:r>
              <a:rPr lang="zh-CN" altLang="en-US" sz="2200" b="1" dirty="0">
                <a:cs typeface="+mn-ea"/>
                <a:sym typeface="+mn-lt"/>
              </a:rPr>
              <a:t>）（</a:t>
            </a:r>
            <a:r>
              <a:rPr lang="en-US" altLang="zh-CN" sz="2200" b="1" dirty="0">
                <a:cs typeface="+mn-ea"/>
                <a:sym typeface="+mn-lt"/>
              </a:rPr>
              <a:t>65        97</a:t>
            </a:r>
            <a:r>
              <a:rPr lang="zh-CN" altLang="en-US" sz="2200" b="1" dirty="0">
                <a:cs typeface="+mn-ea"/>
                <a:sym typeface="+mn-lt"/>
              </a:rPr>
              <a:t>）（</a:t>
            </a:r>
            <a:r>
              <a:rPr lang="en-US" altLang="zh-CN" sz="2200" b="1" dirty="0">
                <a:cs typeface="+mn-ea"/>
                <a:sym typeface="+mn-lt"/>
              </a:rPr>
              <a:t>13</a:t>
            </a:r>
            <a:r>
              <a:rPr lang="zh-CN" altLang="en-US" sz="2200" b="1" dirty="0">
                <a:cs typeface="+mn-ea"/>
                <a:sym typeface="+mn-lt"/>
              </a:rPr>
              <a:t>        </a:t>
            </a:r>
            <a:r>
              <a:rPr lang="en-US" altLang="zh-CN" sz="2200" b="1" dirty="0">
                <a:cs typeface="+mn-ea"/>
                <a:sym typeface="+mn-lt"/>
              </a:rPr>
              <a:t>76</a:t>
            </a:r>
            <a:r>
              <a:rPr lang="zh-CN" altLang="en-US" sz="2200" b="1" dirty="0">
                <a:cs typeface="+mn-ea"/>
                <a:sym typeface="+mn-lt"/>
              </a:rPr>
              <a:t>）（</a:t>
            </a:r>
            <a:r>
              <a:rPr lang="en-US" altLang="zh-CN" sz="2200" b="1" dirty="0">
                <a:cs typeface="+mn-ea"/>
                <a:sym typeface="+mn-lt"/>
              </a:rPr>
              <a:t>27</a:t>
            </a:r>
            <a:r>
              <a:rPr lang="zh-CN" altLang="en-US" sz="2200" b="1" dirty="0">
                <a:cs typeface="+mn-ea"/>
                <a:sym typeface="+mn-lt"/>
              </a:rPr>
              <a:t>        </a:t>
            </a:r>
            <a:r>
              <a:rPr lang="en-US" altLang="zh-CN" sz="2200" b="1" u="sng" dirty="0">
                <a:solidFill>
                  <a:srgbClr val="FF0000"/>
                </a:solidFill>
                <a:cs typeface="+mn-ea"/>
                <a:sym typeface="+mn-lt"/>
              </a:rPr>
              <a:t>49</a:t>
            </a:r>
            <a:r>
              <a:rPr lang="zh-CN" altLang="en-US" sz="2200" b="1" dirty="0">
                <a:cs typeface="+mn-ea"/>
                <a:sym typeface="+mn-lt"/>
              </a:rPr>
              <a:t>）</a:t>
            </a:r>
            <a:endParaRPr lang="zh-CN" altLang="en-US" sz="2200" dirty="0"/>
          </a:p>
        </p:txBody>
      </p:sp>
      <p:sp>
        <p:nvSpPr>
          <p:cNvPr id="27" name="右箭头 26"/>
          <p:cNvSpPr/>
          <p:nvPr/>
        </p:nvSpPr>
        <p:spPr>
          <a:xfrm>
            <a:off x="1883143" y="4226660"/>
            <a:ext cx="810470" cy="31249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8" name="直接连接符 27"/>
          <p:cNvCxnSpPr/>
          <p:nvPr/>
        </p:nvCxnSpPr>
        <p:spPr>
          <a:xfrm>
            <a:off x="3056507" y="5315969"/>
            <a:ext cx="142362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4822668" y="5315969"/>
            <a:ext cx="142362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6428989" y="5315969"/>
            <a:ext cx="142362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8094907" y="5315969"/>
            <a:ext cx="142362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3056506" y="4598351"/>
            <a:ext cx="142362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4711949" y="4598351"/>
            <a:ext cx="142362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6428989" y="4598351"/>
            <a:ext cx="142362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8023681" y="4598351"/>
            <a:ext cx="142362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8" name="矩形 37"/>
          <p:cNvSpPr/>
          <p:nvPr/>
        </p:nvSpPr>
        <p:spPr>
          <a:xfrm>
            <a:off x="2817807" y="5633693"/>
            <a:ext cx="7167347"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38        49       65        97</a:t>
            </a:r>
            <a:r>
              <a:rPr lang="zh-CN" altLang="en-US" sz="2200" b="1" dirty="0">
                <a:cs typeface="+mn-ea"/>
                <a:sym typeface="+mn-lt"/>
              </a:rPr>
              <a:t>）（</a:t>
            </a:r>
            <a:r>
              <a:rPr lang="en-US" altLang="zh-CN" sz="2200" b="1" dirty="0">
                <a:cs typeface="+mn-ea"/>
                <a:sym typeface="+mn-lt"/>
              </a:rPr>
              <a:t>13</a:t>
            </a:r>
            <a:r>
              <a:rPr lang="zh-CN" altLang="en-US" sz="2200" b="1" dirty="0">
                <a:cs typeface="+mn-ea"/>
                <a:sym typeface="+mn-lt"/>
              </a:rPr>
              <a:t>         </a:t>
            </a:r>
            <a:r>
              <a:rPr lang="en-US" altLang="zh-CN" sz="2200" b="1" dirty="0">
                <a:cs typeface="+mn-ea"/>
                <a:sym typeface="+mn-lt"/>
              </a:rPr>
              <a:t>27        </a:t>
            </a:r>
            <a:r>
              <a:rPr lang="en-US" altLang="zh-CN" sz="2200" b="1" u="sng" dirty="0">
                <a:solidFill>
                  <a:srgbClr val="FF0000"/>
                </a:solidFill>
                <a:cs typeface="+mn-ea"/>
                <a:sym typeface="+mn-lt"/>
              </a:rPr>
              <a:t>49</a:t>
            </a:r>
            <a:r>
              <a:rPr lang="en-US" altLang="zh-CN" sz="2200" b="1" dirty="0">
                <a:cs typeface="+mn-ea"/>
                <a:sym typeface="+mn-lt"/>
              </a:rPr>
              <a:t>         76</a:t>
            </a:r>
            <a:r>
              <a:rPr lang="zh-CN" altLang="en-US" sz="2200" b="1" dirty="0">
                <a:cs typeface="+mn-ea"/>
                <a:sym typeface="+mn-lt"/>
              </a:rPr>
              <a:t>）</a:t>
            </a:r>
            <a:endParaRPr lang="zh-CN" altLang="en-US" sz="2200" dirty="0"/>
          </a:p>
        </p:txBody>
      </p:sp>
      <p:cxnSp>
        <p:nvCxnSpPr>
          <p:cNvPr id="39" name="直接连接符 38"/>
          <p:cNvCxnSpPr/>
          <p:nvPr/>
        </p:nvCxnSpPr>
        <p:spPr>
          <a:xfrm>
            <a:off x="3204809" y="5315969"/>
            <a:ext cx="285000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1" name="右箭头 40"/>
          <p:cNvSpPr/>
          <p:nvPr/>
        </p:nvSpPr>
        <p:spPr>
          <a:xfrm>
            <a:off x="1885487" y="4990949"/>
            <a:ext cx="810470" cy="31249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2" name="直接连接符 41"/>
          <p:cNvCxnSpPr/>
          <p:nvPr/>
        </p:nvCxnSpPr>
        <p:spPr>
          <a:xfrm>
            <a:off x="6484777" y="5315969"/>
            <a:ext cx="285000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3219404" y="6064580"/>
            <a:ext cx="285000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6597302" y="6064580"/>
            <a:ext cx="285000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2817807" y="6280023"/>
            <a:ext cx="7026282"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13        27       38        </a:t>
            </a:r>
            <a:r>
              <a:rPr lang="en-US" altLang="zh-CN" sz="2200" b="1" u="sng" dirty="0">
                <a:solidFill>
                  <a:srgbClr val="FF0000"/>
                </a:solidFill>
                <a:cs typeface="+mn-ea"/>
                <a:sym typeface="+mn-lt"/>
              </a:rPr>
              <a:t>49</a:t>
            </a:r>
            <a:r>
              <a:rPr lang="zh-CN" altLang="en-US" sz="2200" b="1" dirty="0">
                <a:cs typeface="+mn-ea"/>
                <a:sym typeface="+mn-lt"/>
              </a:rPr>
              <a:t>        </a:t>
            </a:r>
            <a:r>
              <a:rPr lang="en-US" altLang="zh-CN" sz="2200" b="1" dirty="0">
                <a:cs typeface="+mn-ea"/>
                <a:sym typeface="+mn-lt"/>
              </a:rPr>
              <a:t>49</a:t>
            </a:r>
            <a:r>
              <a:rPr lang="zh-CN" altLang="en-US" sz="2200" b="1" dirty="0">
                <a:cs typeface="+mn-ea"/>
                <a:sym typeface="+mn-lt"/>
              </a:rPr>
              <a:t>         </a:t>
            </a:r>
            <a:r>
              <a:rPr lang="en-US" altLang="zh-CN" sz="2200" b="1" dirty="0">
                <a:cs typeface="+mn-ea"/>
                <a:sym typeface="+mn-lt"/>
              </a:rPr>
              <a:t>65        76         97</a:t>
            </a:r>
            <a:r>
              <a:rPr lang="zh-CN" altLang="en-US" sz="2200" b="1" dirty="0">
                <a:cs typeface="+mn-ea"/>
                <a:sym typeface="+mn-lt"/>
              </a:rPr>
              <a:t>）</a:t>
            </a:r>
            <a:endParaRPr lang="zh-CN" altLang="en-US" sz="2200" dirty="0"/>
          </a:p>
        </p:txBody>
      </p:sp>
      <p:sp>
        <p:nvSpPr>
          <p:cNvPr id="46" name="右箭头 45"/>
          <p:cNvSpPr/>
          <p:nvPr/>
        </p:nvSpPr>
        <p:spPr>
          <a:xfrm>
            <a:off x="1878724" y="5717820"/>
            <a:ext cx="810470" cy="31249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7" name="直接连接符 46"/>
          <p:cNvCxnSpPr/>
          <p:nvPr/>
        </p:nvCxnSpPr>
        <p:spPr>
          <a:xfrm>
            <a:off x="3219404" y="6710910"/>
            <a:ext cx="622790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3162838" y="6039410"/>
            <a:ext cx="622790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4398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nodeType="clickEffect">
                                  <p:stCondLst>
                                    <p:cond delay="0"/>
                                  </p:stCondLst>
                                  <p:childTnLst>
                                    <p:set>
                                      <p:cBhvr>
                                        <p:cTn id="42" dur="1" fill="hold">
                                          <p:stCondLst>
                                            <p:cond delay="0"/>
                                          </p:stCondLst>
                                        </p:cTn>
                                        <p:tgtEl>
                                          <p:spTgt spid="18"/>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19"/>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20"/>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21"/>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22"/>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0"/>
                                          </p:stCondLst>
                                        </p:cTn>
                                        <p:tgtEl>
                                          <p:spTgt spid="23"/>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24"/>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25"/>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6"/>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27"/>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34"/>
                                        </p:tgtEl>
                                        <p:attrNameLst>
                                          <p:attrName>style.visibility</p:attrName>
                                        </p:attrNameLst>
                                      </p:cBhvr>
                                      <p:to>
                                        <p:strVal val="visible"/>
                                      </p:to>
                                    </p:set>
                                    <p:animEffect transition="in" filter="fade">
                                      <p:cBhvr>
                                        <p:cTn id="69" dur="500"/>
                                        <p:tgtEl>
                                          <p:spTgt spid="34"/>
                                        </p:tgtEl>
                                      </p:cBhvr>
                                    </p:animEffect>
                                  </p:childTnLst>
                                </p:cTn>
                              </p:par>
                              <p:par>
                                <p:cTn id="70" presetID="10" presetClass="entr" presetSubtype="0" fill="hold" nodeType="withEffect">
                                  <p:stCondLst>
                                    <p:cond delay="0"/>
                                  </p:stCondLst>
                                  <p:childTnLst>
                                    <p:set>
                                      <p:cBhvr>
                                        <p:cTn id="71" dur="1" fill="hold">
                                          <p:stCondLst>
                                            <p:cond delay="0"/>
                                          </p:stCondLst>
                                        </p:cTn>
                                        <p:tgtEl>
                                          <p:spTgt spid="35"/>
                                        </p:tgtEl>
                                        <p:attrNameLst>
                                          <p:attrName>style.visibility</p:attrName>
                                        </p:attrNameLst>
                                      </p:cBhvr>
                                      <p:to>
                                        <p:strVal val="visible"/>
                                      </p:to>
                                    </p:set>
                                    <p:animEffect transition="in" filter="fade">
                                      <p:cBhvr>
                                        <p:cTn id="72" dur="500"/>
                                        <p:tgtEl>
                                          <p:spTgt spid="35"/>
                                        </p:tgtEl>
                                      </p:cBhvr>
                                    </p:animEffect>
                                  </p:childTnLst>
                                </p:cTn>
                              </p:par>
                              <p:par>
                                <p:cTn id="73" presetID="10" presetClass="entr" presetSubtype="0" fill="hold" nodeType="with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fade">
                                      <p:cBhvr>
                                        <p:cTn id="75" dur="500"/>
                                        <p:tgtEl>
                                          <p:spTgt spid="36"/>
                                        </p:tgtEl>
                                      </p:cBhvr>
                                    </p:animEffect>
                                  </p:childTnLst>
                                </p:cTn>
                              </p:par>
                              <p:par>
                                <p:cTn id="76" presetID="10" presetClass="entr" presetSubtype="0" fill="hold" nodeType="withEffect">
                                  <p:stCondLst>
                                    <p:cond delay="0"/>
                                  </p:stCondLst>
                                  <p:childTnLst>
                                    <p:set>
                                      <p:cBhvr>
                                        <p:cTn id="77" dur="1" fill="hold">
                                          <p:stCondLst>
                                            <p:cond delay="0"/>
                                          </p:stCondLst>
                                        </p:cTn>
                                        <p:tgtEl>
                                          <p:spTgt spid="37"/>
                                        </p:tgtEl>
                                        <p:attrNameLst>
                                          <p:attrName>style.visibility</p:attrName>
                                        </p:attrNameLst>
                                      </p:cBhvr>
                                      <p:to>
                                        <p:strVal val="visible"/>
                                      </p:to>
                                    </p:set>
                                    <p:animEffect transition="in" filter="fade">
                                      <p:cBhvr>
                                        <p:cTn id="78" dur="500"/>
                                        <p:tgtEl>
                                          <p:spTgt spid="37"/>
                                        </p:tgtEl>
                                      </p:cBhvr>
                                    </p:animEffect>
                                  </p:childTnLst>
                                </p:cTn>
                              </p:par>
                            </p:childTnLst>
                          </p:cTn>
                        </p:par>
                      </p:childTnLst>
                    </p:cTn>
                  </p:par>
                  <p:par>
                    <p:cTn id="79" fill="hold">
                      <p:stCondLst>
                        <p:cond delay="indefinite"/>
                      </p:stCondLst>
                      <p:childTnLst>
                        <p:par>
                          <p:cTn id="80" fill="hold">
                            <p:stCondLst>
                              <p:cond delay="0"/>
                            </p:stCondLst>
                            <p:childTnLst>
                              <p:par>
                                <p:cTn id="81" presetID="21" presetClass="emph" presetSubtype="0" fill="hold" nodeType="clickEffect">
                                  <p:stCondLst>
                                    <p:cond delay="0"/>
                                  </p:stCondLst>
                                  <p:childTnLst>
                                    <p:animClr clrSpc="hsl" dir="cw">
                                      <p:cBhvr override="childStyle">
                                        <p:cTn id="82" dur="500" fill="hold"/>
                                        <p:tgtEl>
                                          <p:spTgt spid="34"/>
                                        </p:tgtEl>
                                        <p:attrNameLst>
                                          <p:attrName>style.color</p:attrName>
                                        </p:attrNameLst>
                                      </p:cBhvr>
                                      <p:by>
                                        <p:hsl h="7200000" s="0" l="0"/>
                                      </p:by>
                                    </p:animClr>
                                    <p:animClr clrSpc="hsl" dir="cw">
                                      <p:cBhvr>
                                        <p:cTn id="83" dur="500" fill="hold"/>
                                        <p:tgtEl>
                                          <p:spTgt spid="34"/>
                                        </p:tgtEl>
                                        <p:attrNameLst>
                                          <p:attrName>fillcolor</p:attrName>
                                        </p:attrNameLst>
                                      </p:cBhvr>
                                      <p:by>
                                        <p:hsl h="7200000" s="0" l="0"/>
                                      </p:by>
                                    </p:animClr>
                                    <p:animClr clrSpc="hsl" dir="cw">
                                      <p:cBhvr>
                                        <p:cTn id="84" dur="500" fill="hold"/>
                                        <p:tgtEl>
                                          <p:spTgt spid="34"/>
                                        </p:tgtEl>
                                        <p:attrNameLst>
                                          <p:attrName>stroke.color</p:attrName>
                                        </p:attrNameLst>
                                      </p:cBhvr>
                                      <p:by>
                                        <p:hsl h="7200000" s="0" l="0"/>
                                      </p:by>
                                    </p:animClr>
                                    <p:set>
                                      <p:cBhvr>
                                        <p:cTn id="85" dur="500" fill="hold"/>
                                        <p:tgtEl>
                                          <p:spTgt spid="34"/>
                                        </p:tgtEl>
                                        <p:attrNameLst>
                                          <p:attrName>fill.type</p:attrName>
                                        </p:attrNameLst>
                                      </p:cBhvr>
                                      <p:to>
                                        <p:strVal val="solid"/>
                                      </p:to>
                                    </p:set>
                                  </p:childTnLst>
                                </p:cTn>
                              </p:par>
                              <p:par>
                                <p:cTn id="86" presetID="21" presetClass="emph" presetSubtype="0" fill="hold" nodeType="withEffect">
                                  <p:stCondLst>
                                    <p:cond delay="0"/>
                                  </p:stCondLst>
                                  <p:childTnLst>
                                    <p:animClr clrSpc="hsl" dir="cw">
                                      <p:cBhvr override="childStyle">
                                        <p:cTn id="87" dur="500" fill="hold"/>
                                        <p:tgtEl>
                                          <p:spTgt spid="35"/>
                                        </p:tgtEl>
                                        <p:attrNameLst>
                                          <p:attrName>style.color</p:attrName>
                                        </p:attrNameLst>
                                      </p:cBhvr>
                                      <p:by>
                                        <p:hsl h="7200000" s="0" l="0"/>
                                      </p:by>
                                    </p:animClr>
                                    <p:animClr clrSpc="hsl" dir="cw">
                                      <p:cBhvr>
                                        <p:cTn id="88" dur="500" fill="hold"/>
                                        <p:tgtEl>
                                          <p:spTgt spid="35"/>
                                        </p:tgtEl>
                                        <p:attrNameLst>
                                          <p:attrName>fillcolor</p:attrName>
                                        </p:attrNameLst>
                                      </p:cBhvr>
                                      <p:by>
                                        <p:hsl h="7200000" s="0" l="0"/>
                                      </p:by>
                                    </p:animClr>
                                    <p:animClr clrSpc="hsl" dir="cw">
                                      <p:cBhvr>
                                        <p:cTn id="89" dur="500" fill="hold"/>
                                        <p:tgtEl>
                                          <p:spTgt spid="35"/>
                                        </p:tgtEl>
                                        <p:attrNameLst>
                                          <p:attrName>stroke.color</p:attrName>
                                        </p:attrNameLst>
                                      </p:cBhvr>
                                      <p:by>
                                        <p:hsl h="7200000" s="0" l="0"/>
                                      </p:by>
                                    </p:animClr>
                                    <p:set>
                                      <p:cBhvr>
                                        <p:cTn id="90" dur="500" fill="hold"/>
                                        <p:tgtEl>
                                          <p:spTgt spid="35"/>
                                        </p:tgtEl>
                                        <p:attrNameLst>
                                          <p:attrName>fill.type</p:attrName>
                                        </p:attrNameLst>
                                      </p:cBhvr>
                                      <p:to>
                                        <p:strVal val="solid"/>
                                      </p:to>
                                    </p:set>
                                  </p:childTnLst>
                                </p:cTn>
                              </p:par>
                              <p:par>
                                <p:cTn id="91" presetID="21" presetClass="emph" presetSubtype="0" fill="hold" nodeType="withEffect">
                                  <p:stCondLst>
                                    <p:cond delay="0"/>
                                  </p:stCondLst>
                                  <p:childTnLst>
                                    <p:animClr clrSpc="hsl" dir="cw">
                                      <p:cBhvr override="childStyle">
                                        <p:cTn id="92" dur="500" fill="hold"/>
                                        <p:tgtEl>
                                          <p:spTgt spid="36"/>
                                        </p:tgtEl>
                                        <p:attrNameLst>
                                          <p:attrName>style.color</p:attrName>
                                        </p:attrNameLst>
                                      </p:cBhvr>
                                      <p:by>
                                        <p:hsl h="7200000" s="0" l="0"/>
                                      </p:by>
                                    </p:animClr>
                                    <p:animClr clrSpc="hsl" dir="cw">
                                      <p:cBhvr>
                                        <p:cTn id="93" dur="500" fill="hold"/>
                                        <p:tgtEl>
                                          <p:spTgt spid="36"/>
                                        </p:tgtEl>
                                        <p:attrNameLst>
                                          <p:attrName>fillcolor</p:attrName>
                                        </p:attrNameLst>
                                      </p:cBhvr>
                                      <p:by>
                                        <p:hsl h="7200000" s="0" l="0"/>
                                      </p:by>
                                    </p:animClr>
                                    <p:animClr clrSpc="hsl" dir="cw">
                                      <p:cBhvr>
                                        <p:cTn id="94" dur="500" fill="hold"/>
                                        <p:tgtEl>
                                          <p:spTgt spid="36"/>
                                        </p:tgtEl>
                                        <p:attrNameLst>
                                          <p:attrName>stroke.color</p:attrName>
                                        </p:attrNameLst>
                                      </p:cBhvr>
                                      <p:by>
                                        <p:hsl h="7200000" s="0" l="0"/>
                                      </p:by>
                                    </p:animClr>
                                    <p:set>
                                      <p:cBhvr>
                                        <p:cTn id="95" dur="500" fill="hold"/>
                                        <p:tgtEl>
                                          <p:spTgt spid="36"/>
                                        </p:tgtEl>
                                        <p:attrNameLst>
                                          <p:attrName>fill.type</p:attrName>
                                        </p:attrNameLst>
                                      </p:cBhvr>
                                      <p:to>
                                        <p:strVal val="solid"/>
                                      </p:to>
                                    </p:set>
                                  </p:childTnLst>
                                </p:cTn>
                              </p:par>
                              <p:par>
                                <p:cTn id="96" presetID="21" presetClass="emph" presetSubtype="0" fill="hold" nodeType="withEffect">
                                  <p:stCondLst>
                                    <p:cond delay="0"/>
                                  </p:stCondLst>
                                  <p:childTnLst>
                                    <p:animClr clrSpc="hsl" dir="cw">
                                      <p:cBhvr override="childStyle">
                                        <p:cTn id="97" dur="500" fill="hold"/>
                                        <p:tgtEl>
                                          <p:spTgt spid="37"/>
                                        </p:tgtEl>
                                        <p:attrNameLst>
                                          <p:attrName>style.color</p:attrName>
                                        </p:attrNameLst>
                                      </p:cBhvr>
                                      <p:by>
                                        <p:hsl h="7200000" s="0" l="0"/>
                                      </p:by>
                                    </p:animClr>
                                    <p:animClr clrSpc="hsl" dir="cw">
                                      <p:cBhvr>
                                        <p:cTn id="98" dur="500" fill="hold"/>
                                        <p:tgtEl>
                                          <p:spTgt spid="37"/>
                                        </p:tgtEl>
                                        <p:attrNameLst>
                                          <p:attrName>fillcolor</p:attrName>
                                        </p:attrNameLst>
                                      </p:cBhvr>
                                      <p:by>
                                        <p:hsl h="7200000" s="0" l="0"/>
                                      </p:by>
                                    </p:animClr>
                                    <p:animClr clrSpc="hsl" dir="cw">
                                      <p:cBhvr>
                                        <p:cTn id="99" dur="500" fill="hold"/>
                                        <p:tgtEl>
                                          <p:spTgt spid="37"/>
                                        </p:tgtEl>
                                        <p:attrNameLst>
                                          <p:attrName>stroke.color</p:attrName>
                                        </p:attrNameLst>
                                      </p:cBhvr>
                                      <p:by>
                                        <p:hsl h="7200000" s="0" l="0"/>
                                      </p:by>
                                    </p:animClr>
                                    <p:set>
                                      <p:cBhvr>
                                        <p:cTn id="100" dur="500" fill="hold"/>
                                        <p:tgtEl>
                                          <p:spTgt spid="37"/>
                                        </p:tgtEl>
                                        <p:attrNameLst>
                                          <p:attrName>fill.type</p:attrName>
                                        </p:attrNameLst>
                                      </p:cBhvr>
                                      <p:to>
                                        <p:strVal val="solid"/>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34"/>
                                        </p:tgtEl>
                                        <p:attrNameLst>
                                          <p:attrName>style.visibility</p:attrName>
                                        </p:attrNameLst>
                                      </p:cBhvr>
                                      <p:to>
                                        <p:strVal val="hidden"/>
                                      </p:to>
                                    </p:set>
                                  </p:childTnLst>
                                </p:cTn>
                              </p:par>
                              <p:par>
                                <p:cTn id="105" presetID="1" presetClass="exit" presetSubtype="0" fill="hold" nodeType="withEffect">
                                  <p:stCondLst>
                                    <p:cond delay="0"/>
                                  </p:stCondLst>
                                  <p:childTnLst>
                                    <p:set>
                                      <p:cBhvr>
                                        <p:cTn id="106" dur="1" fill="hold">
                                          <p:stCondLst>
                                            <p:cond delay="0"/>
                                          </p:stCondLst>
                                        </p:cTn>
                                        <p:tgtEl>
                                          <p:spTgt spid="35"/>
                                        </p:tgtEl>
                                        <p:attrNameLst>
                                          <p:attrName>style.visibility</p:attrName>
                                        </p:attrNameLst>
                                      </p:cBhvr>
                                      <p:to>
                                        <p:strVal val="hidden"/>
                                      </p:to>
                                    </p:set>
                                  </p:childTnLst>
                                </p:cTn>
                              </p:par>
                              <p:par>
                                <p:cTn id="107" presetID="1" presetClass="exit" presetSubtype="0" fill="hold" nodeType="withEffect">
                                  <p:stCondLst>
                                    <p:cond delay="0"/>
                                  </p:stCondLst>
                                  <p:childTnLst>
                                    <p:set>
                                      <p:cBhvr>
                                        <p:cTn id="108" dur="1" fill="hold">
                                          <p:stCondLst>
                                            <p:cond delay="0"/>
                                          </p:stCondLst>
                                        </p:cTn>
                                        <p:tgtEl>
                                          <p:spTgt spid="36"/>
                                        </p:tgtEl>
                                        <p:attrNameLst>
                                          <p:attrName>style.visibility</p:attrName>
                                        </p:attrNameLst>
                                      </p:cBhvr>
                                      <p:to>
                                        <p:strVal val="hidden"/>
                                      </p:to>
                                    </p:set>
                                  </p:childTnLst>
                                </p:cTn>
                              </p:par>
                              <p:par>
                                <p:cTn id="109" presetID="1" presetClass="exit" presetSubtype="0" fill="hold" nodeType="withEffect">
                                  <p:stCondLst>
                                    <p:cond delay="0"/>
                                  </p:stCondLst>
                                  <p:childTnLst>
                                    <p:set>
                                      <p:cBhvr>
                                        <p:cTn id="110" dur="1" fill="hold">
                                          <p:stCondLst>
                                            <p:cond delay="0"/>
                                          </p:stCondLst>
                                        </p:cTn>
                                        <p:tgtEl>
                                          <p:spTgt spid="37"/>
                                        </p:tgtEl>
                                        <p:attrNameLst>
                                          <p:attrName>style.visibility</p:attrName>
                                        </p:attrNameLst>
                                      </p:cBhvr>
                                      <p:to>
                                        <p:strVal val="hidden"/>
                                      </p:to>
                                    </p:set>
                                  </p:childTnLst>
                                </p:cTn>
                              </p:par>
                              <p:par>
                                <p:cTn id="111" presetID="10" presetClass="entr" presetSubtype="0" fill="hold" nodeType="withEffect">
                                  <p:stCondLst>
                                    <p:cond delay="0"/>
                                  </p:stCondLst>
                                  <p:childTnLst>
                                    <p:set>
                                      <p:cBhvr>
                                        <p:cTn id="112" dur="1" fill="hold">
                                          <p:stCondLst>
                                            <p:cond delay="0"/>
                                          </p:stCondLst>
                                        </p:cTn>
                                        <p:tgtEl>
                                          <p:spTgt spid="28"/>
                                        </p:tgtEl>
                                        <p:attrNameLst>
                                          <p:attrName>style.visibility</p:attrName>
                                        </p:attrNameLst>
                                      </p:cBhvr>
                                      <p:to>
                                        <p:strVal val="visible"/>
                                      </p:to>
                                    </p:set>
                                    <p:animEffect transition="in" filter="fade">
                                      <p:cBhvr>
                                        <p:cTn id="113" dur="500"/>
                                        <p:tgtEl>
                                          <p:spTgt spid="28"/>
                                        </p:tgtEl>
                                      </p:cBhvr>
                                    </p:animEffect>
                                  </p:childTnLst>
                                </p:cTn>
                              </p:par>
                              <p:par>
                                <p:cTn id="114" presetID="10" presetClass="entr" presetSubtype="0" fill="hold" nodeType="withEffect">
                                  <p:stCondLst>
                                    <p:cond delay="0"/>
                                  </p:stCondLst>
                                  <p:childTnLst>
                                    <p:set>
                                      <p:cBhvr>
                                        <p:cTn id="115" dur="1" fill="hold">
                                          <p:stCondLst>
                                            <p:cond delay="0"/>
                                          </p:stCondLst>
                                        </p:cTn>
                                        <p:tgtEl>
                                          <p:spTgt spid="31"/>
                                        </p:tgtEl>
                                        <p:attrNameLst>
                                          <p:attrName>style.visibility</p:attrName>
                                        </p:attrNameLst>
                                      </p:cBhvr>
                                      <p:to>
                                        <p:strVal val="visible"/>
                                      </p:to>
                                    </p:set>
                                    <p:animEffect transition="in" filter="fade">
                                      <p:cBhvr>
                                        <p:cTn id="116" dur="500"/>
                                        <p:tgtEl>
                                          <p:spTgt spid="31"/>
                                        </p:tgtEl>
                                      </p:cBhvr>
                                    </p:animEffect>
                                  </p:childTnLst>
                                </p:cTn>
                              </p:par>
                              <p:par>
                                <p:cTn id="117" presetID="10" presetClass="entr" presetSubtype="0" fill="hold" nodeType="withEffect">
                                  <p:stCondLst>
                                    <p:cond delay="0"/>
                                  </p:stCondLst>
                                  <p:childTnLst>
                                    <p:set>
                                      <p:cBhvr>
                                        <p:cTn id="118" dur="1" fill="hold">
                                          <p:stCondLst>
                                            <p:cond delay="0"/>
                                          </p:stCondLst>
                                        </p:cTn>
                                        <p:tgtEl>
                                          <p:spTgt spid="32"/>
                                        </p:tgtEl>
                                        <p:attrNameLst>
                                          <p:attrName>style.visibility</p:attrName>
                                        </p:attrNameLst>
                                      </p:cBhvr>
                                      <p:to>
                                        <p:strVal val="visible"/>
                                      </p:to>
                                    </p:set>
                                    <p:animEffect transition="in" filter="fade">
                                      <p:cBhvr>
                                        <p:cTn id="119" dur="500"/>
                                        <p:tgtEl>
                                          <p:spTgt spid="32"/>
                                        </p:tgtEl>
                                      </p:cBhvr>
                                    </p:animEffect>
                                  </p:childTnLst>
                                </p:cTn>
                              </p:par>
                              <p:par>
                                <p:cTn id="120" presetID="10" presetClass="entr" presetSubtype="0" fill="hold" nodeType="withEffect">
                                  <p:stCondLst>
                                    <p:cond delay="0"/>
                                  </p:stCondLst>
                                  <p:childTnLst>
                                    <p:set>
                                      <p:cBhvr>
                                        <p:cTn id="121" dur="1" fill="hold">
                                          <p:stCondLst>
                                            <p:cond delay="0"/>
                                          </p:stCondLst>
                                        </p:cTn>
                                        <p:tgtEl>
                                          <p:spTgt spid="33"/>
                                        </p:tgtEl>
                                        <p:attrNameLst>
                                          <p:attrName>style.visibility</p:attrName>
                                        </p:attrNameLst>
                                      </p:cBhvr>
                                      <p:to>
                                        <p:strVal val="visible"/>
                                      </p:to>
                                    </p:set>
                                    <p:animEffect transition="in" filter="fade">
                                      <p:cBhvr>
                                        <p:cTn id="122" dur="500"/>
                                        <p:tgtEl>
                                          <p:spTgt spid="33"/>
                                        </p:tgtEl>
                                      </p:cBhvr>
                                    </p:animEffec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grpId="1" nodeType="clickEffect">
                                  <p:stCondLst>
                                    <p:cond delay="0"/>
                                  </p:stCondLst>
                                  <p:childTnLst>
                                    <p:set>
                                      <p:cBhvr>
                                        <p:cTn id="126" dur="1" fill="hold">
                                          <p:stCondLst>
                                            <p:cond delay="0"/>
                                          </p:stCondLst>
                                        </p:cTn>
                                        <p:tgtEl>
                                          <p:spTgt spid="27"/>
                                        </p:tgtEl>
                                        <p:attrNameLst>
                                          <p:attrName>style.visibility</p:attrName>
                                        </p:attrNameLst>
                                      </p:cBhvr>
                                      <p:to>
                                        <p:strVal val="hidden"/>
                                      </p:to>
                                    </p:set>
                                  </p:childTnLst>
                                </p:cTn>
                              </p:par>
                              <p:par>
                                <p:cTn id="127" presetID="1" presetClass="exit" presetSubtype="0" fill="hold" nodeType="withEffect">
                                  <p:stCondLst>
                                    <p:cond delay="0"/>
                                  </p:stCondLst>
                                  <p:childTnLst>
                                    <p:set>
                                      <p:cBhvr>
                                        <p:cTn id="128" dur="1" fill="hold">
                                          <p:stCondLst>
                                            <p:cond delay="0"/>
                                          </p:stCondLst>
                                        </p:cTn>
                                        <p:tgtEl>
                                          <p:spTgt spid="28"/>
                                        </p:tgtEl>
                                        <p:attrNameLst>
                                          <p:attrName>style.visibility</p:attrName>
                                        </p:attrNameLst>
                                      </p:cBhvr>
                                      <p:to>
                                        <p:strVal val="hidden"/>
                                      </p:to>
                                    </p:set>
                                  </p:childTnLst>
                                </p:cTn>
                              </p:par>
                              <p:par>
                                <p:cTn id="129" presetID="1" presetClass="exit" presetSubtype="0" fill="hold" nodeType="withEffect">
                                  <p:stCondLst>
                                    <p:cond delay="0"/>
                                  </p:stCondLst>
                                  <p:childTnLst>
                                    <p:set>
                                      <p:cBhvr>
                                        <p:cTn id="130" dur="1" fill="hold">
                                          <p:stCondLst>
                                            <p:cond delay="0"/>
                                          </p:stCondLst>
                                        </p:cTn>
                                        <p:tgtEl>
                                          <p:spTgt spid="31"/>
                                        </p:tgtEl>
                                        <p:attrNameLst>
                                          <p:attrName>style.visibility</p:attrName>
                                        </p:attrNameLst>
                                      </p:cBhvr>
                                      <p:to>
                                        <p:strVal val="hidden"/>
                                      </p:to>
                                    </p:set>
                                  </p:childTnLst>
                                </p:cTn>
                              </p:par>
                              <p:par>
                                <p:cTn id="131" presetID="1" presetClass="exit" presetSubtype="0" fill="hold" nodeType="withEffect">
                                  <p:stCondLst>
                                    <p:cond delay="0"/>
                                  </p:stCondLst>
                                  <p:childTnLst>
                                    <p:set>
                                      <p:cBhvr>
                                        <p:cTn id="132" dur="1" fill="hold">
                                          <p:stCondLst>
                                            <p:cond delay="0"/>
                                          </p:stCondLst>
                                        </p:cTn>
                                        <p:tgtEl>
                                          <p:spTgt spid="32"/>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0"/>
                                          </p:stCondLst>
                                        </p:cTn>
                                        <p:tgtEl>
                                          <p:spTgt spid="33"/>
                                        </p:tgtEl>
                                        <p:attrNameLst>
                                          <p:attrName>style.visibility</p:attrName>
                                        </p:attrNameLst>
                                      </p:cBhvr>
                                      <p:to>
                                        <p:strVal val="hidden"/>
                                      </p:to>
                                    </p:set>
                                  </p:childTnLst>
                                </p:cTn>
                              </p:par>
                              <p:par>
                                <p:cTn id="135" presetID="1" presetClass="entr" presetSubtype="0" fill="hold" grpId="0" nodeType="withEffect">
                                  <p:stCondLst>
                                    <p:cond delay="0"/>
                                  </p:stCondLst>
                                  <p:childTnLst>
                                    <p:set>
                                      <p:cBhvr>
                                        <p:cTn id="136" dur="1" fill="hold">
                                          <p:stCondLst>
                                            <p:cond delay="0"/>
                                          </p:stCondLst>
                                        </p:cTn>
                                        <p:tgtEl>
                                          <p:spTgt spid="38"/>
                                        </p:tgtEl>
                                        <p:attrNameLst>
                                          <p:attrName>style.visibility</p:attrName>
                                        </p:attrNameLst>
                                      </p:cBhvr>
                                      <p:to>
                                        <p:strVal val="visible"/>
                                      </p:to>
                                    </p:set>
                                  </p:childTnLst>
                                </p:cTn>
                              </p:par>
                            </p:childTnLst>
                          </p:cTn>
                        </p:par>
                      </p:childTnLst>
                    </p:cTn>
                  </p:par>
                  <p:par>
                    <p:cTn id="137" fill="hold">
                      <p:stCondLst>
                        <p:cond delay="indefinite"/>
                      </p:stCondLst>
                      <p:childTnLst>
                        <p:par>
                          <p:cTn id="138" fill="hold">
                            <p:stCondLst>
                              <p:cond delay="0"/>
                            </p:stCondLst>
                            <p:childTnLst>
                              <p:par>
                                <p:cTn id="139" presetID="1" presetClass="entr" presetSubtype="0" fill="hold" grpId="0" nodeType="clickEffect">
                                  <p:stCondLst>
                                    <p:cond delay="0"/>
                                  </p:stCondLst>
                                  <p:childTnLst>
                                    <p:set>
                                      <p:cBhvr>
                                        <p:cTn id="140" dur="1" fill="hold">
                                          <p:stCondLst>
                                            <p:cond delay="0"/>
                                          </p:stCondLst>
                                        </p:cTn>
                                        <p:tgtEl>
                                          <p:spTgt spid="41"/>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0" presetClass="entr" presetSubtype="0" fill="hold" nodeType="clickEffect">
                                  <p:stCondLst>
                                    <p:cond delay="0"/>
                                  </p:stCondLst>
                                  <p:childTnLst>
                                    <p:set>
                                      <p:cBhvr>
                                        <p:cTn id="144" dur="1" fill="hold">
                                          <p:stCondLst>
                                            <p:cond delay="0"/>
                                          </p:stCondLst>
                                        </p:cTn>
                                        <p:tgtEl>
                                          <p:spTgt spid="39"/>
                                        </p:tgtEl>
                                        <p:attrNameLst>
                                          <p:attrName>style.visibility</p:attrName>
                                        </p:attrNameLst>
                                      </p:cBhvr>
                                      <p:to>
                                        <p:strVal val="visible"/>
                                      </p:to>
                                    </p:set>
                                    <p:animEffect transition="in" filter="fade">
                                      <p:cBhvr>
                                        <p:cTn id="145" dur="500"/>
                                        <p:tgtEl>
                                          <p:spTgt spid="39"/>
                                        </p:tgtEl>
                                      </p:cBhvr>
                                    </p:animEffect>
                                  </p:childTnLst>
                                </p:cTn>
                              </p:par>
                              <p:par>
                                <p:cTn id="146" presetID="10" presetClass="entr" presetSubtype="0" fill="hold" nodeType="withEffect">
                                  <p:stCondLst>
                                    <p:cond delay="0"/>
                                  </p:stCondLst>
                                  <p:childTnLst>
                                    <p:set>
                                      <p:cBhvr>
                                        <p:cTn id="147" dur="1" fill="hold">
                                          <p:stCondLst>
                                            <p:cond delay="0"/>
                                          </p:stCondLst>
                                        </p:cTn>
                                        <p:tgtEl>
                                          <p:spTgt spid="42"/>
                                        </p:tgtEl>
                                        <p:attrNameLst>
                                          <p:attrName>style.visibility</p:attrName>
                                        </p:attrNameLst>
                                      </p:cBhvr>
                                      <p:to>
                                        <p:strVal val="visible"/>
                                      </p:to>
                                    </p:set>
                                    <p:animEffect transition="in" filter="fade">
                                      <p:cBhvr>
                                        <p:cTn id="148" dur="500"/>
                                        <p:tgtEl>
                                          <p:spTgt spid="42"/>
                                        </p:tgtEl>
                                      </p:cBhvr>
                                    </p:animEffect>
                                  </p:childTnLst>
                                </p:cTn>
                              </p:par>
                            </p:childTnLst>
                          </p:cTn>
                        </p:par>
                      </p:childTnLst>
                    </p:cTn>
                  </p:par>
                  <p:par>
                    <p:cTn id="149" fill="hold">
                      <p:stCondLst>
                        <p:cond delay="indefinite"/>
                      </p:stCondLst>
                      <p:childTnLst>
                        <p:par>
                          <p:cTn id="150" fill="hold">
                            <p:stCondLst>
                              <p:cond delay="0"/>
                            </p:stCondLst>
                            <p:childTnLst>
                              <p:par>
                                <p:cTn id="151" presetID="21" presetClass="emph" presetSubtype="0" fill="hold" nodeType="clickEffect">
                                  <p:stCondLst>
                                    <p:cond delay="0"/>
                                  </p:stCondLst>
                                  <p:childTnLst>
                                    <p:animClr clrSpc="hsl" dir="cw">
                                      <p:cBhvr override="childStyle">
                                        <p:cTn id="152" dur="500" fill="hold"/>
                                        <p:tgtEl>
                                          <p:spTgt spid="39"/>
                                        </p:tgtEl>
                                        <p:attrNameLst>
                                          <p:attrName>style.color</p:attrName>
                                        </p:attrNameLst>
                                      </p:cBhvr>
                                      <p:by>
                                        <p:hsl h="7200000" s="0" l="0"/>
                                      </p:by>
                                    </p:animClr>
                                    <p:animClr clrSpc="hsl" dir="cw">
                                      <p:cBhvr>
                                        <p:cTn id="153" dur="500" fill="hold"/>
                                        <p:tgtEl>
                                          <p:spTgt spid="39"/>
                                        </p:tgtEl>
                                        <p:attrNameLst>
                                          <p:attrName>fillcolor</p:attrName>
                                        </p:attrNameLst>
                                      </p:cBhvr>
                                      <p:by>
                                        <p:hsl h="7200000" s="0" l="0"/>
                                      </p:by>
                                    </p:animClr>
                                    <p:animClr clrSpc="hsl" dir="cw">
                                      <p:cBhvr>
                                        <p:cTn id="154" dur="500" fill="hold"/>
                                        <p:tgtEl>
                                          <p:spTgt spid="39"/>
                                        </p:tgtEl>
                                        <p:attrNameLst>
                                          <p:attrName>stroke.color</p:attrName>
                                        </p:attrNameLst>
                                      </p:cBhvr>
                                      <p:by>
                                        <p:hsl h="7200000" s="0" l="0"/>
                                      </p:by>
                                    </p:animClr>
                                    <p:set>
                                      <p:cBhvr>
                                        <p:cTn id="155" dur="500" fill="hold"/>
                                        <p:tgtEl>
                                          <p:spTgt spid="39"/>
                                        </p:tgtEl>
                                        <p:attrNameLst>
                                          <p:attrName>fill.type</p:attrName>
                                        </p:attrNameLst>
                                      </p:cBhvr>
                                      <p:to>
                                        <p:strVal val="solid"/>
                                      </p:to>
                                    </p:set>
                                  </p:childTnLst>
                                </p:cTn>
                              </p:par>
                              <p:par>
                                <p:cTn id="156" presetID="21" presetClass="emph" presetSubtype="0" fill="hold" nodeType="withEffect">
                                  <p:stCondLst>
                                    <p:cond delay="0"/>
                                  </p:stCondLst>
                                  <p:childTnLst>
                                    <p:animClr clrSpc="hsl" dir="cw">
                                      <p:cBhvr override="childStyle">
                                        <p:cTn id="157" dur="500" fill="hold"/>
                                        <p:tgtEl>
                                          <p:spTgt spid="42"/>
                                        </p:tgtEl>
                                        <p:attrNameLst>
                                          <p:attrName>style.color</p:attrName>
                                        </p:attrNameLst>
                                      </p:cBhvr>
                                      <p:by>
                                        <p:hsl h="7200000" s="0" l="0"/>
                                      </p:by>
                                    </p:animClr>
                                    <p:animClr clrSpc="hsl" dir="cw">
                                      <p:cBhvr>
                                        <p:cTn id="158" dur="500" fill="hold"/>
                                        <p:tgtEl>
                                          <p:spTgt spid="42"/>
                                        </p:tgtEl>
                                        <p:attrNameLst>
                                          <p:attrName>fillcolor</p:attrName>
                                        </p:attrNameLst>
                                      </p:cBhvr>
                                      <p:by>
                                        <p:hsl h="7200000" s="0" l="0"/>
                                      </p:by>
                                    </p:animClr>
                                    <p:animClr clrSpc="hsl" dir="cw">
                                      <p:cBhvr>
                                        <p:cTn id="159" dur="500" fill="hold"/>
                                        <p:tgtEl>
                                          <p:spTgt spid="42"/>
                                        </p:tgtEl>
                                        <p:attrNameLst>
                                          <p:attrName>stroke.color</p:attrName>
                                        </p:attrNameLst>
                                      </p:cBhvr>
                                      <p:by>
                                        <p:hsl h="7200000" s="0" l="0"/>
                                      </p:by>
                                    </p:animClr>
                                    <p:set>
                                      <p:cBhvr>
                                        <p:cTn id="160" dur="500" fill="hold"/>
                                        <p:tgtEl>
                                          <p:spTgt spid="42"/>
                                        </p:tgtEl>
                                        <p:attrNameLst>
                                          <p:attrName>fill.type</p:attrName>
                                        </p:attrNameLst>
                                      </p:cBhvr>
                                      <p:to>
                                        <p:strVal val="solid"/>
                                      </p:to>
                                    </p:set>
                                  </p:childTnLst>
                                </p:cTn>
                              </p:par>
                            </p:childTnLst>
                          </p:cTn>
                        </p:par>
                      </p:childTnLst>
                    </p:cTn>
                  </p:par>
                  <p:par>
                    <p:cTn id="161" fill="hold">
                      <p:stCondLst>
                        <p:cond delay="indefinite"/>
                      </p:stCondLst>
                      <p:childTnLst>
                        <p:par>
                          <p:cTn id="162" fill="hold">
                            <p:stCondLst>
                              <p:cond delay="0"/>
                            </p:stCondLst>
                            <p:childTnLst>
                              <p:par>
                                <p:cTn id="163" presetID="1" presetClass="exit" presetSubtype="0" fill="hold" nodeType="clickEffect">
                                  <p:stCondLst>
                                    <p:cond delay="0"/>
                                  </p:stCondLst>
                                  <p:childTnLst>
                                    <p:set>
                                      <p:cBhvr>
                                        <p:cTn id="164" dur="1" fill="hold">
                                          <p:stCondLst>
                                            <p:cond delay="0"/>
                                          </p:stCondLst>
                                        </p:cTn>
                                        <p:tgtEl>
                                          <p:spTgt spid="39"/>
                                        </p:tgtEl>
                                        <p:attrNameLst>
                                          <p:attrName>style.visibility</p:attrName>
                                        </p:attrNameLst>
                                      </p:cBhvr>
                                      <p:to>
                                        <p:strVal val="hidden"/>
                                      </p:to>
                                    </p:set>
                                  </p:childTnLst>
                                </p:cTn>
                              </p:par>
                              <p:par>
                                <p:cTn id="165" presetID="1" presetClass="exit" presetSubtype="0" fill="hold" nodeType="withEffect">
                                  <p:stCondLst>
                                    <p:cond delay="0"/>
                                  </p:stCondLst>
                                  <p:childTnLst>
                                    <p:set>
                                      <p:cBhvr>
                                        <p:cTn id="166" dur="1" fill="hold">
                                          <p:stCondLst>
                                            <p:cond delay="0"/>
                                          </p:stCondLst>
                                        </p:cTn>
                                        <p:tgtEl>
                                          <p:spTgt spid="42"/>
                                        </p:tgtEl>
                                        <p:attrNameLst>
                                          <p:attrName>style.visibility</p:attrName>
                                        </p:attrNameLst>
                                      </p:cBhvr>
                                      <p:to>
                                        <p:strVal val="hidden"/>
                                      </p:to>
                                    </p:set>
                                  </p:childTnLst>
                                </p:cTn>
                              </p:par>
                              <p:par>
                                <p:cTn id="167" presetID="10" presetClass="entr" presetSubtype="0" fill="hold" nodeType="withEffect">
                                  <p:stCondLst>
                                    <p:cond delay="0"/>
                                  </p:stCondLst>
                                  <p:childTnLst>
                                    <p:set>
                                      <p:cBhvr>
                                        <p:cTn id="168" dur="1" fill="hold">
                                          <p:stCondLst>
                                            <p:cond delay="0"/>
                                          </p:stCondLst>
                                        </p:cTn>
                                        <p:tgtEl>
                                          <p:spTgt spid="43"/>
                                        </p:tgtEl>
                                        <p:attrNameLst>
                                          <p:attrName>style.visibility</p:attrName>
                                        </p:attrNameLst>
                                      </p:cBhvr>
                                      <p:to>
                                        <p:strVal val="visible"/>
                                      </p:to>
                                    </p:set>
                                    <p:animEffect transition="in" filter="fade">
                                      <p:cBhvr>
                                        <p:cTn id="169" dur="500"/>
                                        <p:tgtEl>
                                          <p:spTgt spid="43"/>
                                        </p:tgtEl>
                                      </p:cBhvr>
                                    </p:animEffect>
                                  </p:childTnLst>
                                </p:cTn>
                              </p:par>
                              <p:par>
                                <p:cTn id="170" presetID="10" presetClass="entr" presetSubtype="0" fill="hold" nodeType="withEffect">
                                  <p:stCondLst>
                                    <p:cond delay="0"/>
                                  </p:stCondLst>
                                  <p:childTnLst>
                                    <p:set>
                                      <p:cBhvr>
                                        <p:cTn id="171" dur="1" fill="hold">
                                          <p:stCondLst>
                                            <p:cond delay="0"/>
                                          </p:stCondLst>
                                        </p:cTn>
                                        <p:tgtEl>
                                          <p:spTgt spid="44"/>
                                        </p:tgtEl>
                                        <p:attrNameLst>
                                          <p:attrName>style.visibility</p:attrName>
                                        </p:attrNameLst>
                                      </p:cBhvr>
                                      <p:to>
                                        <p:strVal val="visible"/>
                                      </p:to>
                                    </p:set>
                                    <p:animEffect transition="in" filter="fade">
                                      <p:cBhvr>
                                        <p:cTn id="172" dur="500"/>
                                        <p:tgtEl>
                                          <p:spTgt spid="44"/>
                                        </p:tgtEl>
                                      </p:cBhvr>
                                    </p:animEffect>
                                  </p:childTnLst>
                                </p:cTn>
                              </p:par>
                            </p:childTnLst>
                          </p:cTn>
                        </p:par>
                      </p:childTnLst>
                    </p:cTn>
                  </p:par>
                  <p:par>
                    <p:cTn id="173" fill="hold">
                      <p:stCondLst>
                        <p:cond delay="indefinite"/>
                      </p:stCondLst>
                      <p:childTnLst>
                        <p:par>
                          <p:cTn id="174" fill="hold">
                            <p:stCondLst>
                              <p:cond delay="0"/>
                            </p:stCondLst>
                            <p:childTnLst>
                              <p:par>
                                <p:cTn id="175" presetID="1" presetClass="exit" presetSubtype="0" fill="hold" nodeType="clickEffect">
                                  <p:stCondLst>
                                    <p:cond delay="0"/>
                                  </p:stCondLst>
                                  <p:childTnLst>
                                    <p:set>
                                      <p:cBhvr>
                                        <p:cTn id="176" dur="1" fill="hold">
                                          <p:stCondLst>
                                            <p:cond delay="0"/>
                                          </p:stCondLst>
                                        </p:cTn>
                                        <p:tgtEl>
                                          <p:spTgt spid="43"/>
                                        </p:tgtEl>
                                        <p:attrNameLst>
                                          <p:attrName>style.visibility</p:attrName>
                                        </p:attrNameLst>
                                      </p:cBhvr>
                                      <p:to>
                                        <p:strVal val="hidden"/>
                                      </p:to>
                                    </p:set>
                                  </p:childTnLst>
                                </p:cTn>
                              </p:par>
                              <p:par>
                                <p:cTn id="177" presetID="1" presetClass="exit" presetSubtype="0" fill="hold" nodeType="withEffect">
                                  <p:stCondLst>
                                    <p:cond delay="0"/>
                                  </p:stCondLst>
                                  <p:childTnLst>
                                    <p:set>
                                      <p:cBhvr>
                                        <p:cTn id="178" dur="1" fill="hold">
                                          <p:stCondLst>
                                            <p:cond delay="0"/>
                                          </p:stCondLst>
                                        </p:cTn>
                                        <p:tgtEl>
                                          <p:spTgt spid="44"/>
                                        </p:tgtEl>
                                        <p:attrNameLst>
                                          <p:attrName>style.visibility</p:attrName>
                                        </p:attrNameLst>
                                      </p:cBhvr>
                                      <p:to>
                                        <p:strVal val="hidden"/>
                                      </p:to>
                                    </p:set>
                                  </p:childTnLst>
                                </p:cTn>
                              </p:par>
                              <p:par>
                                <p:cTn id="179" presetID="1" presetClass="exit" presetSubtype="0" fill="hold" grpId="1" nodeType="withEffect">
                                  <p:stCondLst>
                                    <p:cond delay="0"/>
                                  </p:stCondLst>
                                  <p:childTnLst>
                                    <p:set>
                                      <p:cBhvr>
                                        <p:cTn id="180" dur="1" fill="hold">
                                          <p:stCondLst>
                                            <p:cond delay="0"/>
                                          </p:stCondLst>
                                        </p:cTn>
                                        <p:tgtEl>
                                          <p:spTgt spid="41"/>
                                        </p:tgtEl>
                                        <p:attrNameLst>
                                          <p:attrName>style.visibility</p:attrName>
                                        </p:attrNameLst>
                                      </p:cBhvr>
                                      <p:to>
                                        <p:strVal val="hidden"/>
                                      </p:to>
                                    </p:set>
                                  </p:childTnLst>
                                </p:cTn>
                              </p:par>
                              <p:par>
                                <p:cTn id="181" presetID="1" presetClass="entr" presetSubtype="0" fill="hold" grpId="0" nodeType="withEffect">
                                  <p:stCondLst>
                                    <p:cond delay="0"/>
                                  </p:stCondLst>
                                  <p:childTnLst>
                                    <p:set>
                                      <p:cBhvr>
                                        <p:cTn id="182" dur="1" fill="hold">
                                          <p:stCondLst>
                                            <p:cond delay="0"/>
                                          </p:stCondLst>
                                        </p:cTn>
                                        <p:tgtEl>
                                          <p:spTgt spid="45"/>
                                        </p:tgtEl>
                                        <p:attrNameLst>
                                          <p:attrName>style.visibility</p:attrName>
                                        </p:attrNameLst>
                                      </p:cBhvr>
                                      <p:to>
                                        <p:strVal val="visible"/>
                                      </p:to>
                                    </p:set>
                                  </p:childTnLst>
                                </p:cTn>
                              </p:par>
                            </p:childTnLst>
                          </p:cTn>
                        </p:par>
                      </p:childTnLst>
                    </p:cTn>
                  </p:par>
                  <p:par>
                    <p:cTn id="183" fill="hold">
                      <p:stCondLst>
                        <p:cond delay="indefinite"/>
                      </p:stCondLst>
                      <p:childTnLst>
                        <p:par>
                          <p:cTn id="184" fill="hold">
                            <p:stCondLst>
                              <p:cond delay="0"/>
                            </p:stCondLst>
                            <p:childTnLst>
                              <p:par>
                                <p:cTn id="185" presetID="1" presetClass="entr" presetSubtype="0" fill="hold" grpId="0" nodeType="clickEffect">
                                  <p:stCondLst>
                                    <p:cond delay="0"/>
                                  </p:stCondLst>
                                  <p:childTnLst>
                                    <p:set>
                                      <p:cBhvr>
                                        <p:cTn id="186" dur="1" fill="hold">
                                          <p:stCondLst>
                                            <p:cond delay="0"/>
                                          </p:stCondLst>
                                        </p:cTn>
                                        <p:tgtEl>
                                          <p:spTgt spid="46"/>
                                        </p:tgtEl>
                                        <p:attrNameLst>
                                          <p:attrName>style.visibility</p:attrName>
                                        </p:attrNameLst>
                                      </p:cBhvr>
                                      <p:to>
                                        <p:strVal val="visible"/>
                                      </p:to>
                                    </p:set>
                                  </p:childTnLst>
                                </p:cTn>
                              </p:par>
                            </p:childTnLst>
                          </p:cTn>
                        </p:par>
                      </p:childTnLst>
                    </p:cTn>
                  </p:par>
                  <p:par>
                    <p:cTn id="187" fill="hold">
                      <p:stCondLst>
                        <p:cond delay="indefinite"/>
                      </p:stCondLst>
                      <p:childTnLst>
                        <p:par>
                          <p:cTn id="188" fill="hold">
                            <p:stCondLst>
                              <p:cond delay="0"/>
                            </p:stCondLst>
                            <p:childTnLst>
                              <p:par>
                                <p:cTn id="189" presetID="10" presetClass="entr" presetSubtype="0" fill="hold" nodeType="clickEffect">
                                  <p:stCondLst>
                                    <p:cond delay="0"/>
                                  </p:stCondLst>
                                  <p:childTnLst>
                                    <p:set>
                                      <p:cBhvr>
                                        <p:cTn id="190" dur="1" fill="hold">
                                          <p:stCondLst>
                                            <p:cond delay="0"/>
                                          </p:stCondLst>
                                        </p:cTn>
                                        <p:tgtEl>
                                          <p:spTgt spid="49"/>
                                        </p:tgtEl>
                                        <p:attrNameLst>
                                          <p:attrName>style.visibility</p:attrName>
                                        </p:attrNameLst>
                                      </p:cBhvr>
                                      <p:to>
                                        <p:strVal val="visible"/>
                                      </p:to>
                                    </p:set>
                                    <p:animEffect transition="in" filter="fade">
                                      <p:cBhvr>
                                        <p:cTn id="191" dur="500"/>
                                        <p:tgtEl>
                                          <p:spTgt spid="49"/>
                                        </p:tgtEl>
                                      </p:cBhvr>
                                    </p:animEffect>
                                  </p:childTnLst>
                                </p:cTn>
                              </p:par>
                            </p:childTnLst>
                          </p:cTn>
                        </p:par>
                      </p:childTnLst>
                    </p:cTn>
                  </p:par>
                  <p:par>
                    <p:cTn id="192" fill="hold">
                      <p:stCondLst>
                        <p:cond delay="indefinite"/>
                      </p:stCondLst>
                      <p:childTnLst>
                        <p:par>
                          <p:cTn id="193" fill="hold">
                            <p:stCondLst>
                              <p:cond delay="0"/>
                            </p:stCondLst>
                            <p:childTnLst>
                              <p:par>
                                <p:cTn id="194" presetID="21" presetClass="emph" presetSubtype="0" fill="hold" nodeType="clickEffect">
                                  <p:stCondLst>
                                    <p:cond delay="0"/>
                                  </p:stCondLst>
                                  <p:childTnLst>
                                    <p:animClr clrSpc="hsl" dir="cw">
                                      <p:cBhvr override="childStyle">
                                        <p:cTn id="195" dur="500" fill="hold"/>
                                        <p:tgtEl>
                                          <p:spTgt spid="49"/>
                                        </p:tgtEl>
                                        <p:attrNameLst>
                                          <p:attrName>style.color</p:attrName>
                                        </p:attrNameLst>
                                      </p:cBhvr>
                                      <p:by>
                                        <p:hsl h="7200000" s="0" l="0"/>
                                      </p:by>
                                    </p:animClr>
                                    <p:animClr clrSpc="hsl" dir="cw">
                                      <p:cBhvr>
                                        <p:cTn id="196" dur="500" fill="hold"/>
                                        <p:tgtEl>
                                          <p:spTgt spid="49"/>
                                        </p:tgtEl>
                                        <p:attrNameLst>
                                          <p:attrName>fillcolor</p:attrName>
                                        </p:attrNameLst>
                                      </p:cBhvr>
                                      <p:by>
                                        <p:hsl h="7200000" s="0" l="0"/>
                                      </p:by>
                                    </p:animClr>
                                    <p:animClr clrSpc="hsl" dir="cw">
                                      <p:cBhvr>
                                        <p:cTn id="197" dur="500" fill="hold"/>
                                        <p:tgtEl>
                                          <p:spTgt spid="49"/>
                                        </p:tgtEl>
                                        <p:attrNameLst>
                                          <p:attrName>stroke.color</p:attrName>
                                        </p:attrNameLst>
                                      </p:cBhvr>
                                      <p:by>
                                        <p:hsl h="7200000" s="0" l="0"/>
                                      </p:by>
                                    </p:animClr>
                                    <p:set>
                                      <p:cBhvr>
                                        <p:cTn id="198" dur="500" fill="hold"/>
                                        <p:tgtEl>
                                          <p:spTgt spid="49"/>
                                        </p:tgtEl>
                                        <p:attrNameLst>
                                          <p:attrName>fill.type</p:attrName>
                                        </p:attrNameLst>
                                      </p:cBhvr>
                                      <p:to>
                                        <p:strVal val="solid"/>
                                      </p:to>
                                    </p:set>
                                  </p:childTnLst>
                                </p:cTn>
                              </p:par>
                            </p:childTnLst>
                          </p:cTn>
                        </p:par>
                      </p:childTnLst>
                    </p:cTn>
                  </p:par>
                  <p:par>
                    <p:cTn id="199" fill="hold">
                      <p:stCondLst>
                        <p:cond delay="indefinite"/>
                      </p:stCondLst>
                      <p:childTnLst>
                        <p:par>
                          <p:cTn id="200" fill="hold">
                            <p:stCondLst>
                              <p:cond delay="0"/>
                            </p:stCondLst>
                            <p:childTnLst>
                              <p:par>
                                <p:cTn id="201" presetID="1" presetClass="exit" presetSubtype="0" fill="hold" nodeType="clickEffect">
                                  <p:stCondLst>
                                    <p:cond delay="0"/>
                                  </p:stCondLst>
                                  <p:childTnLst>
                                    <p:set>
                                      <p:cBhvr>
                                        <p:cTn id="202" dur="1" fill="hold">
                                          <p:stCondLst>
                                            <p:cond delay="0"/>
                                          </p:stCondLst>
                                        </p:cTn>
                                        <p:tgtEl>
                                          <p:spTgt spid="49"/>
                                        </p:tgtEl>
                                        <p:attrNameLst>
                                          <p:attrName>style.visibility</p:attrName>
                                        </p:attrNameLst>
                                      </p:cBhvr>
                                      <p:to>
                                        <p:strVal val="hidden"/>
                                      </p:to>
                                    </p:set>
                                  </p:childTnLst>
                                </p:cTn>
                              </p:par>
                              <p:par>
                                <p:cTn id="203" presetID="10" presetClass="entr" presetSubtype="0" fill="hold" nodeType="withEffect">
                                  <p:stCondLst>
                                    <p:cond delay="0"/>
                                  </p:stCondLst>
                                  <p:childTnLst>
                                    <p:set>
                                      <p:cBhvr>
                                        <p:cTn id="204" dur="1" fill="hold">
                                          <p:stCondLst>
                                            <p:cond delay="0"/>
                                          </p:stCondLst>
                                        </p:cTn>
                                        <p:tgtEl>
                                          <p:spTgt spid="47"/>
                                        </p:tgtEl>
                                        <p:attrNameLst>
                                          <p:attrName>style.visibility</p:attrName>
                                        </p:attrNameLst>
                                      </p:cBhvr>
                                      <p:to>
                                        <p:strVal val="visible"/>
                                      </p:to>
                                    </p:set>
                                    <p:animEffect transition="in" filter="fade">
                                      <p:cBhvr>
                                        <p:cTn id="205" dur="500"/>
                                        <p:tgtEl>
                                          <p:spTgt spid="47"/>
                                        </p:tgtEl>
                                      </p:cBhvr>
                                    </p:animEffect>
                                  </p:childTnLst>
                                </p:cTn>
                              </p:par>
                            </p:childTnLst>
                          </p:cTn>
                        </p:par>
                      </p:childTnLst>
                    </p:cTn>
                  </p:par>
                  <p:par>
                    <p:cTn id="206" fill="hold">
                      <p:stCondLst>
                        <p:cond delay="indefinite"/>
                      </p:stCondLst>
                      <p:childTnLst>
                        <p:par>
                          <p:cTn id="207" fill="hold">
                            <p:stCondLst>
                              <p:cond delay="0"/>
                            </p:stCondLst>
                            <p:childTnLst>
                              <p:par>
                                <p:cTn id="208" presetID="21" presetClass="emph" presetSubtype="0" fill="hold" nodeType="clickEffect">
                                  <p:stCondLst>
                                    <p:cond delay="0"/>
                                  </p:stCondLst>
                                  <p:childTnLst>
                                    <p:animClr clrSpc="hsl" dir="cw">
                                      <p:cBhvr override="childStyle">
                                        <p:cTn id="209" dur="500" fill="hold"/>
                                        <p:tgtEl>
                                          <p:spTgt spid="47"/>
                                        </p:tgtEl>
                                        <p:attrNameLst>
                                          <p:attrName>style.color</p:attrName>
                                        </p:attrNameLst>
                                      </p:cBhvr>
                                      <p:by>
                                        <p:hsl h="7200000" s="0" l="0"/>
                                      </p:by>
                                    </p:animClr>
                                    <p:animClr clrSpc="hsl" dir="cw">
                                      <p:cBhvr>
                                        <p:cTn id="210" dur="500" fill="hold"/>
                                        <p:tgtEl>
                                          <p:spTgt spid="47"/>
                                        </p:tgtEl>
                                        <p:attrNameLst>
                                          <p:attrName>fillcolor</p:attrName>
                                        </p:attrNameLst>
                                      </p:cBhvr>
                                      <p:by>
                                        <p:hsl h="7200000" s="0" l="0"/>
                                      </p:by>
                                    </p:animClr>
                                    <p:animClr clrSpc="hsl" dir="cw">
                                      <p:cBhvr>
                                        <p:cTn id="211" dur="500" fill="hold"/>
                                        <p:tgtEl>
                                          <p:spTgt spid="47"/>
                                        </p:tgtEl>
                                        <p:attrNameLst>
                                          <p:attrName>stroke.color</p:attrName>
                                        </p:attrNameLst>
                                      </p:cBhvr>
                                      <p:by>
                                        <p:hsl h="7200000" s="0" l="0"/>
                                      </p:by>
                                    </p:animClr>
                                    <p:set>
                                      <p:cBhvr>
                                        <p:cTn id="212" dur="500" fill="hold"/>
                                        <p:tgtEl>
                                          <p:spTgt spid="47"/>
                                        </p:tgtEl>
                                        <p:attrNameLst>
                                          <p:attrName>fill.type</p:attrName>
                                        </p:attrNameLst>
                                      </p:cBhvr>
                                      <p:to>
                                        <p:strVal val="solid"/>
                                      </p:to>
                                    </p:set>
                                  </p:childTnLst>
                                </p:cTn>
                              </p:par>
                            </p:childTnLst>
                          </p:cTn>
                        </p:par>
                      </p:childTnLst>
                    </p:cTn>
                  </p:par>
                  <p:par>
                    <p:cTn id="213" fill="hold">
                      <p:stCondLst>
                        <p:cond delay="indefinite"/>
                      </p:stCondLst>
                      <p:childTnLst>
                        <p:par>
                          <p:cTn id="214" fill="hold">
                            <p:stCondLst>
                              <p:cond delay="0"/>
                            </p:stCondLst>
                            <p:childTnLst>
                              <p:par>
                                <p:cTn id="215" presetID="1" presetClass="exit" presetSubtype="0" fill="hold" nodeType="clickEffect">
                                  <p:stCondLst>
                                    <p:cond delay="0"/>
                                  </p:stCondLst>
                                  <p:childTnLst>
                                    <p:set>
                                      <p:cBhvr>
                                        <p:cTn id="216" dur="1" fill="hold">
                                          <p:stCondLst>
                                            <p:cond delay="0"/>
                                          </p:stCondLst>
                                        </p:cTn>
                                        <p:tgtEl>
                                          <p:spTgt spid="47"/>
                                        </p:tgtEl>
                                        <p:attrNameLst>
                                          <p:attrName>style.visibility</p:attrName>
                                        </p:attrNameLst>
                                      </p:cBhvr>
                                      <p:to>
                                        <p:strVal val="hidden"/>
                                      </p:to>
                                    </p:set>
                                  </p:childTnLst>
                                </p:cTn>
                              </p:par>
                              <p:par>
                                <p:cTn id="217" presetID="1" presetClass="exit" presetSubtype="0" fill="hold" grpId="1" nodeType="withEffect">
                                  <p:stCondLst>
                                    <p:cond delay="0"/>
                                  </p:stCondLst>
                                  <p:childTnLst>
                                    <p:set>
                                      <p:cBhvr>
                                        <p:cTn id="218" dur="1" fill="hold">
                                          <p:stCondLst>
                                            <p:cond delay="0"/>
                                          </p:stCondLst>
                                        </p:cTn>
                                        <p:tgtEl>
                                          <p:spTgt spid="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16" grpId="0"/>
      <p:bldP spid="8" grpId="0"/>
      <p:bldP spid="17" grpId="0"/>
      <p:bldP spid="26" grpId="0"/>
      <p:bldP spid="27" grpId="0" animBg="1"/>
      <p:bldP spid="27" grpId="1" animBg="1"/>
      <p:bldP spid="38" grpId="0"/>
      <p:bldP spid="41" grpId="0" animBg="1"/>
      <p:bldP spid="41" grpId="1" animBg="1"/>
      <p:bldP spid="45" grpId="0"/>
      <p:bldP spid="46" grpId="0" animBg="1"/>
      <p:bldP spid="46" grpId="1"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027E3390-CD13-448F-96CA-FB578B44DEC4}"/>
              </a:ext>
            </a:extLst>
          </p:cNvPr>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800" b="1" dirty="0">
                <a:solidFill>
                  <a:srgbClr val="202A36"/>
                </a:solidFill>
                <a:latin typeface="+mn-lt"/>
                <a:ea typeface="+mn-ea"/>
                <a:cs typeface="+mn-ea"/>
                <a:sym typeface="+mn-lt"/>
              </a:rPr>
              <a:t>归并排序</a:t>
            </a:r>
          </a:p>
        </p:txBody>
      </p:sp>
      <p:sp>
        <p:nvSpPr>
          <p:cNvPr id="4"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873453" y="1462634"/>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latin typeface="+mn-lt"/>
                <a:ea typeface="+mn-ea"/>
                <a:cs typeface="+mn-ea"/>
                <a:sym typeface="+mn-lt"/>
              </a:rPr>
              <a:t>算法分析</a:t>
            </a:r>
            <a:r>
              <a:rPr lang="zh-CN" altLang="en-US" sz="2200" b="1" dirty="0">
                <a:latin typeface="+mn-lt"/>
                <a:ea typeface="+mn-ea"/>
                <a:cs typeface="+mn-ea"/>
                <a:sym typeface="Wingdings" panose="05000000000000000000" pitchFamily="2" charset="2"/>
              </a:rPr>
              <a:t>（比较次数）</a:t>
            </a:r>
            <a:endParaRPr lang="en-US" altLang="zh-CN" sz="2200" b="1" dirty="0">
              <a:latin typeface="+mn-lt"/>
              <a:ea typeface="+mn-ea"/>
              <a:cs typeface="+mn-ea"/>
              <a:sym typeface="+mn-lt"/>
            </a:endParaRPr>
          </a:p>
        </p:txBody>
      </p:sp>
      <p:sp>
        <p:nvSpPr>
          <p:cNvPr id="17"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885471" y="2120725"/>
            <a:ext cx="8315169" cy="1107996"/>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defRPr/>
            </a:pPr>
            <a:r>
              <a:rPr lang="en-US" altLang="zh-CN" sz="2400" b="1" dirty="0">
                <a:solidFill>
                  <a:srgbClr val="FF0000"/>
                </a:solidFill>
                <a:latin typeface="+mn-lt"/>
                <a:ea typeface="+mn-ea"/>
                <a:cs typeface="+mn-ea"/>
                <a:sym typeface="+mn-lt"/>
              </a:rPr>
              <a:t>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假设表中数据元素为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个，即问题规模为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，统计关键字比较和元素移动的实际执行次数。</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8" name="矩形 17"/>
          <p:cNvSpPr/>
          <p:nvPr/>
        </p:nvSpPr>
        <p:spPr>
          <a:xfrm>
            <a:off x="1885471" y="3368273"/>
            <a:ext cx="8315169" cy="1015663"/>
          </a:xfrm>
          <a:prstGeom prst="rect">
            <a:avLst/>
          </a:prstGeom>
        </p:spPr>
        <p:txBody>
          <a:bodyPr wrap="square">
            <a:spAutoFit/>
          </a:bodyPr>
          <a:lstStyle/>
          <a:p>
            <a:pPr fontAlgn="base">
              <a:lnSpc>
                <a:spcPct val="150000"/>
              </a:lnSpc>
              <a:spcBef>
                <a:spcPct val="0"/>
              </a:spcBef>
              <a:spcAft>
                <a:spcPct val="0"/>
              </a:spcAft>
              <a:buClrTx/>
              <a:buSzTx/>
              <a:buFontTx/>
              <a:buNone/>
              <a:defRP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        对于归并算法，假定两个有序表的数据元素总个数为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，则将两个有序表合并成一个有序表的比较次数最多为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n-1 </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次。</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Tree>
    <p:extLst>
      <p:ext uri="{BB962C8B-B14F-4D97-AF65-F5344CB8AC3E}">
        <p14:creationId xmlns:p14="http://schemas.microsoft.com/office/powerpoint/2010/main" val="4712810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8"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027E3390-CD13-448F-96CA-FB578B44DEC4}"/>
              </a:ext>
            </a:extLst>
          </p:cNvPr>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800" b="1" dirty="0">
                <a:solidFill>
                  <a:srgbClr val="202A36"/>
                </a:solidFill>
                <a:latin typeface="+mn-lt"/>
                <a:ea typeface="+mn-ea"/>
                <a:cs typeface="+mn-ea"/>
                <a:sym typeface="+mn-lt"/>
              </a:rPr>
              <a:t>归并排序</a:t>
            </a:r>
          </a:p>
        </p:txBody>
      </p:sp>
      <p:sp>
        <p:nvSpPr>
          <p:cNvPr id="4"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82723" y="1117194"/>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latin typeface="+mn-lt"/>
                <a:ea typeface="+mn-ea"/>
                <a:cs typeface="+mn-ea"/>
                <a:sym typeface="+mn-lt"/>
              </a:rPr>
              <a:t>算法分析</a:t>
            </a:r>
            <a:r>
              <a:rPr lang="zh-CN" altLang="en-US" sz="2200" b="1" dirty="0">
                <a:latin typeface="+mn-lt"/>
                <a:ea typeface="+mn-ea"/>
                <a:cs typeface="+mn-ea"/>
                <a:sym typeface="Wingdings" panose="05000000000000000000" pitchFamily="2" charset="2"/>
              </a:rPr>
              <a:t>（比较次数）</a:t>
            </a:r>
            <a:endParaRPr lang="en-US" altLang="zh-CN" sz="2200" b="1" dirty="0">
              <a:latin typeface="+mn-lt"/>
              <a:ea typeface="+mn-ea"/>
              <a:cs typeface="+mn-ea"/>
              <a:sym typeface="+mn-lt"/>
            </a:endParaRPr>
          </a:p>
        </p:txBody>
      </p:sp>
      <p:sp>
        <p:nvSpPr>
          <p:cNvPr id="18" name="矩形 17"/>
          <p:cNvSpPr/>
          <p:nvPr/>
        </p:nvSpPr>
        <p:spPr>
          <a:xfrm>
            <a:off x="3004220" y="2299575"/>
            <a:ext cx="8315169" cy="429413"/>
          </a:xfrm>
          <a:prstGeom prst="rect">
            <a:avLst/>
          </a:prstGeom>
        </p:spPr>
        <p:txBody>
          <a:bodyPr wrap="square">
            <a:spAutoFit/>
          </a:bodyPr>
          <a:lstStyle/>
          <a:p>
            <a:pPr fontAlgn="base">
              <a:lnSpc>
                <a:spcPct val="120000"/>
              </a:lnSpc>
              <a:spcBef>
                <a:spcPct val="0"/>
              </a:spcBef>
              <a:spcAft>
                <a:spcPct val="0"/>
              </a:spcAft>
              <a:buClrTx/>
              <a:buSzTx/>
              <a:buFontTx/>
              <a:buNone/>
              <a:defRP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数据元素个数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 = 8</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94741" y="1691072"/>
            <a:ext cx="9047838" cy="498598"/>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
                <a:srgbClr val="C00000"/>
              </a:buClr>
              <a:buSzTx/>
              <a:buNone/>
              <a:defRPr/>
            </a:pPr>
            <a:r>
              <a:rPr lang="zh-CN" altLang="en-US" sz="2200" b="1" dirty="0">
                <a:solidFill>
                  <a:srgbClr val="FF0000"/>
                </a:solidFill>
                <a:latin typeface="+mn-lt"/>
                <a:ea typeface="+mn-ea"/>
                <a:cs typeface="+mn-ea"/>
                <a:sym typeface="+mn-lt"/>
              </a:rPr>
              <a:t>     例题：</a:t>
            </a:r>
            <a:r>
              <a:rPr lang="zh-CN" altLang="en-US" sz="2200" b="1" dirty="0">
                <a:latin typeface="+mn-lt"/>
                <a:ea typeface="+mn-ea"/>
                <a:cs typeface="+mn-ea"/>
                <a:sym typeface="+mn-lt"/>
              </a:rPr>
              <a:t>数据元素序列（</a:t>
            </a:r>
            <a:r>
              <a:rPr lang="en-US" altLang="zh-CN" sz="2200" b="1" dirty="0">
                <a:latin typeface="+mn-lt"/>
                <a:ea typeface="+mn-ea"/>
                <a:cs typeface="+mn-ea"/>
                <a:sym typeface="+mn-lt"/>
              </a:rPr>
              <a:t>49</a:t>
            </a:r>
            <a:r>
              <a:rPr lang="zh-CN" altLang="en-US" sz="2200" b="1" dirty="0">
                <a:latin typeface="+mn-lt"/>
                <a:ea typeface="+mn-ea"/>
                <a:cs typeface="+mn-ea"/>
                <a:sym typeface="+mn-lt"/>
              </a:rPr>
              <a:t>，</a:t>
            </a:r>
            <a:r>
              <a:rPr lang="en-US" altLang="zh-CN" sz="2200" b="1" dirty="0">
                <a:latin typeface="+mn-lt"/>
                <a:ea typeface="+mn-ea"/>
                <a:cs typeface="+mn-ea"/>
                <a:sym typeface="+mn-lt"/>
              </a:rPr>
              <a:t>38</a:t>
            </a:r>
            <a:r>
              <a:rPr lang="zh-CN" altLang="en-US" sz="2200" b="1" dirty="0">
                <a:latin typeface="+mn-lt"/>
                <a:ea typeface="+mn-ea"/>
                <a:cs typeface="+mn-ea"/>
                <a:sym typeface="+mn-lt"/>
              </a:rPr>
              <a:t>，</a:t>
            </a:r>
            <a:r>
              <a:rPr lang="en-US" altLang="zh-CN" sz="2200" b="1" dirty="0">
                <a:latin typeface="+mn-lt"/>
                <a:ea typeface="+mn-ea"/>
                <a:cs typeface="+mn-ea"/>
                <a:sym typeface="+mn-lt"/>
              </a:rPr>
              <a:t>65</a:t>
            </a:r>
            <a:r>
              <a:rPr lang="zh-CN" altLang="en-US" sz="2200" b="1" dirty="0">
                <a:latin typeface="+mn-lt"/>
                <a:ea typeface="+mn-ea"/>
                <a:cs typeface="+mn-ea"/>
                <a:sym typeface="+mn-lt"/>
              </a:rPr>
              <a:t>，</a:t>
            </a:r>
            <a:r>
              <a:rPr lang="en-US" altLang="zh-CN" sz="2200" b="1" dirty="0">
                <a:latin typeface="+mn-lt"/>
                <a:ea typeface="+mn-ea"/>
                <a:cs typeface="+mn-ea"/>
                <a:sym typeface="+mn-lt"/>
              </a:rPr>
              <a:t>97</a:t>
            </a:r>
            <a:r>
              <a:rPr lang="zh-CN" altLang="en-US" sz="2200" b="1" dirty="0">
                <a:latin typeface="+mn-lt"/>
                <a:ea typeface="+mn-ea"/>
                <a:cs typeface="+mn-ea"/>
                <a:sym typeface="+mn-lt"/>
              </a:rPr>
              <a:t>，</a:t>
            </a:r>
            <a:r>
              <a:rPr lang="en-US" altLang="zh-CN" sz="2200" b="1" dirty="0">
                <a:latin typeface="+mn-lt"/>
                <a:ea typeface="+mn-ea"/>
                <a:cs typeface="+mn-ea"/>
                <a:sym typeface="+mn-lt"/>
              </a:rPr>
              <a:t>76</a:t>
            </a:r>
            <a:r>
              <a:rPr lang="zh-CN" altLang="en-US" sz="2200" b="1" dirty="0">
                <a:latin typeface="+mn-lt"/>
                <a:ea typeface="+mn-ea"/>
                <a:cs typeface="+mn-ea"/>
                <a:sym typeface="+mn-lt"/>
              </a:rPr>
              <a:t>，</a:t>
            </a:r>
            <a:r>
              <a:rPr lang="en-US" altLang="zh-CN" sz="2200" b="1" dirty="0">
                <a:latin typeface="+mn-lt"/>
                <a:ea typeface="+mn-ea"/>
                <a:cs typeface="+mn-ea"/>
                <a:sym typeface="+mn-lt"/>
              </a:rPr>
              <a:t>13</a:t>
            </a:r>
            <a:r>
              <a:rPr lang="zh-CN" altLang="en-US" sz="2200" b="1" dirty="0">
                <a:latin typeface="+mn-lt"/>
                <a:ea typeface="+mn-ea"/>
                <a:cs typeface="+mn-ea"/>
                <a:sym typeface="+mn-lt"/>
              </a:rPr>
              <a:t>，</a:t>
            </a:r>
            <a:r>
              <a:rPr lang="en-US" altLang="zh-CN" sz="2200" b="1" dirty="0">
                <a:latin typeface="+mn-lt"/>
                <a:ea typeface="+mn-ea"/>
                <a:cs typeface="+mn-ea"/>
                <a:sym typeface="+mn-lt"/>
              </a:rPr>
              <a:t>27</a:t>
            </a:r>
            <a:r>
              <a:rPr lang="zh-CN" altLang="en-US" sz="2200" b="1" dirty="0">
                <a:latin typeface="+mn-lt"/>
                <a:ea typeface="+mn-ea"/>
                <a:cs typeface="+mn-ea"/>
                <a:sym typeface="+mn-lt"/>
              </a:rPr>
              <a:t>，</a:t>
            </a:r>
            <a:r>
              <a:rPr lang="en-US" altLang="zh-CN" sz="2200" b="1" dirty="0">
                <a:latin typeface="+mn-lt"/>
                <a:ea typeface="+mn-ea"/>
                <a:cs typeface="+mn-ea"/>
                <a:sym typeface="+mn-lt"/>
              </a:rPr>
              <a:t>49</a:t>
            </a:r>
            <a:r>
              <a:rPr lang="zh-CN" altLang="en-US" sz="2200" b="1" dirty="0">
                <a:latin typeface="+mn-lt"/>
                <a:ea typeface="+mn-ea"/>
                <a:cs typeface="+mn-ea"/>
                <a:sym typeface="+mn-lt"/>
              </a:rPr>
              <a:t>）归并排序。</a:t>
            </a:r>
            <a:endParaRPr lang="en-US" altLang="zh-CN" sz="2200" b="1" dirty="0">
              <a:latin typeface="+mn-lt"/>
              <a:ea typeface="+mn-ea"/>
              <a:cs typeface="+mn-ea"/>
              <a:sym typeface="+mn-lt"/>
            </a:endParaRPr>
          </a:p>
        </p:txBody>
      </p:sp>
      <p:sp>
        <p:nvSpPr>
          <p:cNvPr id="7" name="矩形 6"/>
          <p:cNvSpPr/>
          <p:nvPr/>
        </p:nvSpPr>
        <p:spPr>
          <a:xfrm>
            <a:off x="2805519" y="3138010"/>
            <a:ext cx="7026282"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49</a:t>
            </a:r>
            <a:r>
              <a:rPr lang="zh-CN" altLang="en-US" sz="2200" b="1" dirty="0">
                <a:cs typeface="+mn-ea"/>
                <a:sym typeface="+mn-lt"/>
              </a:rPr>
              <a:t>）（</a:t>
            </a:r>
            <a:r>
              <a:rPr lang="en-US" altLang="zh-CN" sz="2200" b="1" dirty="0">
                <a:cs typeface="+mn-ea"/>
                <a:sym typeface="+mn-lt"/>
              </a:rPr>
              <a:t>38</a:t>
            </a:r>
            <a:r>
              <a:rPr lang="zh-CN" altLang="en-US" sz="2200" b="1" dirty="0">
                <a:cs typeface="+mn-ea"/>
                <a:sym typeface="+mn-lt"/>
              </a:rPr>
              <a:t>）（</a:t>
            </a:r>
            <a:r>
              <a:rPr lang="en-US" altLang="zh-CN" sz="2200" b="1" dirty="0">
                <a:cs typeface="+mn-ea"/>
                <a:sym typeface="+mn-lt"/>
              </a:rPr>
              <a:t>65</a:t>
            </a:r>
            <a:r>
              <a:rPr lang="zh-CN" altLang="en-US" sz="2200" b="1" dirty="0">
                <a:cs typeface="+mn-ea"/>
                <a:sym typeface="+mn-lt"/>
              </a:rPr>
              <a:t>）（</a:t>
            </a:r>
            <a:r>
              <a:rPr lang="en-US" altLang="zh-CN" sz="2200" b="1" dirty="0">
                <a:cs typeface="+mn-ea"/>
                <a:sym typeface="+mn-lt"/>
              </a:rPr>
              <a:t>97</a:t>
            </a:r>
            <a:r>
              <a:rPr lang="zh-CN" altLang="en-US" sz="2200" b="1" dirty="0">
                <a:cs typeface="+mn-ea"/>
                <a:sym typeface="+mn-lt"/>
              </a:rPr>
              <a:t>）（</a:t>
            </a:r>
            <a:r>
              <a:rPr lang="en-US" altLang="zh-CN" sz="2200" b="1" dirty="0">
                <a:cs typeface="+mn-ea"/>
                <a:sym typeface="+mn-lt"/>
              </a:rPr>
              <a:t>76</a:t>
            </a:r>
            <a:r>
              <a:rPr lang="zh-CN" altLang="en-US" sz="2200" b="1" dirty="0">
                <a:cs typeface="+mn-ea"/>
                <a:sym typeface="+mn-lt"/>
              </a:rPr>
              <a:t>）（</a:t>
            </a:r>
            <a:r>
              <a:rPr lang="en-US" altLang="zh-CN" sz="2200" b="1" dirty="0">
                <a:cs typeface="+mn-ea"/>
                <a:sym typeface="+mn-lt"/>
              </a:rPr>
              <a:t>13</a:t>
            </a:r>
            <a:r>
              <a:rPr lang="zh-CN" altLang="en-US" sz="2200" b="1" dirty="0">
                <a:cs typeface="+mn-ea"/>
                <a:sym typeface="+mn-lt"/>
              </a:rPr>
              <a:t>）（</a:t>
            </a:r>
            <a:r>
              <a:rPr lang="en-US" altLang="zh-CN" sz="2200" b="1" dirty="0">
                <a:cs typeface="+mn-ea"/>
                <a:sym typeface="+mn-lt"/>
              </a:rPr>
              <a:t>27</a:t>
            </a:r>
            <a:r>
              <a:rPr lang="zh-CN" altLang="en-US" sz="2200" b="1" dirty="0">
                <a:cs typeface="+mn-ea"/>
                <a:sym typeface="+mn-lt"/>
              </a:rPr>
              <a:t>）（</a:t>
            </a:r>
            <a:r>
              <a:rPr lang="en-US" altLang="zh-CN" sz="2200" b="1" u="sng" dirty="0">
                <a:solidFill>
                  <a:srgbClr val="FF0000"/>
                </a:solidFill>
                <a:cs typeface="+mn-ea"/>
                <a:sym typeface="+mn-lt"/>
              </a:rPr>
              <a:t>49</a:t>
            </a:r>
            <a:r>
              <a:rPr lang="zh-CN" altLang="en-US" sz="2200" b="1" dirty="0">
                <a:cs typeface="+mn-ea"/>
                <a:sym typeface="+mn-lt"/>
              </a:rPr>
              <a:t>）</a:t>
            </a:r>
            <a:endParaRPr lang="zh-CN" altLang="en-US" sz="2200" dirty="0"/>
          </a:p>
        </p:txBody>
      </p:sp>
      <p:sp>
        <p:nvSpPr>
          <p:cNvPr id="8" name="矩形 7"/>
          <p:cNvSpPr/>
          <p:nvPr/>
        </p:nvSpPr>
        <p:spPr>
          <a:xfrm>
            <a:off x="2805519" y="3844947"/>
            <a:ext cx="7026282"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38        49</a:t>
            </a:r>
            <a:r>
              <a:rPr lang="zh-CN" altLang="en-US" sz="2200" b="1" dirty="0">
                <a:cs typeface="+mn-ea"/>
                <a:sym typeface="+mn-lt"/>
              </a:rPr>
              <a:t>）（</a:t>
            </a:r>
            <a:r>
              <a:rPr lang="en-US" altLang="zh-CN" sz="2200" b="1" dirty="0">
                <a:cs typeface="+mn-ea"/>
                <a:sym typeface="+mn-lt"/>
              </a:rPr>
              <a:t>65        97</a:t>
            </a:r>
            <a:r>
              <a:rPr lang="zh-CN" altLang="en-US" sz="2200" b="1" dirty="0">
                <a:cs typeface="+mn-ea"/>
                <a:sym typeface="+mn-lt"/>
              </a:rPr>
              <a:t>）（</a:t>
            </a:r>
            <a:r>
              <a:rPr lang="en-US" altLang="zh-CN" sz="2200" b="1" dirty="0">
                <a:cs typeface="+mn-ea"/>
                <a:sym typeface="+mn-lt"/>
              </a:rPr>
              <a:t>13</a:t>
            </a:r>
            <a:r>
              <a:rPr lang="zh-CN" altLang="en-US" sz="2200" b="1" dirty="0">
                <a:cs typeface="+mn-ea"/>
                <a:sym typeface="+mn-lt"/>
              </a:rPr>
              <a:t>        </a:t>
            </a:r>
            <a:r>
              <a:rPr lang="en-US" altLang="zh-CN" sz="2200" b="1" dirty="0">
                <a:cs typeface="+mn-ea"/>
                <a:sym typeface="+mn-lt"/>
              </a:rPr>
              <a:t>76</a:t>
            </a:r>
            <a:r>
              <a:rPr lang="zh-CN" altLang="en-US" sz="2200" b="1" dirty="0">
                <a:cs typeface="+mn-ea"/>
                <a:sym typeface="+mn-lt"/>
              </a:rPr>
              <a:t>）（</a:t>
            </a:r>
            <a:r>
              <a:rPr lang="en-US" altLang="zh-CN" sz="2200" b="1" dirty="0">
                <a:cs typeface="+mn-ea"/>
                <a:sym typeface="+mn-lt"/>
              </a:rPr>
              <a:t>27</a:t>
            </a:r>
            <a:r>
              <a:rPr lang="zh-CN" altLang="en-US" sz="2200" b="1" dirty="0">
                <a:cs typeface="+mn-ea"/>
                <a:sym typeface="+mn-lt"/>
              </a:rPr>
              <a:t>        </a:t>
            </a:r>
            <a:r>
              <a:rPr lang="en-US" altLang="zh-CN" sz="2200" b="1" u="sng" dirty="0">
                <a:solidFill>
                  <a:srgbClr val="FF0000"/>
                </a:solidFill>
                <a:cs typeface="+mn-ea"/>
                <a:sym typeface="+mn-lt"/>
              </a:rPr>
              <a:t>49</a:t>
            </a:r>
            <a:r>
              <a:rPr lang="zh-CN" altLang="en-US" sz="2200" b="1" dirty="0">
                <a:cs typeface="+mn-ea"/>
                <a:sym typeface="+mn-lt"/>
              </a:rPr>
              <a:t>）</a:t>
            </a:r>
            <a:endParaRPr lang="zh-CN" altLang="en-US" sz="2200" dirty="0"/>
          </a:p>
        </p:txBody>
      </p:sp>
      <p:sp>
        <p:nvSpPr>
          <p:cNvPr id="9" name="矩形 8"/>
          <p:cNvSpPr/>
          <p:nvPr/>
        </p:nvSpPr>
        <p:spPr>
          <a:xfrm>
            <a:off x="2805519" y="4551884"/>
            <a:ext cx="7167347"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38        49       65        97</a:t>
            </a:r>
            <a:r>
              <a:rPr lang="zh-CN" altLang="en-US" sz="2200" b="1" dirty="0">
                <a:cs typeface="+mn-ea"/>
                <a:sym typeface="+mn-lt"/>
              </a:rPr>
              <a:t>）（</a:t>
            </a:r>
            <a:r>
              <a:rPr lang="en-US" altLang="zh-CN" sz="2200" b="1" dirty="0">
                <a:cs typeface="+mn-ea"/>
                <a:sym typeface="+mn-lt"/>
              </a:rPr>
              <a:t>13</a:t>
            </a:r>
            <a:r>
              <a:rPr lang="zh-CN" altLang="en-US" sz="2200" b="1" dirty="0">
                <a:cs typeface="+mn-ea"/>
                <a:sym typeface="+mn-lt"/>
              </a:rPr>
              <a:t>         </a:t>
            </a:r>
            <a:r>
              <a:rPr lang="en-US" altLang="zh-CN" sz="2200" b="1" dirty="0">
                <a:cs typeface="+mn-ea"/>
                <a:sym typeface="+mn-lt"/>
              </a:rPr>
              <a:t>27        </a:t>
            </a:r>
            <a:r>
              <a:rPr lang="en-US" altLang="zh-CN" sz="2200" b="1" u="sng" dirty="0">
                <a:solidFill>
                  <a:srgbClr val="FF0000"/>
                </a:solidFill>
                <a:cs typeface="+mn-ea"/>
                <a:sym typeface="+mn-lt"/>
              </a:rPr>
              <a:t>49</a:t>
            </a:r>
            <a:r>
              <a:rPr lang="en-US" altLang="zh-CN" sz="2200" b="1" dirty="0">
                <a:cs typeface="+mn-ea"/>
                <a:sym typeface="+mn-lt"/>
              </a:rPr>
              <a:t>         76</a:t>
            </a:r>
            <a:r>
              <a:rPr lang="zh-CN" altLang="en-US" sz="2200" b="1" dirty="0">
                <a:cs typeface="+mn-ea"/>
                <a:sym typeface="+mn-lt"/>
              </a:rPr>
              <a:t>）</a:t>
            </a:r>
            <a:endParaRPr lang="zh-CN" altLang="en-US" sz="2200" dirty="0"/>
          </a:p>
        </p:txBody>
      </p:sp>
      <p:sp>
        <p:nvSpPr>
          <p:cNvPr id="10" name="矩形 9"/>
          <p:cNvSpPr/>
          <p:nvPr/>
        </p:nvSpPr>
        <p:spPr>
          <a:xfrm>
            <a:off x="2805519" y="5258821"/>
            <a:ext cx="7026282"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13        27       38        </a:t>
            </a:r>
            <a:r>
              <a:rPr lang="en-US" altLang="zh-CN" sz="2200" b="1" u="sng" dirty="0">
                <a:solidFill>
                  <a:srgbClr val="FF0000"/>
                </a:solidFill>
                <a:cs typeface="+mn-ea"/>
                <a:sym typeface="+mn-lt"/>
              </a:rPr>
              <a:t>49</a:t>
            </a:r>
            <a:r>
              <a:rPr lang="zh-CN" altLang="en-US" sz="2200" b="1" dirty="0">
                <a:cs typeface="+mn-ea"/>
                <a:sym typeface="+mn-lt"/>
              </a:rPr>
              <a:t>        </a:t>
            </a:r>
            <a:r>
              <a:rPr lang="en-US" altLang="zh-CN" sz="2200" b="1" dirty="0">
                <a:cs typeface="+mn-ea"/>
                <a:sym typeface="+mn-lt"/>
              </a:rPr>
              <a:t>49</a:t>
            </a:r>
            <a:r>
              <a:rPr lang="zh-CN" altLang="en-US" sz="2200" b="1" dirty="0">
                <a:cs typeface="+mn-ea"/>
                <a:sym typeface="+mn-lt"/>
              </a:rPr>
              <a:t>         </a:t>
            </a:r>
            <a:r>
              <a:rPr lang="en-US" altLang="zh-CN" sz="2200" b="1" dirty="0">
                <a:cs typeface="+mn-ea"/>
                <a:sym typeface="+mn-lt"/>
              </a:rPr>
              <a:t>65        76         97</a:t>
            </a:r>
            <a:r>
              <a:rPr lang="zh-CN" altLang="en-US" sz="2200" b="1" dirty="0">
                <a:cs typeface="+mn-ea"/>
                <a:sym typeface="+mn-lt"/>
              </a:rPr>
              <a:t>）</a:t>
            </a:r>
            <a:endParaRPr lang="zh-CN" altLang="en-US" sz="2200" dirty="0"/>
          </a:p>
        </p:txBody>
      </p:sp>
      <p:sp>
        <p:nvSpPr>
          <p:cNvPr id="11" name="矩形 10"/>
          <p:cNvSpPr/>
          <p:nvPr/>
        </p:nvSpPr>
        <p:spPr>
          <a:xfrm>
            <a:off x="2242227" y="5867897"/>
            <a:ext cx="8376129" cy="461665"/>
          </a:xfrm>
          <a:prstGeom prst="rect">
            <a:avLst/>
          </a:prstGeom>
        </p:spPr>
        <p:txBody>
          <a:bodyPr wrap="square">
            <a:spAutoFit/>
          </a:bodyPr>
          <a:lstStyle/>
          <a:p>
            <a:pPr fontAlgn="base">
              <a:lnSpc>
                <a:spcPct val="120000"/>
              </a:lnSpc>
              <a:spcBef>
                <a:spcPct val="0"/>
              </a:spcBef>
              <a:spcAft>
                <a:spcPct val="0"/>
              </a:spcAft>
              <a:buClrTx/>
              <a:buSzTx/>
              <a:buFontTx/>
              <a:buNone/>
              <a:defRP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对于任意</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个数据元素构成的待排序序列，也可以用这样一棵二叉树表示。</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Tree>
    <p:extLst>
      <p:ext uri="{BB962C8B-B14F-4D97-AF65-F5344CB8AC3E}">
        <p14:creationId xmlns:p14="http://schemas.microsoft.com/office/powerpoint/2010/main" val="31106866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8" grpId="0"/>
      <p:bldP spid="6" grpId="0"/>
      <p:bldP spid="7" grpId="0"/>
      <p:bldP spid="8" grpId="0"/>
      <p:bldP spid="9" grpId="0"/>
      <p:bldP spid="10" grpId="0"/>
      <p:bldP spid="11"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027E3390-CD13-448F-96CA-FB578B44DEC4}"/>
              </a:ext>
            </a:extLst>
          </p:cNvPr>
          <p:cNvSpPr>
            <a:spLocks noChangeArrowheads="1"/>
          </p:cNvSpPr>
          <p:nvPr/>
        </p:nvSpPr>
        <p:spPr bwMode="auto">
          <a:xfrm>
            <a:off x="1782723" y="178073"/>
            <a:ext cx="1620938"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800" b="1" dirty="0">
                <a:solidFill>
                  <a:srgbClr val="202A36"/>
                </a:solidFill>
                <a:latin typeface="+mn-lt"/>
                <a:ea typeface="+mn-ea"/>
                <a:cs typeface="+mn-ea"/>
                <a:sym typeface="+mn-lt"/>
              </a:rPr>
              <a:t>归并排序</a:t>
            </a:r>
          </a:p>
        </p:txBody>
      </p:sp>
      <p:sp>
        <p:nvSpPr>
          <p:cNvPr id="4"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82723" y="1117194"/>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latin typeface="+mn-lt"/>
                <a:ea typeface="+mn-ea"/>
                <a:cs typeface="+mn-ea"/>
                <a:sym typeface="+mn-lt"/>
              </a:rPr>
              <a:t>算法分析</a:t>
            </a:r>
            <a:r>
              <a:rPr lang="zh-CN" altLang="en-US" sz="2200" b="1" dirty="0">
                <a:latin typeface="+mn-lt"/>
                <a:ea typeface="+mn-ea"/>
                <a:cs typeface="+mn-ea"/>
                <a:sym typeface="Wingdings" panose="05000000000000000000" pitchFamily="2" charset="2"/>
              </a:rPr>
              <a:t>（比较次数）</a:t>
            </a:r>
            <a:endParaRPr lang="en-US" altLang="zh-CN" sz="2200" b="1" dirty="0">
              <a:latin typeface="+mn-lt"/>
              <a:ea typeface="+mn-ea"/>
              <a:cs typeface="+mn-ea"/>
              <a:sym typeface="+mn-lt"/>
            </a:endParaRPr>
          </a:p>
        </p:txBody>
      </p:sp>
      <p:sp>
        <p:nvSpPr>
          <p:cNvPr id="18" name="矩形 17"/>
          <p:cNvSpPr/>
          <p:nvPr/>
        </p:nvSpPr>
        <p:spPr>
          <a:xfrm>
            <a:off x="3004220" y="2299575"/>
            <a:ext cx="8315169" cy="429413"/>
          </a:xfrm>
          <a:prstGeom prst="rect">
            <a:avLst/>
          </a:prstGeom>
        </p:spPr>
        <p:txBody>
          <a:bodyPr wrap="square">
            <a:spAutoFit/>
          </a:bodyPr>
          <a:lstStyle/>
          <a:p>
            <a:pPr fontAlgn="base">
              <a:lnSpc>
                <a:spcPct val="120000"/>
              </a:lnSpc>
              <a:spcBef>
                <a:spcPct val="0"/>
              </a:spcBef>
              <a:spcAft>
                <a:spcPct val="0"/>
              </a:spcAft>
              <a:buClrTx/>
              <a:buSzTx/>
              <a:buFontTx/>
              <a:buNone/>
              <a:defRP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数据元素个数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rPr>
              <a:t>n = 8</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6"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94741" y="1691072"/>
            <a:ext cx="9047838" cy="498598"/>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
                <a:srgbClr val="C00000"/>
              </a:buClr>
              <a:buSzTx/>
              <a:buNone/>
              <a:defRPr/>
            </a:pPr>
            <a:r>
              <a:rPr lang="zh-CN" altLang="en-US" sz="2200" b="1" dirty="0">
                <a:solidFill>
                  <a:srgbClr val="FF0000"/>
                </a:solidFill>
                <a:latin typeface="+mn-lt"/>
                <a:ea typeface="+mn-ea"/>
                <a:cs typeface="+mn-ea"/>
                <a:sym typeface="+mn-lt"/>
              </a:rPr>
              <a:t>     例题：</a:t>
            </a:r>
            <a:r>
              <a:rPr lang="zh-CN" altLang="en-US" sz="2200" b="1" dirty="0">
                <a:latin typeface="+mn-lt"/>
                <a:ea typeface="+mn-ea"/>
                <a:cs typeface="+mn-ea"/>
                <a:sym typeface="+mn-lt"/>
              </a:rPr>
              <a:t>数据元素序列（</a:t>
            </a:r>
            <a:r>
              <a:rPr lang="en-US" altLang="zh-CN" sz="2200" b="1" dirty="0">
                <a:latin typeface="+mn-lt"/>
                <a:ea typeface="+mn-ea"/>
                <a:cs typeface="+mn-ea"/>
                <a:sym typeface="+mn-lt"/>
              </a:rPr>
              <a:t>49</a:t>
            </a:r>
            <a:r>
              <a:rPr lang="zh-CN" altLang="en-US" sz="2200" b="1" dirty="0">
                <a:latin typeface="+mn-lt"/>
                <a:ea typeface="+mn-ea"/>
                <a:cs typeface="+mn-ea"/>
                <a:sym typeface="+mn-lt"/>
              </a:rPr>
              <a:t>，</a:t>
            </a:r>
            <a:r>
              <a:rPr lang="en-US" altLang="zh-CN" sz="2200" b="1" dirty="0">
                <a:latin typeface="+mn-lt"/>
                <a:ea typeface="+mn-ea"/>
                <a:cs typeface="+mn-ea"/>
                <a:sym typeface="+mn-lt"/>
              </a:rPr>
              <a:t>38</a:t>
            </a:r>
            <a:r>
              <a:rPr lang="zh-CN" altLang="en-US" sz="2200" b="1" dirty="0">
                <a:latin typeface="+mn-lt"/>
                <a:ea typeface="+mn-ea"/>
                <a:cs typeface="+mn-ea"/>
                <a:sym typeface="+mn-lt"/>
              </a:rPr>
              <a:t>，</a:t>
            </a:r>
            <a:r>
              <a:rPr lang="en-US" altLang="zh-CN" sz="2200" b="1" dirty="0">
                <a:latin typeface="+mn-lt"/>
                <a:ea typeface="+mn-ea"/>
                <a:cs typeface="+mn-ea"/>
                <a:sym typeface="+mn-lt"/>
              </a:rPr>
              <a:t>65</a:t>
            </a:r>
            <a:r>
              <a:rPr lang="zh-CN" altLang="en-US" sz="2200" b="1" dirty="0">
                <a:latin typeface="+mn-lt"/>
                <a:ea typeface="+mn-ea"/>
                <a:cs typeface="+mn-ea"/>
                <a:sym typeface="+mn-lt"/>
              </a:rPr>
              <a:t>，</a:t>
            </a:r>
            <a:r>
              <a:rPr lang="en-US" altLang="zh-CN" sz="2200" b="1" dirty="0">
                <a:latin typeface="+mn-lt"/>
                <a:ea typeface="+mn-ea"/>
                <a:cs typeface="+mn-ea"/>
                <a:sym typeface="+mn-lt"/>
              </a:rPr>
              <a:t>97</a:t>
            </a:r>
            <a:r>
              <a:rPr lang="zh-CN" altLang="en-US" sz="2200" b="1" dirty="0">
                <a:latin typeface="+mn-lt"/>
                <a:ea typeface="+mn-ea"/>
                <a:cs typeface="+mn-ea"/>
                <a:sym typeface="+mn-lt"/>
              </a:rPr>
              <a:t>，</a:t>
            </a:r>
            <a:r>
              <a:rPr lang="en-US" altLang="zh-CN" sz="2200" b="1" dirty="0">
                <a:latin typeface="+mn-lt"/>
                <a:ea typeface="+mn-ea"/>
                <a:cs typeface="+mn-ea"/>
                <a:sym typeface="+mn-lt"/>
              </a:rPr>
              <a:t>76</a:t>
            </a:r>
            <a:r>
              <a:rPr lang="zh-CN" altLang="en-US" sz="2200" b="1" dirty="0">
                <a:latin typeface="+mn-lt"/>
                <a:ea typeface="+mn-ea"/>
                <a:cs typeface="+mn-ea"/>
                <a:sym typeface="+mn-lt"/>
              </a:rPr>
              <a:t>，</a:t>
            </a:r>
            <a:r>
              <a:rPr lang="en-US" altLang="zh-CN" sz="2200" b="1" dirty="0">
                <a:latin typeface="+mn-lt"/>
                <a:ea typeface="+mn-ea"/>
                <a:cs typeface="+mn-ea"/>
                <a:sym typeface="+mn-lt"/>
              </a:rPr>
              <a:t>13</a:t>
            </a:r>
            <a:r>
              <a:rPr lang="zh-CN" altLang="en-US" sz="2200" b="1" dirty="0">
                <a:latin typeface="+mn-lt"/>
                <a:ea typeface="+mn-ea"/>
                <a:cs typeface="+mn-ea"/>
                <a:sym typeface="+mn-lt"/>
              </a:rPr>
              <a:t>，</a:t>
            </a:r>
            <a:r>
              <a:rPr lang="en-US" altLang="zh-CN" sz="2200" b="1" dirty="0">
                <a:latin typeface="+mn-lt"/>
                <a:ea typeface="+mn-ea"/>
                <a:cs typeface="+mn-ea"/>
                <a:sym typeface="+mn-lt"/>
              </a:rPr>
              <a:t>27</a:t>
            </a:r>
            <a:r>
              <a:rPr lang="zh-CN" altLang="en-US" sz="2200" b="1" dirty="0">
                <a:latin typeface="+mn-lt"/>
                <a:ea typeface="+mn-ea"/>
                <a:cs typeface="+mn-ea"/>
                <a:sym typeface="+mn-lt"/>
              </a:rPr>
              <a:t>，</a:t>
            </a:r>
            <a:r>
              <a:rPr lang="en-US" altLang="zh-CN" sz="2200" b="1" dirty="0">
                <a:latin typeface="+mn-lt"/>
                <a:ea typeface="+mn-ea"/>
                <a:cs typeface="+mn-ea"/>
                <a:sym typeface="+mn-lt"/>
              </a:rPr>
              <a:t>49</a:t>
            </a:r>
            <a:r>
              <a:rPr lang="zh-CN" altLang="en-US" sz="2200" b="1" dirty="0">
                <a:latin typeface="+mn-lt"/>
                <a:ea typeface="+mn-ea"/>
                <a:cs typeface="+mn-ea"/>
                <a:sym typeface="+mn-lt"/>
              </a:rPr>
              <a:t>）归并排序。</a:t>
            </a:r>
            <a:endParaRPr lang="en-US" altLang="zh-CN" sz="2200" b="1" dirty="0">
              <a:latin typeface="+mn-lt"/>
              <a:ea typeface="+mn-ea"/>
              <a:cs typeface="+mn-ea"/>
              <a:sym typeface="+mn-lt"/>
            </a:endParaRPr>
          </a:p>
        </p:txBody>
      </p:sp>
      <p:sp>
        <p:nvSpPr>
          <p:cNvPr id="7" name="矩形 6"/>
          <p:cNvSpPr/>
          <p:nvPr/>
        </p:nvSpPr>
        <p:spPr>
          <a:xfrm>
            <a:off x="2815619" y="2908345"/>
            <a:ext cx="7026282"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49</a:t>
            </a:r>
            <a:r>
              <a:rPr lang="zh-CN" altLang="en-US" sz="2200" b="1" dirty="0">
                <a:cs typeface="+mn-ea"/>
                <a:sym typeface="+mn-lt"/>
              </a:rPr>
              <a:t>）（</a:t>
            </a:r>
            <a:r>
              <a:rPr lang="en-US" altLang="zh-CN" sz="2200" b="1" dirty="0">
                <a:cs typeface="+mn-ea"/>
                <a:sym typeface="+mn-lt"/>
              </a:rPr>
              <a:t>38</a:t>
            </a:r>
            <a:r>
              <a:rPr lang="zh-CN" altLang="en-US" sz="2200" b="1" dirty="0">
                <a:cs typeface="+mn-ea"/>
                <a:sym typeface="+mn-lt"/>
              </a:rPr>
              <a:t>）（</a:t>
            </a:r>
            <a:r>
              <a:rPr lang="en-US" altLang="zh-CN" sz="2200" b="1" dirty="0">
                <a:cs typeface="+mn-ea"/>
                <a:sym typeface="+mn-lt"/>
              </a:rPr>
              <a:t>65</a:t>
            </a:r>
            <a:r>
              <a:rPr lang="zh-CN" altLang="en-US" sz="2200" b="1" dirty="0">
                <a:cs typeface="+mn-ea"/>
                <a:sym typeface="+mn-lt"/>
              </a:rPr>
              <a:t>）（</a:t>
            </a:r>
            <a:r>
              <a:rPr lang="en-US" altLang="zh-CN" sz="2200" b="1" dirty="0">
                <a:cs typeface="+mn-ea"/>
                <a:sym typeface="+mn-lt"/>
              </a:rPr>
              <a:t>97</a:t>
            </a:r>
            <a:r>
              <a:rPr lang="zh-CN" altLang="en-US" sz="2200" b="1" dirty="0">
                <a:cs typeface="+mn-ea"/>
                <a:sym typeface="+mn-lt"/>
              </a:rPr>
              <a:t>）（</a:t>
            </a:r>
            <a:r>
              <a:rPr lang="en-US" altLang="zh-CN" sz="2200" b="1" dirty="0">
                <a:cs typeface="+mn-ea"/>
                <a:sym typeface="+mn-lt"/>
              </a:rPr>
              <a:t>76</a:t>
            </a:r>
            <a:r>
              <a:rPr lang="zh-CN" altLang="en-US" sz="2200" b="1" dirty="0">
                <a:cs typeface="+mn-ea"/>
                <a:sym typeface="+mn-lt"/>
              </a:rPr>
              <a:t>）（</a:t>
            </a:r>
            <a:r>
              <a:rPr lang="en-US" altLang="zh-CN" sz="2200" b="1" dirty="0">
                <a:cs typeface="+mn-ea"/>
                <a:sym typeface="+mn-lt"/>
              </a:rPr>
              <a:t>13</a:t>
            </a:r>
            <a:r>
              <a:rPr lang="zh-CN" altLang="en-US" sz="2200" b="1" dirty="0">
                <a:cs typeface="+mn-ea"/>
                <a:sym typeface="+mn-lt"/>
              </a:rPr>
              <a:t>）（</a:t>
            </a:r>
            <a:r>
              <a:rPr lang="en-US" altLang="zh-CN" sz="2200" b="1" dirty="0">
                <a:cs typeface="+mn-ea"/>
                <a:sym typeface="+mn-lt"/>
              </a:rPr>
              <a:t>27</a:t>
            </a:r>
            <a:r>
              <a:rPr lang="zh-CN" altLang="en-US" sz="2200" b="1" dirty="0">
                <a:cs typeface="+mn-ea"/>
                <a:sym typeface="+mn-lt"/>
              </a:rPr>
              <a:t>）（</a:t>
            </a:r>
            <a:r>
              <a:rPr lang="en-US" altLang="zh-CN" sz="2200" b="1" u="sng" dirty="0">
                <a:solidFill>
                  <a:srgbClr val="FF0000"/>
                </a:solidFill>
                <a:cs typeface="+mn-ea"/>
                <a:sym typeface="+mn-lt"/>
              </a:rPr>
              <a:t>49</a:t>
            </a:r>
            <a:r>
              <a:rPr lang="zh-CN" altLang="en-US" sz="2200" b="1" dirty="0">
                <a:cs typeface="+mn-ea"/>
                <a:sym typeface="+mn-lt"/>
              </a:rPr>
              <a:t>）</a:t>
            </a:r>
            <a:endParaRPr lang="zh-CN" altLang="en-US" sz="2200" dirty="0"/>
          </a:p>
        </p:txBody>
      </p:sp>
      <p:sp>
        <p:nvSpPr>
          <p:cNvPr id="8" name="矩形 7"/>
          <p:cNvSpPr/>
          <p:nvPr/>
        </p:nvSpPr>
        <p:spPr>
          <a:xfrm>
            <a:off x="2815619" y="3615282"/>
            <a:ext cx="7026282"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38        49</a:t>
            </a:r>
            <a:r>
              <a:rPr lang="zh-CN" altLang="en-US" sz="2200" b="1" dirty="0">
                <a:cs typeface="+mn-ea"/>
                <a:sym typeface="+mn-lt"/>
              </a:rPr>
              <a:t>）（</a:t>
            </a:r>
            <a:r>
              <a:rPr lang="en-US" altLang="zh-CN" sz="2200" b="1" dirty="0">
                <a:cs typeface="+mn-ea"/>
                <a:sym typeface="+mn-lt"/>
              </a:rPr>
              <a:t>65        97</a:t>
            </a:r>
            <a:r>
              <a:rPr lang="zh-CN" altLang="en-US" sz="2200" b="1" dirty="0">
                <a:cs typeface="+mn-ea"/>
                <a:sym typeface="+mn-lt"/>
              </a:rPr>
              <a:t>）（</a:t>
            </a:r>
            <a:r>
              <a:rPr lang="en-US" altLang="zh-CN" sz="2200" b="1" dirty="0">
                <a:cs typeface="+mn-ea"/>
                <a:sym typeface="+mn-lt"/>
              </a:rPr>
              <a:t>13</a:t>
            </a:r>
            <a:r>
              <a:rPr lang="zh-CN" altLang="en-US" sz="2200" b="1" dirty="0">
                <a:cs typeface="+mn-ea"/>
                <a:sym typeface="+mn-lt"/>
              </a:rPr>
              <a:t>        </a:t>
            </a:r>
            <a:r>
              <a:rPr lang="en-US" altLang="zh-CN" sz="2200" b="1" dirty="0">
                <a:cs typeface="+mn-ea"/>
                <a:sym typeface="+mn-lt"/>
              </a:rPr>
              <a:t>76</a:t>
            </a:r>
            <a:r>
              <a:rPr lang="zh-CN" altLang="en-US" sz="2200" b="1" dirty="0">
                <a:cs typeface="+mn-ea"/>
                <a:sym typeface="+mn-lt"/>
              </a:rPr>
              <a:t>）（</a:t>
            </a:r>
            <a:r>
              <a:rPr lang="en-US" altLang="zh-CN" sz="2200" b="1" dirty="0">
                <a:cs typeface="+mn-ea"/>
                <a:sym typeface="+mn-lt"/>
              </a:rPr>
              <a:t>27</a:t>
            </a:r>
            <a:r>
              <a:rPr lang="zh-CN" altLang="en-US" sz="2200" b="1" dirty="0">
                <a:cs typeface="+mn-ea"/>
                <a:sym typeface="+mn-lt"/>
              </a:rPr>
              <a:t>        </a:t>
            </a:r>
            <a:r>
              <a:rPr lang="en-US" altLang="zh-CN" sz="2200" b="1" u="sng" dirty="0">
                <a:solidFill>
                  <a:srgbClr val="FF0000"/>
                </a:solidFill>
                <a:cs typeface="+mn-ea"/>
                <a:sym typeface="+mn-lt"/>
              </a:rPr>
              <a:t>49</a:t>
            </a:r>
            <a:r>
              <a:rPr lang="zh-CN" altLang="en-US" sz="2200" b="1" dirty="0">
                <a:cs typeface="+mn-ea"/>
                <a:sym typeface="+mn-lt"/>
              </a:rPr>
              <a:t>）</a:t>
            </a:r>
            <a:endParaRPr lang="zh-CN" altLang="en-US" sz="2200" dirty="0"/>
          </a:p>
        </p:txBody>
      </p:sp>
      <p:sp>
        <p:nvSpPr>
          <p:cNvPr id="9" name="矩形 8"/>
          <p:cNvSpPr/>
          <p:nvPr/>
        </p:nvSpPr>
        <p:spPr>
          <a:xfrm>
            <a:off x="2815619" y="4322219"/>
            <a:ext cx="7167347"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38        49       65        97</a:t>
            </a:r>
            <a:r>
              <a:rPr lang="zh-CN" altLang="en-US" sz="2200" b="1" dirty="0">
                <a:cs typeface="+mn-ea"/>
                <a:sym typeface="+mn-lt"/>
              </a:rPr>
              <a:t>）（</a:t>
            </a:r>
            <a:r>
              <a:rPr lang="en-US" altLang="zh-CN" sz="2200" b="1" dirty="0">
                <a:cs typeface="+mn-ea"/>
                <a:sym typeface="+mn-lt"/>
              </a:rPr>
              <a:t>13</a:t>
            </a:r>
            <a:r>
              <a:rPr lang="zh-CN" altLang="en-US" sz="2200" b="1" dirty="0">
                <a:cs typeface="+mn-ea"/>
                <a:sym typeface="+mn-lt"/>
              </a:rPr>
              <a:t>         </a:t>
            </a:r>
            <a:r>
              <a:rPr lang="en-US" altLang="zh-CN" sz="2200" b="1" dirty="0">
                <a:cs typeface="+mn-ea"/>
                <a:sym typeface="+mn-lt"/>
              </a:rPr>
              <a:t>27        </a:t>
            </a:r>
            <a:r>
              <a:rPr lang="en-US" altLang="zh-CN" sz="2200" b="1" u="sng" dirty="0">
                <a:solidFill>
                  <a:srgbClr val="FF0000"/>
                </a:solidFill>
                <a:cs typeface="+mn-ea"/>
                <a:sym typeface="+mn-lt"/>
              </a:rPr>
              <a:t>49</a:t>
            </a:r>
            <a:r>
              <a:rPr lang="en-US" altLang="zh-CN" sz="2200" b="1" dirty="0">
                <a:cs typeface="+mn-ea"/>
                <a:sym typeface="+mn-lt"/>
              </a:rPr>
              <a:t>         76</a:t>
            </a:r>
            <a:r>
              <a:rPr lang="zh-CN" altLang="en-US" sz="2200" b="1" dirty="0">
                <a:cs typeface="+mn-ea"/>
                <a:sym typeface="+mn-lt"/>
              </a:rPr>
              <a:t>）</a:t>
            </a:r>
            <a:endParaRPr lang="zh-CN" altLang="en-US" sz="2200" dirty="0"/>
          </a:p>
        </p:txBody>
      </p:sp>
      <p:sp>
        <p:nvSpPr>
          <p:cNvPr id="10" name="矩形 9"/>
          <p:cNvSpPr/>
          <p:nvPr/>
        </p:nvSpPr>
        <p:spPr>
          <a:xfrm>
            <a:off x="2815619" y="5029156"/>
            <a:ext cx="7026282" cy="430887"/>
          </a:xfrm>
          <a:prstGeom prst="rect">
            <a:avLst/>
          </a:prstGeom>
        </p:spPr>
        <p:txBody>
          <a:bodyPr wrap="none">
            <a:spAutoFit/>
          </a:bodyPr>
          <a:lstStyle/>
          <a:p>
            <a:r>
              <a:rPr lang="zh-CN" altLang="en-US" sz="2200" b="1" dirty="0">
                <a:cs typeface="+mn-ea"/>
                <a:sym typeface="+mn-lt"/>
              </a:rPr>
              <a:t>（</a:t>
            </a:r>
            <a:r>
              <a:rPr lang="en-US" altLang="zh-CN" sz="2200" b="1" dirty="0">
                <a:cs typeface="+mn-ea"/>
                <a:sym typeface="+mn-lt"/>
              </a:rPr>
              <a:t>13        27       38        </a:t>
            </a:r>
            <a:r>
              <a:rPr lang="en-US" altLang="zh-CN" sz="2200" b="1" u="sng" dirty="0">
                <a:solidFill>
                  <a:srgbClr val="FF0000"/>
                </a:solidFill>
                <a:cs typeface="+mn-ea"/>
                <a:sym typeface="+mn-lt"/>
              </a:rPr>
              <a:t>49</a:t>
            </a:r>
            <a:r>
              <a:rPr lang="zh-CN" altLang="en-US" sz="2200" b="1" dirty="0">
                <a:cs typeface="+mn-ea"/>
                <a:sym typeface="+mn-lt"/>
              </a:rPr>
              <a:t>        </a:t>
            </a:r>
            <a:r>
              <a:rPr lang="en-US" altLang="zh-CN" sz="2200" b="1" dirty="0">
                <a:cs typeface="+mn-ea"/>
                <a:sym typeface="+mn-lt"/>
              </a:rPr>
              <a:t>49</a:t>
            </a:r>
            <a:r>
              <a:rPr lang="zh-CN" altLang="en-US" sz="2200" b="1" dirty="0">
                <a:cs typeface="+mn-ea"/>
                <a:sym typeface="+mn-lt"/>
              </a:rPr>
              <a:t>         </a:t>
            </a:r>
            <a:r>
              <a:rPr lang="en-US" altLang="zh-CN" sz="2200" b="1" dirty="0">
                <a:cs typeface="+mn-ea"/>
                <a:sym typeface="+mn-lt"/>
              </a:rPr>
              <a:t>65        76         97</a:t>
            </a:r>
            <a:r>
              <a:rPr lang="zh-CN" altLang="en-US" sz="2200" b="1" dirty="0">
                <a:cs typeface="+mn-ea"/>
                <a:sym typeface="+mn-lt"/>
              </a:rPr>
              <a:t>）</a:t>
            </a:r>
            <a:endParaRPr lang="zh-CN" altLang="en-US" sz="2200" dirty="0"/>
          </a:p>
        </p:txBody>
      </p:sp>
      <p:sp>
        <p:nvSpPr>
          <p:cNvPr id="11" name="矩形 10"/>
          <p:cNvSpPr/>
          <p:nvPr/>
        </p:nvSpPr>
        <p:spPr>
          <a:xfrm>
            <a:off x="2466450" y="5715195"/>
            <a:ext cx="8376129" cy="461665"/>
          </a:xfrm>
          <a:prstGeom prst="rect">
            <a:avLst/>
          </a:prstGeom>
        </p:spPr>
        <p:txBody>
          <a:bodyPr wrap="square">
            <a:spAutoFit/>
          </a:bodyPr>
          <a:lstStyle/>
          <a:p>
            <a:pPr fontAlgn="base">
              <a:lnSpc>
                <a:spcPct val="120000"/>
              </a:lnSpc>
              <a:spcBef>
                <a:spcPct val="0"/>
              </a:spcBef>
              <a:spcAft>
                <a:spcPct val="0"/>
              </a:spcAft>
              <a:buClrTx/>
              <a:buSzTx/>
              <a:buFontTx/>
              <a:buNone/>
              <a:defRP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每一趟合并比较次数 </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n-1</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，二叉树的高度 </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0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clogn</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c</a:t>
            </a: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为常数）</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2" name="圆角矩形 1"/>
          <p:cNvSpPr/>
          <p:nvPr/>
        </p:nvSpPr>
        <p:spPr>
          <a:xfrm>
            <a:off x="6399292" y="2845131"/>
            <a:ext cx="551780"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3878963" y="2809851"/>
            <a:ext cx="621857" cy="562484"/>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4648972" y="2834079"/>
            <a:ext cx="741429"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圆角矩形 13"/>
          <p:cNvSpPr/>
          <p:nvPr/>
        </p:nvSpPr>
        <p:spPr>
          <a:xfrm>
            <a:off x="5524550" y="2834079"/>
            <a:ext cx="551780"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4"/>
          <p:cNvSpPr/>
          <p:nvPr/>
        </p:nvSpPr>
        <p:spPr>
          <a:xfrm>
            <a:off x="7245854" y="2834079"/>
            <a:ext cx="551780"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圆角矩形 15"/>
          <p:cNvSpPr/>
          <p:nvPr/>
        </p:nvSpPr>
        <p:spPr>
          <a:xfrm>
            <a:off x="8092416" y="2860401"/>
            <a:ext cx="551780"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圆角矩形 16"/>
          <p:cNvSpPr/>
          <p:nvPr/>
        </p:nvSpPr>
        <p:spPr>
          <a:xfrm>
            <a:off x="8938978" y="2832588"/>
            <a:ext cx="551780"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3004221" y="2821965"/>
            <a:ext cx="551780"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a:off x="3017962" y="3593660"/>
            <a:ext cx="1482858"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a:off x="4648972" y="3585097"/>
            <a:ext cx="1482858"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a:off x="6348553" y="3582740"/>
            <a:ext cx="1482858"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a:off x="8048134" y="3604471"/>
            <a:ext cx="1482858"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a:off x="3017962" y="4312558"/>
            <a:ext cx="3113868"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6314776" y="4331401"/>
            <a:ext cx="3175982" cy="55037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a:off x="3004220" y="4992574"/>
            <a:ext cx="6486537" cy="497653"/>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2462886" y="6296809"/>
            <a:ext cx="8376129" cy="461665"/>
          </a:xfrm>
          <a:prstGeom prst="rect">
            <a:avLst/>
          </a:prstGeom>
        </p:spPr>
        <p:txBody>
          <a:bodyPr wrap="square">
            <a:spAutoFit/>
          </a:bodyPr>
          <a:lstStyle/>
          <a:p>
            <a:pPr fontAlgn="base">
              <a:lnSpc>
                <a:spcPct val="120000"/>
              </a:lnSpc>
              <a:spcBef>
                <a:spcPct val="0"/>
              </a:spcBef>
              <a:spcAft>
                <a:spcPct val="0"/>
              </a:spcAft>
              <a:buClrTx/>
              <a:buSzTx/>
              <a:buFontTx/>
              <a:buNone/>
              <a:defRP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最坏时间复杂度：</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T</a:t>
            </a:r>
            <a:r>
              <a:rPr lang="en-US" altLang="zh-CN" sz="20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worst</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 = O(</a:t>
            </a:r>
            <a:r>
              <a:rPr lang="en-US" altLang="zh-CN" sz="2000" b="1"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nlogn</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p>
        </p:txBody>
      </p:sp>
      <p:sp>
        <p:nvSpPr>
          <p:cNvPr id="28" name="矩形 27"/>
          <p:cNvSpPr/>
          <p:nvPr/>
        </p:nvSpPr>
        <p:spPr>
          <a:xfrm>
            <a:off x="2462885" y="6318549"/>
            <a:ext cx="8376129" cy="461665"/>
          </a:xfrm>
          <a:prstGeom prst="rect">
            <a:avLst/>
          </a:prstGeom>
        </p:spPr>
        <p:txBody>
          <a:bodyPr wrap="square">
            <a:spAutoFit/>
          </a:bodyPr>
          <a:lstStyle/>
          <a:p>
            <a:pPr fontAlgn="base">
              <a:lnSpc>
                <a:spcPct val="120000"/>
              </a:lnSpc>
              <a:spcBef>
                <a:spcPct val="0"/>
              </a:spcBef>
              <a:spcAft>
                <a:spcPct val="0"/>
              </a:spcAft>
              <a:buClrTx/>
              <a:buSzTx/>
              <a:buFontTx/>
              <a:buNone/>
              <a:defRPr/>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sym typeface="+mn-lt"/>
              </a:rPr>
              <a:t>空间复杂度：</a:t>
            </a:r>
            <a:r>
              <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S(n) = O(n)</a:t>
            </a:r>
          </a:p>
        </p:txBody>
      </p:sp>
    </p:spTree>
    <p:extLst>
      <p:ext uri="{BB962C8B-B14F-4D97-AF65-F5344CB8AC3E}">
        <p14:creationId xmlns:p14="http://schemas.microsoft.com/office/powerpoint/2010/main" val="771995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27"/>
                                        </p:tgtEl>
                                        <p:attrNameLst>
                                          <p:attrName>style.visibility</p:attrName>
                                        </p:attrNameLst>
                                      </p:cBhvr>
                                      <p:to>
                                        <p:strVal val="hidden"/>
                                      </p:to>
                                    </p:set>
                                  </p:childTnLst>
                                </p:cTn>
                              </p:par>
                              <p:par>
                                <p:cTn id="47" presetID="1" presetClass="entr" presetSubtype="0" fill="hold" grpId="0" nodeType="with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 grpId="0" animBg="1"/>
      <p:bldP spid="12" grpId="0" animBg="1"/>
      <p:bldP spid="13" grpId="0" animBg="1"/>
      <p:bldP spid="14" grpId="0" animBg="1"/>
      <p:bldP spid="15" grpId="0" animBg="1"/>
      <p:bldP spid="16" grpId="0" animBg="1"/>
      <p:bldP spid="17" grpId="0" animBg="1"/>
      <p:bldP spid="19" grpId="0" animBg="1"/>
      <p:bldP spid="20" grpId="0" animBg="1"/>
      <p:bldP spid="21" grpId="0" animBg="1"/>
      <p:bldP spid="22" grpId="0" animBg="1"/>
      <p:bldP spid="23" grpId="0" animBg="1"/>
      <p:bldP spid="24" grpId="0" animBg="1"/>
      <p:bldP spid="25" grpId="0" animBg="1"/>
      <p:bldP spid="26" grpId="0" animBg="1"/>
      <p:bldP spid="27" grpId="0"/>
      <p:bldP spid="27" grpId="1"/>
      <p:bldP spid="28"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782723" y="1483915"/>
            <a:ext cx="8246710"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ts val="60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稳定的排序方法。</a:t>
            </a:r>
            <a:endParaRPr lang="en-US" altLang="zh-CN" sz="2200" b="1" dirty="0">
              <a:solidFill>
                <a:srgbClr val="000000"/>
              </a:solidFill>
              <a:latin typeface="+mn-lt"/>
              <a:ea typeface="+mn-ea"/>
              <a:cs typeface="+mn-ea"/>
              <a:sym typeface="+mn-lt"/>
            </a:endParaRPr>
          </a:p>
        </p:txBody>
      </p:sp>
      <p:sp>
        <p:nvSpPr>
          <p:cNvPr id="5" name="矩形 3"/>
          <p:cNvSpPr>
            <a:spLocks noChangeArrowheads="1"/>
          </p:cNvSpPr>
          <p:nvPr/>
        </p:nvSpPr>
        <p:spPr bwMode="auto">
          <a:xfrm>
            <a:off x="1782723" y="178073"/>
            <a:ext cx="3168100"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归并排序</a:t>
            </a: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grpSp>
      <p:sp>
        <p:nvSpPr>
          <p:cNvPr id="3" name="矩形 2">
            <a:extLst>
              <a:ext uri="{FF2B5EF4-FFF2-40B4-BE49-F238E27FC236}">
                <a16:creationId xmlns:a16="http://schemas.microsoft.com/office/drawing/2014/main" id="{BA9F8972-1B0B-42DF-8C1E-1EECF33EBBDA}"/>
              </a:ext>
            </a:extLst>
          </p:cNvPr>
          <p:cNvSpPr/>
          <p:nvPr/>
        </p:nvSpPr>
        <p:spPr>
          <a:xfrm>
            <a:off x="1782720" y="2761779"/>
            <a:ext cx="7071167" cy="461665"/>
          </a:xfrm>
          <a:prstGeom prst="rect">
            <a:avLst/>
          </a:prstGeom>
        </p:spPr>
        <p:txBody>
          <a:bodyPr wrap="none">
            <a:spAutoFit/>
          </a:bodyPr>
          <a:lstStyle/>
          <a:p>
            <a:pPr marL="342900" indent="-342900">
              <a:buClr>
                <a:srgbClr val="FF0000"/>
              </a:buClr>
              <a:buFont typeface="Wingdings" panose="05000000000000000000" pitchFamily="2" charset="2"/>
              <a:buChar char="u"/>
            </a:pPr>
            <a:r>
              <a:rPr lang="zh-CN" altLang="en-US" sz="2400" b="1" dirty="0">
                <a:solidFill>
                  <a:srgbClr val="000000"/>
                </a:solidFill>
                <a:cs typeface="+mn-ea"/>
                <a:sym typeface="+mn-lt"/>
              </a:rPr>
              <a:t> 能用于链式存储结构，且不需要附加存储空间。</a:t>
            </a:r>
            <a:endParaRPr lang="zh-CN" altLang="en-US" sz="2400" dirty="0"/>
          </a:p>
        </p:txBody>
      </p:sp>
    </p:spTree>
    <p:extLst>
      <p:ext uri="{BB962C8B-B14F-4D97-AF65-F5344CB8AC3E}">
        <p14:creationId xmlns:p14="http://schemas.microsoft.com/office/powerpoint/2010/main" val="390127710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4576876"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r>
              <a:rPr lang="en-US" altLang="zh-CN" sz="2935" b="1" dirty="0">
                <a:solidFill>
                  <a:srgbClr val="202A36"/>
                </a:solidFill>
                <a:latin typeface="+mn-lt"/>
                <a:ea typeface="+mn-ea"/>
                <a:cs typeface="+mn-ea"/>
                <a:sym typeface="+mn-lt"/>
              </a:rPr>
              <a:t>-----</a:t>
            </a:r>
            <a:r>
              <a:rPr lang="zh-CN" altLang="en-US" sz="2935" b="1" dirty="0">
                <a:solidFill>
                  <a:srgbClr val="202A36"/>
                </a:solidFill>
                <a:latin typeface="+mn-lt"/>
                <a:ea typeface="+mn-ea"/>
                <a:cs typeface="+mn-ea"/>
                <a:sym typeface="+mn-lt"/>
              </a:rPr>
              <a:t>多关键字排序</a:t>
            </a:r>
          </a:p>
        </p:txBody>
      </p:sp>
      <p:sp>
        <p:nvSpPr>
          <p:cNvPr id="5"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678502" y="1063234"/>
            <a:ext cx="8834996" cy="5110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Ø"/>
            </a:pPr>
            <a:r>
              <a:rPr lang="zh-CN" altLang="en-US" sz="2200" b="1" dirty="0">
                <a:solidFill>
                  <a:srgbClr val="000000"/>
                </a:solidFill>
                <a:latin typeface="+mn-lt"/>
                <a:ea typeface="+mn-ea"/>
                <a:cs typeface="+mn-ea"/>
                <a:sym typeface="+mn-lt"/>
              </a:rPr>
              <a:t>前面的各类排序方法都是建立在关键字比较的基础上</a:t>
            </a: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FF0000"/>
              </a:buClr>
              <a:buSzTx/>
              <a:buFont typeface="Wingdings" panose="05000000000000000000" pitchFamily="2" charset="2"/>
              <a:buChar char="Ø"/>
            </a:pP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FF0000"/>
              </a:buClr>
              <a:buSzTx/>
              <a:buFont typeface="Wingdings" panose="05000000000000000000" pitchFamily="2" charset="2"/>
              <a:buChar char="Ø"/>
            </a:pPr>
            <a:r>
              <a:rPr lang="zh-CN" altLang="en-US" sz="2200" b="1" dirty="0">
                <a:solidFill>
                  <a:srgbClr val="000000"/>
                </a:solidFill>
                <a:latin typeface="+mn-lt"/>
                <a:ea typeface="+mn-ea"/>
                <a:cs typeface="+mn-ea"/>
                <a:sym typeface="+mn-lt"/>
              </a:rPr>
              <a:t>分配类排序不需要比较关键字的大小</a:t>
            </a: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FF0000"/>
              </a:buClr>
              <a:buSzTx/>
              <a:buFont typeface="Wingdings" panose="05000000000000000000" pitchFamily="2" charset="2"/>
              <a:buChar char="Ø"/>
            </a:pP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FF0000"/>
              </a:buClr>
              <a:buSzTx/>
              <a:buFont typeface="Wingdings" panose="05000000000000000000" pitchFamily="2" charset="2"/>
              <a:buChar char="Ø"/>
            </a:pPr>
            <a:r>
              <a:rPr lang="zh-CN" altLang="en-US" sz="2200" b="1" dirty="0">
                <a:solidFill>
                  <a:srgbClr val="000000"/>
                </a:solidFill>
                <a:latin typeface="+mn-lt"/>
                <a:ea typeface="+mn-ea"/>
                <a:cs typeface="+mn-ea"/>
                <a:sym typeface="+mn-lt"/>
              </a:rPr>
              <a:t>根据关键字中各位的值，通过对待排序记录进行若干趟“分配”和“收集”来实现排序的</a:t>
            </a: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FF0000"/>
              </a:buClr>
              <a:buSzTx/>
              <a:buFont typeface="Wingdings" panose="05000000000000000000" pitchFamily="2" charset="2"/>
              <a:buChar char="Ø"/>
            </a:pP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FF0000"/>
              </a:buClr>
              <a:buSzTx/>
              <a:buFont typeface="Wingdings" panose="05000000000000000000" pitchFamily="2" charset="2"/>
              <a:buChar char="Ø"/>
            </a:pPr>
            <a:r>
              <a:rPr lang="zh-CN" altLang="en-US" sz="2200" b="1" dirty="0">
                <a:solidFill>
                  <a:srgbClr val="000000"/>
                </a:solidFill>
                <a:latin typeface="+mn-lt"/>
                <a:ea typeface="+mn-ea"/>
                <a:cs typeface="+mn-ea"/>
                <a:sym typeface="+mn-lt"/>
              </a:rPr>
              <a:t>是一种借助于多关键字排序的思想对单关键字排序的方法</a:t>
            </a: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FF0000"/>
              </a:buClr>
              <a:buSzTx/>
              <a:buFont typeface="Wingdings" panose="05000000000000000000" pitchFamily="2" charset="2"/>
              <a:buChar char="Ø"/>
            </a:pP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FF0000"/>
              </a:buClr>
              <a:buSzTx/>
              <a:buFont typeface="Wingdings" panose="05000000000000000000" pitchFamily="2" charset="2"/>
              <a:buChar char="Ø"/>
            </a:pPr>
            <a:r>
              <a:rPr lang="zh-CN" altLang="en-US" sz="2200" b="1" dirty="0">
                <a:solidFill>
                  <a:srgbClr val="000000"/>
                </a:solidFill>
                <a:latin typeface="+mn-lt"/>
                <a:ea typeface="+mn-ea"/>
                <a:cs typeface="+mn-ea"/>
                <a:sym typeface="+mn-lt"/>
              </a:rPr>
              <a:t>基数排序是典型的分配类排序</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Tree>
    <p:extLst>
      <p:ext uri="{BB962C8B-B14F-4D97-AF65-F5344CB8AC3E}">
        <p14:creationId xmlns:p14="http://schemas.microsoft.com/office/powerpoint/2010/main" val="8079526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4576876"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r>
              <a:rPr lang="en-US" altLang="zh-CN" sz="2935" b="1" dirty="0">
                <a:solidFill>
                  <a:srgbClr val="202A36"/>
                </a:solidFill>
                <a:latin typeface="+mn-lt"/>
                <a:ea typeface="+mn-ea"/>
                <a:cs typeface="+mn-ea"/>
                <a:sym typeface="+mn-lt"/>
              </a:rPr>
              <a:t>-----</a:t>
            </a:r>
            <a:r>
              <a:rPr lang="zh-CN" altLang="en-US" sz="2935" b="1" dirty="0">
                <a:solidFill>
                  <a:srgbClr val="202A36"/>
                </a:solidFill>
                <a:latin typeface="+mn-lt"/>
                <a:ea typeface="+mn-ea"/>
                <a:cs typeface="+mn-ea"/>
                <a:sym typeface="+mn-lt"/>
              </a:rPr>
              <a:t>多关键字排序</a:t>
            </a:r>
          </a:p>
        </p:txBody>
      </p:sp>
      <p:sp>
        <p:nvSpPr>
          <p:cNvPr id="5"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818826" y="1378470"/>
            <a:ext cx="7792157" cy="1047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假设有</a:t>
            </a:r>
            <a:r>
              <a:rPr lang="en-US" altLang="zh-CN" sz="2200" b="1" dirty="0">
                <a:solidFill>
                  <a:srgbClr val="000000"/>
                </a:solidFill>
                <a:latin typeface="+mn-lt"/>
                <a:ea typeface="+mn-ea"/>
                <a:cs typeface="+mn-ea"/>
                <a:sym typeface="+mn-lt"/>
              </a:rPr>
              <a:t>n</a:t>
            </a:r>
            <a:r>
              <a:rPr lang="zh-CN" altLang="en-US" sz="2200" b="1" dirty="0">
                <a:solidFill>
                  <a:srgbClr val="000000"/>
                </a:solidFill>
                <a:latin typeface="+mn-lt"/>
                <a:ea typeface="+mn-ea"/>
                <a:cs typeface="+mn-ea"/>
                <a:sym typeface="+mn-lt"/>
              </a:rPr>
              <a:t>个数据元素的序列</a:t>
            </a:r>
            <a:r>
              <a:rPr lang="en-US" altLang="zh-CN" sz="2200" b="1" dirty="0">
                <a:solidFill>
                  <a:srgbClr val="000000"/>
                </a:solidFill>
                <a:latin typeface="+mn-lt"/>
                <a:ea typeface="+mn-ea"/>
                <a:cs typeface="+mn-ea"/>
                <a:sym typeface="+mn-lt"/>
              </a:rPr>
              <a:t>{R</a:t>
            </a:r>
            <a:r>
              <a:rPr lang="en-US" altLang="zh-CN" sz="2200" b="1" baseline="-25000" dirty="0">
                <a:solidFill>
                  <a:srgbClr val="000000"/>
                </a:solidFill>
                <a:latin typeface="+mn-lt"/>
                <a:ea typeface="+mn-ea"/>
                <a:cs typeface="+mn-ea"/>
                <a:sym typeface="+mn-lt"/>
              </a:rPr>
              <a:t>1</a:t>
            </a:r>
            <a:r>
              <a:rPr lang="en-US" altLang="zh-CN" sz="2200" b="1" dirty="0">
                <a:solidFill>
                  <a:srgbClr val="000000"/>
                </a:solidFill>
                <a:latin typeface="+mn-lt"/>
                <a:ea typeface="+mn-ea"/>
                <a:cs typeface="+mn-ea"/>
                <a:sym typeface="+mn-lt"/>
              </a:rPr>
              <a:t>, R</a:t>
            </a:r>
            <a:r>
              <a:rPr lang="en-US" altLang="zh-CN" sz="2200" b="1" baseline="-25000" dirty="0">
                <a:solidFill>
                  <a:srgbClr val="000000"/>
                </a:solidFill>
                <a:latin typeface="+mn-lt"/>
                <a:ea typeface="+mn-ea"/>
                <a:cs typeface="+mn-ea"/>
                <a:sym typeface="+mn-lt"/>
              </a:rPr>
              <a:t>2</a:t>
            </a:r>
            <a:r>
              <a:rPr lang="en-US" altLang="zh-CN" sz="2200" b="1" dirty="0">
                <a:solidFill>
                  <a:srgbClr val="000000"/>
                </a:solidFill>
                <a:latin typeface="+mn-lt"/>
                <a:ea typeface="+mn-ea"/>
                <a:cs typeface="+mn-ea"/>
                <a:sym typeface="+mn-lt"/>
              </a:rPr>
              <a:t>, …, R</a:t>
            </a:r>
            <a:r>
              <a:rPr lang="en-US" altLang="zh-CN" sz="2200" b="1" baseline="-25000" dirty="0">
                <a:solidFill>
                  <a:srgbClr val="000000"/>
                </a:solidFill>
                <a:latin typeface="+mn-lt"/>
                <a:ea typeface="+mn-ea"/>
                <a:cs typeface="+mn-ea"/>
                <a:sym typeface="+mn-lt"/>
              </a:rPr>
              <a:t>n</a:t>
            </a:r>
            <a:r>
              <a:rPr lang="en-US" altLang="zh-CN" sz="2200" b="1" dirty="0">
                <a:solidFill>
                  <a:srgbClr val="000000"/>
                </a:solidFill>
                <a:latin typeface="+mn-lt"/>
                <a:ea typeface="+mn-ea"/>
                <a:cs typeface="+mn-ea"/>
                <a:sym typeface="+mn-lt"/>
              </a:rPr>
              <a:t>} </a:t>
            </a:r>
            <a:r>
              <a:rPr lang="zh-CN" altLang="en-US" sz="2200" b="1" dirty="0">
                <a:solidFill>
                  <a:srgbClr val="000000"/>
                </a:solidFill>
                <a:latin typeface="+mn-lt"/>
                <a:ea typeface="+mn-ea"/>
                <a:cs typeface="+mn-ea"/>
                <a:sym typeface="+mn-lt"/>
              </a:rPr>
              <a:t>且每个数据元素 </a:t>
            </a:r>
            <a:r>
              <a:rPr lang="en-US" altLang="zh-CN" sz="2200" b="1" dirty="0" err="1">
                <a:solidFill>
                  <a:srgbClr val="000000"/>
                </a:solidFill>
                <a:latin typeface="+mn-lt"/>
                <a:ea typeface="+mn-ea"/>
                <a:cs typeface="+mn-ea"/>
                <a:sym typeface="+mn-lt"/>
              </a:rPr>
              <a:t>R</a:t>
            </a:r>
            <a:r>
              <a:rPr lang="en-US" altLang="zh-CN" sz="2200" b="1" baseline="-25000" dirty="0" err="1">
                <a:solidFill>
                  <a:srgbClr val="000000"/>
                </a:solidFill>
                <a:latin typeface="+mn-lt"/>
                <a:ea typeface="+mn-ea"/>
                <a:cs typeface="+mn-ea"/>
                <a:sym typeface="+mn-lt"/>
              </a:rPr>
              <a:t>i</a:t>
            </a:r>
            <a:r>
              <a:rPr lang="en-US" altLang="zh-CN" sz="2200" b="1" baseline="-25000" dirty="0">
                <a:solidFill>
                  <a:srgbClr val="000000"/>
                </a:solidFill>
                <a:latin typeface="+mn-lt"/>
                <a:ea typeface="+mn-ea"/>
                <a:cs typeface="+mn-ea"/>
                <a:sym typeface="+mn-lt"/>
              </a:rPr>
              <a:t>  </a:t>
            </a:r>
            <a:r>
              <a:rPr lang="zh-CN" altLang="en-US" sz="2200" b="1" dirty="0">
                <a:solidFill>
                  <a:srgbClr val="000000"/>
                </a:solidFill>
                <a:latin typeface="+mn-lt"/>
                <a:ea typeface="+mn-ea"/>
                <a:cs typeface="+mn-ea"/>
                <a:sym typeface="+mn-lt"/>
              </a:rPr>
              <a:t>中含有</a:t>
            </a:r>
            <a:r>
              <a:rPr lang="en-US" altLang="zh-CN" sz="2200" b="1" dirty="0">
                <a:solidFill>
                  <a:srgbClr val="000000"/>
                </a:solidFill>
                <a:latin typeface="+mn-lt"/>
                <a:ea typeface="+mn-ea"/>
                <a:cs typeface="+mn-ea"/>
                <a:sym typeface="+mn-lt"/>
              </a:rPr>
              <a:t>d</a:t>
            </a:r>
            <a:r>
              <a:rPr lang="zh-CN" altLang="en-US" sz="2200" b="1" dirty="0">
                <a:solidFill>
                  <a:srgbClr val="000000"/>
                </a:solidFill>
                <a:latin typeface="+mn-lt"/>
                <a:ea typeface="+mn-ea"/>
                <a:cs typeface="+mn-ea"/>
                <a:sym typeface="+mn-lt"/>
              </a:rPr>
              <a:t>个关键字</a:t>
            </a:r>
            <a:r>
              <a:rPr lang="zh-CN" altLang="en-US"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K</a:t>
            </a:r>
            <a:r>
              <a:rPr lang="en-US" altLang="zh-CN" sz="2200" b="1" baseline="-250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0</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K</a:t>
            </a:r>
            <a:r>
              <a:rPr lang="en-US" altLang="zh-CN" sz="2200" b="1" baseline="-250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 …, K</a:t>
            </a:r>
            <a:r>
              <a:rPr lang="en-US" altLang="zh-CN" sz="2200" b="1" baseline="-250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d-1 </a:t>
            </a:r>
            <a:r>
              <a:rPr lang="zh-CN" altLang="en-US"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zh-CN" altLang="en-US" sz="2200" b="1" dirty="0">
                <a:solidFill>
                  <a:srgbClr val="000000"/>
                </a:solidFill>
                <a:latin typeface="+mn-lt"/>
                <a:ea typeface="+mn-ea"/>
                <a:cs typeface="+mn-ea"/>
                <a:sym typeface="+mn-lt"/>
              </a:rPr>
              <a:t>。</a:t>
            </a:r>
            <a:endParaRPr lang="en-US" altLang="zh-CN" sz="2200" b="1" baseline="-25000" dirty="0">
              <a:solidFill>
                <a:srgbClr val="000000"/>
              </a:solidFill>
              <a:latin typeface="+mn-lt"/>
              <a:ea typeface="+mn-ea"/>
              <a:cs typeface="+mn-ea"/>
              <a:sym typeface="+mn-lt"/>
            </a:endParaRPr>
          </a:p>
        </p:txBody>
      </p:sp>
      <p:sp>
        <p:nvSpPr>
          <p:cNvPr id="4" name="右箭头 3"/>
          <p:cNvSpPr/>
          <p:nvPr/>
        </p:nvSpPr>
        <p:spPr>
          <a:xfrm rot="16200000">
            <a:off x="4823175" y="2933850"/>
            <a:ext cx="810470" cy="31249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右箭头 5"/>
          <p:cNvSpPr/>
          <p:nvPr/>
        </p:nvSpPr>
        <p:spPr>
          <a:xfrm rot="16200000">
            <a:off x="6272685" y="2933850"/>
            <a:ext cx="810470" cy="31249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4244857" y="3703132"/>
            <a:ext cx="1967106" cy="400110"/>
          </a:xfrm>
          <a:prstGeom prst="rect">
            <a:avLst/>
          </a:prstGeom>
          <a:noFill/>
        </p:spPr>
        <p:txBody>
          <a:bodyPr wrap="square" rtlCol="0">
            <a:spAutoFit/>
          </a:bodyPr>
          <a:lstStyle/>
          <a:p>
            <a:r>
              <a:rPr lang="zh-CN" altLang="en-US" sz="2000" b="1" dirty="0"/>
              <a:t>最主位关键字</a:t>
            </a:r>
          </a:p>
        </p:txBody>
      </p:sp>
      <p:sp>
        <p:nvSpPr>
          <p:cNvPr id="7" name="文本框 6"/>
          <p:cNvSpPr txBox="1"/>
          <p:nvPr/>
        </p:nvSpPr>
        <p:spPr>
          <a:xfrm>
            <a:off x="6033494" y="3703132"/>
            <a:ext cx="1967106" cy="400110"/>
          </a:xfrm>
          <a:prstGeom prst="rect">
            <a:avLst/>
          </a:prstGeom>
          <a:noFill/>
        </p:spPr>
        <p:txBody>
          <a:bodyPr wrap="square" rtlCol="0">
            <a:spAutoFit/>
          </a:bodyPr>
          <a:lstStyle/>
          <a:p>
            <a:r>
              <a:rPr lang="zh-CN" altLang="en-US" sz="2000" b="1" dirty="0"/>
              <a:t>最次位关键字</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99975" y="4394931"/>
            <a:ext cx="8365631" cy="1555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多关键字排序可以分为：</a:t>
            </a: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Tx/>
              <a:buSzTx/>
              <a:buFont typeface="Wingdings" panose="05000000000000000000" pitchFamily="2" charset="2"/>
              <a:buChar char="l"/>
            </a:pPr>
            <a:r>
              <a:rPr lang="zh-CN" altLang="en-US" sz="2200" b="1" dirty="0">
                <a:solidFill>
                  <a:srgbClr val="FF0000"/>
                </a:solidFill>
                <a:latin typeface="+mn-lt"/>
                <a:ea typeface="+mn-ea"/>
                <a:cs typeface="+mn-ea"/>
                <a:sym typeface="+mn-lt"/>
              </a:rPr>
              <a:t>最主位</a:t>
            </a:r>
            <a:r>
              <a:rPr lang="en-US" altLang="zh-CN" sz="2200" b="1" dirty="0">
                <a:solidFill>
                  <a:srgbClr val="FF0000"/>
                </a:solidFill>
                <a:latin typeface="+mn-lt"/>
                <a:ea typeface="+mn-ea"/>
                <a:cs typeface="+mn-ea"/>
                <a:sym typeface="+mn-lt"/>
              </a:rPr>
              <a:t>(</a:t>
            </a:r>
            <a:r>
              <a:rPr lang="zh-CN" altLang="en-US" sz="2200" b="1" dirty="0">
                <a:solidFill>
                  <a:srgbClr val="FF0000"/>
                </a:solidFill>
                <a:latin typeface="+mn-lt"/>
                <a:ea typeface="+mn-ea"/>
                <a:cs typeface="+mn-ea"/>
                <a:sym typeface="+mn-lt"/>
              </a:rPr>
              <a:t>最高位</a:t>
            </a:r>
            <a:r>
              <a:rPr lang="en-US" altLang="zh-CN" sz="2200" b="1" dirty="0">
                <a:solidFill>
                  <a:srgbClr val="FF0000"/>
                </a:solidFill>
                <a:latin typeface="+mn-lt"/>
                <a:ea typeface="+mn-ea"/>
                <a:cs typeface="+mn-ea"/>
                <a:sym typeface="+mn-lt"/>
              </a:rPr>
              <a:t>)</a:t>
            </a:r>
            <a:r>
              <a:rPr lang="zh-CN" altLang="en-US" sz="2200" b="1" dirty="0">
                <a:solidFill>
                  <a:srgbClr val="FF0000"/>
                </a:solidFill>
                <a:latin typeface="+mn-lt"/>
                <a:ea typeface="+mn-ea"/>
                <a:cs typeface="+mn-ea"/>
                <a:sym typeface="+mn-lt"/>
              </a:rPr>
              <a:t>优先排序</a:t>
            </a: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Tx/>
              <a:buSzTx/>
              <a:buFont typeface="Wingdings" panose="05000000000000000000" pitchFamily="2" charset="2"/>
              <a:buChar char="l"/>
            </a:pPr>
            <a:r>
              <a:rPr lang="zh-CN" altLang="en-US" sz="2200" b="1" dirty="0">
                <a:solidFill>
                  <a:srgbClr val="FF0000"/>
                </a:solidFill>
                <a:latin typeface="+mn-lt"/>
                <a:ea typeface="+mn-ea"/>
                <a:cs typeface="+mn-ea"/>
                <a:sym typeface="+mn-lt"/>
              </a:rPr>
              <a:t>最次位</a:t>
            </a:r>
            <a:r>
              <a:rPr lang="en-US" altLang="zh-CN" sz="2200" b="1" dirty="0">
                <a:solidFill>
                  <a:srgbClr val="FF0000"/>
                </a:solidFill>
                <a:latin typeface="+mn-lt"/>
                <a:ea typeface="+mn-ea"/>
                <a:cs typeface="+mn-ea"/>
                <a:sym typeface="+mn-lt"/>
              </a:rPr>
              <a:t>(</a:t>
            </a:r>
            <a:r>
              <a:rPr lang="zh-CN" altLang="en-US" sz="2200" b="1" dirty="0">
                <a:solidFill>
                  <a:srgbClr val="FF0000"/>
                </a:solidFill>
                <a:latin typeface="+mn-lt"/>
                <a:ea typeface="+mn-ea"/>
                <a:cs typeface="+mn-ea"/>
                <a:sym typeface="+mn-lt"/>
              </a:rPr>
              <a:t>最低位</a:t>
            </a:r>
            <a:r>
              <a:rPr lang="en-US" altLang="zh-CN" sz="2200" b="1" dirty="0">
                <a:solidFill>
                  <a:srgbClr val="FF0000"/>
                </a:solidFill>
                <a:latin typeface="+mn-lt"/>
                <a:ea typeface="+mn-ea"/>
                <a:cs typeface="+mn-ea"/>
                <a:sym typeface="+mn-lt"/>
              </a:rPr>
              <a:t>)</a:t>
            </a:r>
            <a:r>
              <a:rPr lang="zh-CN" altLang="en-US" sz="2200" b="1" dirty="0">
                <a:solidFill>
                  <a:srgbClr val="FF0000"/>
                </a:solidFill>
                <a:latin typeface="+mn-lt"/>
                <a:ea typeface="+mn-ea"/>
                <a:cs typeface="+mn-ea"/>
                <a:sym typeface="+mn-lt"/>
              </a:rPr>
              <a:t>优先排序 </a:t>
            </a:r>
            <a:endParaRPr lang="en-US" altLang="zh-CN" sz="2200" b="1" baseline="-25000"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Tree>
    <p:extLst>
      <p:ext uri="{BB962C8B-B14F-4D97-AF65-F5344CB8AC3E}">
        <p14:creationId xmlns:p14="http://schemas.microsoft.com/office/powerpoint/2010/main" val="32964251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animBg="1"/>
      <p:bldP spid="6" grpId="0" animBg="1"/>
      <p:bldP spid="2" grpId="0"/>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849225" y="261200"/>
            <a:ext cx="1661014"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sp>
        <p:nvSpPr>
          <p:cNvPr id="4" name="矩形 3"/>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1298270" y="1003157"/>
            <a:ext cx="8848923" cy="5764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marL="157050" indent="-342900" fontAlgn="base">
              <a:lnSpc>
                <a:spcPct val="150000"/>
              </a:lnSpc>
              <a:spcBef>
                <a:spcPct val="0"/>
              </a:spcBef>
              <a:spcAft>
                <a:spcPct val="0"/>
              </a:spcAft>
              <a:buClrTx/>
              <a:buSzTx/>
              <a:buFont typeface="Wingdings" panose="05000000000000000000" pitchFamily="2" charset="2"/>
              <a:buChar char="u"/>
            </a:pP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直接插入排序法</a:t>
            </a:r>
            <a:endPar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ct val="0"/>
              </a:spcBef>
              <a:spcAft>
                <a:spcPct val="0"/>
              </a:spcAft>
              <a:buClrTx/>
              <a:buSzTx/>
              <a:buNone/>
            </a:pP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基本原理：</a:t>
            </a:r>
            <a:endPar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ct val="0"/>
              </a:spcBef>
              <a:spcAft>
                <a:spcPct val="0"/>
              </a:spcAft>
              <a:buClrTx/>
              <a:buSzTx/>
              <a:buNone/>
            </a:pP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先把</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看成一个有序的包含一个数据元素的序列。然后不断地在一个递增有序的序列（</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i-1</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200" b="1" dirty="0" err="1">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n</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）中，插入一个数据元素</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，使得</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i-1</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2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mn-lt"/>
              </a:rPr>
              <a:t>构成一个新的有序的序列。</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ct val="0"/>
              </a:spcBef>
              <a:spcAft>
                <a:spcPct val="0"/>
              </a:spcAft>
              <a:buClrTx/>
              <a:buSzTx/>
              <a:buNone/>
            </a:pP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ct val="0"/>
              </a:spcBef>
              <a:spcAft>
                <a:spcPct val="0"/>
              </a:spcAft>
              <a:buClrTx/>
              <a:buSzTx/>
              <a:buNone/>
            </a:pPr>
            <a:r>
              <a:rPr lang="en-US" altLang="zh-CN"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基本步骤</a:t>
            </a:r>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1</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）确定插入位置；</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endParaRPr>
          </a:p>
          <a:p>
            <a:pPr fontAlgn="base">
              <a:lnSpc>
                <a:spcPct val="150000"/>
              </a:lnSpc>
              <a:spcBef>
                <a:spcPct val="0"/>
              </a:spcBef>
              <a:spcAft>
                <a:spcPct val="0"/>
              </a:spcAft>
              <a:buClrTx/>
              <a:buSzTx/>
              <a:buNone/>
            </a:pP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2</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）移动元素；</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endParaRPr>
          </a:p>
          <a:p>
            <a:pPr fontAlgn="base">
              <a:lnSpc>
                <a:spcPct val="150000"/>
              </a:lnSpc>
              <a:spcBef>
                <a:spcPct val="0"/>
              </a:spcBef>
              <a:spcAft>
                <a:spcPct val="0"/>
              </a:spcAft>
              <a:buClrTx/>
              <a:buSzTx/>
              <a:buNone/>
            </a:pP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                          </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3</a:t>
            </a: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sym typeface="Wingdings" panose="05000000000000000000" pitchFamily="2" charset="2"/>
              </a:rPr>
              <a:t>）填入新元素。</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50000"/>
              </a:lnSpc>
              <a:spcBef>
                <a:spcPct val="0"/>
              </a:spcBef>
              <a:spcAft>
                <a:spcPct val="0"/>
              </a:spcAft>
              <a:buClrTx/>
              <a:buSzTx/>
              <a:buNone/>
            </a:pPr>
            <a:r>
              <a:rPr lang="en-US" altLang="zh-CN" sz="20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0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endParaRPr>
          </a:p>
          <a:p>
            <a:pPr fontAlgn="base">
              <a:lnSpc>
                <a:spcPct val="140000"/>
              </a:lnSpc>
              <a:spcBef>
                <a:spcPct val="0"/>
              </a:spcBef>
              <a:spcAft>
                <a:spcPct val="0"/>
              </a:spcAft>
              <a:buClrTx/>
              <a:buSzTx/>
              <a:buFontTx/>
              <a:buNone/>
            </a:pPr>
            <a:endPar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1" name="Freeform 64"/>
          <p:cNvSpPr>
            <a:spLocks noEditPoints="1"/>
          </p:cNvSpPr>
          <p:nvPr/>
        </p:nvSpPr>
        <p:spPr bwMode="auto">
          <a:xfrm flipH="1">
            <a:off x="10898684" y="393979"/>
            <a:ext cx="737149" cy="609178"/>
          </a:xfrm>
          <a:custGeom>
            <a:avLst/>
            <a:gdLst>
              <a:gd name="T0" fmla="*/ 188 w 308"/>
              <a:gd name="T1" fmla="*/ 19 h 256"/>
              <a:gd name="T2" fmla="*/ 154 w 308"/>
              <a:gd name="T3" fmla="*/ 0 h 256"/>
              <a:gd name="T4" fmla="*/ 120 w 308"/>
              <a:gd name="T5" fmla="*/ 19 h 256"/>
              <a:gd name="T6" fmla="*/ 8 w 308"/>
              <a:gd name="T7" fmla="*/ 195 h 256"/>
              <a:gd name="T8" fmla="*/ 7 w 308"/>
              <a:gd name="T9" fmla="*/ 235 h 256"/>
              <a:gd name="T10" fmla="*/ 42 w 308"/>
              <a:gd name="T11" fmla="*/ 256 h 256"/>
              <a:gd name="T12" fmla="*/ 266 w 308"/>
              <a:gd name="T13" fmla="*/ 256 h 256"/>
              <a:gd name="T14" fmla="*/ 301 w 308"/>
              <a:gd name="T15" fmla="*/ 235 h 256"/>
              <a:gd name="T16" fmla="*/ 300 w 308"/>
              <a:gd name="T17" fmla="*/ 195 h 256"/>
              <a:gd name="T18" fmla="*/ 188 w 308"/>
              <a:gd name="T19" fmla="*/ 19 h 256"/>
              <a:gd name="T20" fmla="*/ 154 w 308"/>
              <a:gd name="T21" fmla="*/ 216 h 256"/>
              <a:gd name="T22" fmla="*/ 138 w 308"/>
              <a:gd name="T23" fmla="*/ 200 h 256"/>
              <a:gd name="T24" fmla="*/ 154 w 308"/>
              <a:gd name="T25" fmla="*/ 184 h 256"/>
              <a:gd name="T26" fmla="*/ 170 w 308"/>
              <a:gd name="T27" fmla="*/ 200 h 256"/>
              <a:gd name="T28" fmla="*/ 154 w 308"/>
              <a:gd name="T29" fmla="*/ 216 h 256"/>
              <a:gd name="T30" fmla="*/ 170 w 308"/>
              <a:gd name="T31" fmla="*/ 152 h 256"/>
              <a:gd name="T32" fmla="*/ 154 w 308"/>
              <a:gd name="T33" fmla="*/ 168 h 256"/>
              <a:gd name="T34" fmla="*/ 138 w 308"/>
              <a:gd name="T35" fmla="*/ 152 h 256"/>
              <a:gd name="T36" fmla="*/ 138 w 308"/>
              <a:gd name="T37" fmla="*/ 96 h 256"/>
              <a:gd name="T38" fmla="*/ 154 w 308"/>
              <a:gd name="T39" fmla="*/ 80 h 256"/>
              <a:gd name="T40" fmla="*/ 170 w 308"/>
              <a:gd name="T41" fmla="*/ 96 h 256"/>
              <a:gd name="T42" fmla="*/ 170 w 308"/>
              <a:gd name="T43" fmla="*/ 15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56">
                <a:moveTo>
                  <a:pt x="188" y="19"/>
                </a:moveTo>
                <a:cubicBezTo>
                  <a:pt x="180" y="7"/>
                  <a:pt x="168" y="0"/>
                  <a:pt x="154" y="0"/>
                </a:cubicBezTo>
                <a:cubicBezTo>
                  <a:pt x="140" y="0"/>
                  <a:pt x="128" y="7"/>
                  <a:pt x="120" y="19"/>
                </a:cubicBezTo>
                <a:cubicBezTo>
                  <a:pt x="8" y="195"/>
                  <a:pt x="8" y="195"/>
                  <a:pt x="8" y="195"/>
                </a:cubicBezTo>
                <a:cubicBezTo>
                  <a:pt x="0" y="207"/>
                  <a:pt x="0" y="222"/>
                  <a:pt x="7" y="235"/>
                </a:cubicBezTo>
                <a:cubicBezTo>
                  <a:pt x="14" y="248"/>
                  <a:pt x="27" y="256"/>
                  <a:pt x="42" y="256"/>
                </a:cubicBezTo>
                <a:cubicBezTo>
                  <a:pt x="266" y="256"/>
                  <a:pt x="266" y="256"/>
                  <a:pt x="266" y="256"/>
                </a:cubicBezTo>
                <a:cubicBezTo>
                  <a:pt x="281" y="256"/>
                  <a:pt x="294" y="248"/>
                  <a:pt x="301" y="235"/>
                </a:cubicBezTo>
                <a:cubicBezTo>
                  <a:pt x="308" y="222"/>
                  <a:pt x="308" y="207"/>
                  <a:pt x="300" y="195"/>
                </a:cubicBezTo>
                <a:lnTo>
                  <a:pt x="188" y="19"/>
                </a:lnTo>
                <a:close/>
                <a:moveTo>
                  <a:pt x="154" y="216"/>
                </a:moveTo>
                <a:cubicBezTo>
                  <a:pt x="145" y="216"/>
                  <a:pt x="138" y="209"/>
                  <a:pt x="138" y="200"/>
                </a:cubicBezTo>
                <a:cubicBezTo>
                  <a:pt x="138" y="191"/>
                  <a:pt x="145" y="184"/>
                  <a:pt x="154" y="184"/>
                </a:cubicBezTo>
                <a:cubicBezTo>
                  <a:pt x="163" y="184"/>
                  <a:pt x="170" y="191"/>
                  <a:pt x="170" y="200"/>
                </a:cubicBezTo>
                <a:cubicBezTo>
                  <a:pt x="170" y="209"/>
                  <a:pt x="163" y="216"/>
                  <a:pt x="154" y="216"/>
                </a:cubicBezTo>
                <a:close/>
                <a:moveTo>
                  <a:pt x="170" y="152"/>
                </a:moveTo>
                <a:cubicBezTo>
                  <a:pt x="170" y="161"/>
                  <a:pt x="163" y="168"/>
                  <a:pt x="154" y="168"/>
                </a:cubicBezTo>
                <a:cubicBezTo>
                  <a:pt x="145" y="168"/>
                  <a:pt x="138" y="161"/>
                  <a:pt x="138" y="152"/>
                </a:cubicBezTo>
                <a:cubicBezTo>
                  <a:pt x="138" y="96"/>
                  <a:pt x="138" y="96"/>
                  <a:pt x="138" y="96"/>
                </a:cubicBezTo>
                <a:cubicBezTo>
                  <a:pt x="138" y="87"/>
                  <a:pt x="145" y="80"/>
                  <a:pt x="154" y="80"/>
                </a:cubicBezTo>
                <a:cubicBezTo>
                  <a:pt x="163" y="80"/>
                  <a:pt x="170" y="87"/>
                  <a:pt x="170" y="96"/>
                </a:cubicBezTo>
                <a:lnTo>
                  <a:pt x="170" y="152"/>
                </a:ln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Tree>
    <p:extLst>
      <p:ext uri="{BB962C8B-B14F-4D97-AF65-F5344CB8AC3E}">
        <p14:creationId xmlns:p14="http://schemas.microsoft.com/office/powerpoint/2010/main" val="8138675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多关键字排序</a:t>
            </a:r>
          </a:p>
        </p:txBody>
      </p:sp>
      <p:sp>
        <p:nvSpPr>
          <p:cNvPr id="5"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88578" y="1135441"/>
            <a:ext cx="7792157" cy="539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最主位优先排序</a:t>
            </a:r>
            <a:r>
              <a:rPr lang="zh-CN" altLang="en-US" sz="2200" b="1" dirty="0">
                <a:solidFill>
                  <a:srgbClr val="000000"/>
                </a:solidFill>
                <a:latin typeface="+mn-lt"/>
                <a:ea typeface="+mn-ea"/>
                <a:cs typeface="+mn-ea"/>
                <a:sym typeface="+mn-lt"/>
              </a:rPr>
              <a:t>（</a:t>
            </a:r>
            <a:r>
              <a:rPr lang="en-US" altLang="zh-CN" sz="2200" b="1" dirty="0">
                <a:solidFill>
                  <a:srgbClr val="000000"/>
                </a:solidFill>
                <a:latin typeface="+mn-lt"/>
                <a:ea typeface="+mn-ea"/>
                <a:cs typeface="+mn-ea"/>
                <a:sym typeface="+mn-lt"/>
              </a:rPr>
              <a:t>MSD – Most Significant Digit first</a:t>
            </a:r>
            <a:r>
              <a:rPr lang="zh-CN" altLang="en-US" sz="2200" b="1" dirty="0">
                <a:solidFill>
                  <a:srgbClr val="000000"/>
                </a:solidFill>
                <a:latin typeface="+mn-lt"/>
                <a:ea typeface="+mn-ea"/>
                <a:cs typeface="+mn-ea"/>
                <a:sym typeface="+mn-lt"/>
              </a:rPr>
              <a:t>）</a:t>
            </a:r>
            <a:endParaRPr lang="en-US" altLang="zh-CN" sz="2200" b="1" baseline="-25000" dirty="0">
              <a:solidFill>
                <a:srgbClr val="000000"/>
              </a:solidFill>
              <a:latin typeface="+mn-lt"/>
              <a:ea typeface="+mn-ea"/>
              <a:cs typeface="+mn-ea"/>
              <a:sym typeface="+mn-lt"/>
            </a:endParaRP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2229550" y="2496586"/>
            <a:ext cx="8473810" cy="3587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首先将所有的数据元素按照最主位，也就是</a:t>
            </a:r>
            <a:r>
              <a:rPr lang="zh-CN" altLang="en-US" sz="2200" b="1" dirty="0">
                <a:solidFill>
                  <a:srgbClr val="FF0000"/>
                </a:solidFill>
                <a:latin typeface="+mn-lt"/>
                <a:ea typeface="+mn-ea"/>
                <a:cs typeface="+mn-ea"/>
                <a:sym typeface="+mn-lt"/>
              </a:rPr>
              <a:t>第一个关键字 </a:t>
            </a:r>
            <a:r>
              <a:rPr lang="en-US" altLang="zh-CN" sz="2200" b="1" dirty="0">
                <a:solidFill>
                  <a:srgbClr val="FF0000"/>
                </a:solidFill>
                <a:latin typeface="+mn-lt"/>
                <a:ea typeface="+mn-ea"/>
                <a:cs typeface="+mn-ea"/>
                <a:sym typeface="+mn-lt"/>
              </a:rPr>
              <a:t>K</a:t>
            </a:r>
            <a:r>
              <a:rPr lang="en-US" altLang="zh-CN" sz="2200" b="1" baseline="-25000" dirty="0">
                <a:solidFill>
                  <a:srgbClr val="FF0000"/>
                </a:solidFill>
                <a:latin typeface="+mn-lt"/>
                <a:ea typeface="+mn-ea"/>
                <a:cs typeface="+mn-ea"/>
                <a:sym typeface="+mn-lt"/>
              </a:rPr>
              <a:t>0 </a:t>
            </a:r>
            <a:r>
              <a:rPr lang="zh-CN" altLang="en-US" sz="2200" b="1" dirty="0">
                <a:solidFill>
                  <a:srgbClr val="000000"/>
                </a:solidFill>
                <a:latin typeface="+mn-lt"/>
                <a:ea typeface="+mn-ea"/>
                <a:cs typeface="+mn-ea"/>
                <a:sym typeface="+mn-lt"/>
              </a:rPr>
              <a:t>进行排序，将序列分成若干子序列，每个子序列中的数据元素都具有相同的</a:t>
            </a:r>
            <a:r>
              <a:rPr lang="en-US" altLang="zh-CN" sz="2200" b="1" dirty="0">
                <a:solidFill>
                  <a:srgbClr val="000000"/>
                </a:solidFill>
                <a:latin typeface="+mn-lt"/>
                <a:ea typeface="+mn-ea"/>
                <a:cs typeface="+mn-ea"/>
                <a:sym typeface="+mn-lt"/>
              </a:rPr>
              <a:t>K</a:t>
            </a:r>
            <a:r>
              <a:rPr lang="en-US" altLang="zh-CN" sz="2200" b="1" baseline="-25000" dirty="0">
                <a:solidFill>
                  <a:srgbClr val="000000"/>
                </a:solidFill>
                <a:latin typeface="+mn-lt"/>
                <a:ea typeface="+mn-ea"/>
                <a:cs typeface="+mn-ea"/>
                <a:sym typeface="+mn-lt"/>
              </a:rPr>
              <a:t>0</a:t>
            </a:r>
            <a:r>
              <a:rPr lang="zh-CN" altLang="en-US" sz="2200" b="1" dirty="0">
                <a:solidFill>
                  <a:srgbClr val="000000"/>
                </a:solidFill>
                <a:latin typeface="+mn-lt"/>
                <a:ea typeface="+mn-ea"/>
                <a:cs typeface="+mn-ea"/>
                <a:sym typeface="+mn-lt"/>
              </a:rPr>
              <a:t>值。</a:t>
            </a:r>
            <a:endParaRPr lang="en-US" altLang="zh-CN" sz="2200" b="1" dirty="0">
              <a:solidFill>
                <a:srgbClr val="000000"/>
              </a:solidFill>
              <a:latin typeface="+mn-lt"/>
              <a:ea typeface="+mn-ea"/>
              <a:cs typeface="+mn-ea"/>
              <a:sym typeface="+mn-lt"/>
            </a:endParaRPr>
          </a:p>
          <a:p>
            <a:pPr fontAlgn="base">
              <a:lnSpc>
                <a:spcPct val="150000"/>
              </a:lnSpc>
              <a:spcBef>
                <a:spcPct val="0"/>
              </a:spcBef>
              <a:spcAft>
                <a:spcPct val="0"/>
              </a:spcAft>
              <a:buClrTx/>
              <a:buSzTx/>
              <a:buFontTx/>
              <a:buNone/>
            </a:pPr>
            <a:r>
              <a:rPr lang="en-US" altLang="zh-CN" sz="2200" b="1" baseline="-25000" dirty="0">
                <a:solidFill>
                  <a:srgbClr val="000000"/>
                </a:solidFill>
                <a:latin typeface="+mn-lt"/>
                <a:ea typeface="+mn-ea"/>
                <a:cs typeface="+mn-ea"/>
                <a:sym typeface="+mn-lt"/>
              </a:rPr>
              <a:t> </a:t>
            </a:r>
            <a:r>
              <a:rPr lang="zh-CN" altLang="en-US" sz="2200" b="1" dirty="0">
                <a:solidFill>
                  <a:srgbClr val="000000"/>
                </a:solidFill>
                <a:latin typeface="+mn-lt"/>
                <a:ea typeface="+mn-ea"/>
                <a:cs typeface="+mn-ea"/>
                <a:sym typeface="+mn-lt"/>
              </a:rPr>
              <a:t>之后，对于具有相同</a:t>
            </a:r>
            <a:r>
              <a:rPr lang="en-US" altLang="zh-CN" sz="2200" b="1" dirty="0">
                <a:solidFill>
                  <a:srgbClr val="000000"/>
                </a:solidFill>
                <a:latin typeface="+mn-lt"/>
                <a:ea typeface="+mn-ea"/>
                <a:cs typeface="+mn-ea"/>
                <a:sym typeface="+mn-lt"/>
              </a:rPr>
              <a:t>K</a:t>
            </a:r>
            <a:r>
              <a:rPr lang="en-US" altLang="zh-CN" sz="2200" b="1" baseline="-25000" dirty="0">
                <a:latin typeface="+mn-lt"/>
                <a:ea typeface="+mn-ea"/>
                <a:cs typeface="+mn-ea"/>
                <a:sym typeface="+mn-lt"/>
              </a:rPr>
              <a:t>0</a:t>
            </a:r>
            <a:r>
              <a:rPr lang="zh-CN" altLang="en-US" sz="2200" b="1" dirty="0">
                <a:solidFill>
                  <a:srgbClr val="000000"/>
                </a:solidFill>
                <a:latin typeface="+mn-lt"/>
                <a:ea typeface="+mn-ea"/>
                <a:cs typeface="+mn-ea"/>
                <a:sym typeface="+mn-lt"/>
              </a:rPr>
              <a:t>值的子序列，再根据</a:t>
            </a:r>
            <a:r>
              <a:rPr lang="zh-CN" altLang="en-US" sz="2200" b="1" dirty="0">
                <a:solidFill>
                  <a:srgbClr val="FF0000"/>
                </a:solidFill>
                <a:latin typeface="+mn-lt"/>
                <a:ea typeface="+mn-ea"/>
                <a:cs typeface="+mn-ea"/>
                <a:sym typeface="+mn-lt"/>
              </a:rPr>
              <a:t>第</a:t>
            </a:r>
            <a:r>
              <a:rPr lang="en-US" altLang="zh-CN" sz="2200" b="1" dirty="0">
                <a:solidFill>
                  <a:srgbClr val="FF0000"/>
                </a:solidFill>
                <a:latin typeface="+mn-lt"/>
                <a:ea typeface="+mn-ea"/>
                <a:cs typeface="+mn-ea"/>
                <a:sym typeface="+mn-lt"/>
              </a:rPr>
              <a:t>2</a:t>
            </a:r>
            <a:r>
              <a:rPr lang="zh-CN" altLang="en-US" sz="2200" b="1" dirty="0">
                <a:solidFill>
                  <a:srgbClr val="FF0000"/>
                </a:solidFill>
                <a:latin typeface="+mn-lt"/>
                <a:ea typeface="+mn-ea"/>
                <a:cs typeface="+mn-ea"/>
                <a:sym typeface="+mn-lt"/>
              </a:rPr>
              <a:t>个关键字 </a:t>
            </a:r>
            <a:r>
              <a:rPr lang="en-US" altLang="zh-CN" sz="2200" b="1" dirty="0">
                <a:solidFill>
                  <a:srgbClr val="FF0000"/>
                </a:solidFill>
                <a:latin typeface="+mn-lt"/>
                <a:ea typeface="+mn-ea"/>
                <a:cs typeface="+mn-ea"/>
                <a:sym typeface="+mn-lt"/>
              </a:rPr>
              <a:t>K</a:t>
            </a:r>
            <a:r>
              <a:rPr lang="en-US" altLang="zh-CN" sz="2200" b="1" baseline="-25000" dirty="0">
                <a:solidFill>
                  <a:srgbClr val="FF0000"/>
                </a:solidFill>
                <a:latin typeface="+mn-lt"/>
                <a:ea typeface="+mn-ea"/>
                <a:cs typeface="+mn-ea"/>
                <a:sym typeface="+mn-lt"/>
              </a:rPr>
              <a:t>1 </a:t>
            </a:r>
            <a:r>
              <a:rPr lang="zh-CN" altLang="en-US" sz="2200" b="1" dirty="0">
                <a:solidFill>
                  <a:srgbClr val="000000"/>
                </a:solidFill>
                <a:latin typeface="+mn-lt"/>
                <a:ea typeface="+mn-ea"/>
                <a:cs typeface="+mn-ea"/>
                <a:sym typeface="+mn-lt"/>
              </a:rPr>
              <a:t>分别</a:t>
            </a:r>
            <a:r>
              <a:rPr lang="zh-CN" altLang="en-US" sz="2200" b="1" dirty="0">
                <a:solidFill>
                  <a:srgbClr val="FF0000"/>
                </a:solidFill>
                <a:latin typeface="+mn-lt"/>
                <a:ea typeface="+mn-ea"/>
                <a:cs typeface="+mn-ea"/>
                <a:sym typeface="+mn-lt"/>
              </a:rPr>
              <a:t>排序</a:t>
            </a:r>
            <a:r>
              <a:rPr lang="zh-CN" altLang="en-US" sz="2200" b="1" dirty="0">
                <a:solidFill>
                  <a:srgbClr val="000000"/>
                </a:solidFill>
                <a:latin typeface="+mn-lt"/>
                <a:ea typeface="+mn-ea"/>
                <a:cs typeface="+mn-ea"/>
                <a:sym typeface="+mn-lt"/>
              </a:rPr>
              <a:t>；</a:t>
            </a:r>
            <a:endParaRPr lang="en-US" altLang="zh-CN" sz="2200" b="1" dirty="0">
              <a:solidFill>
                <a:srgbClr val="000000"/>
              </a:solidFill>
              <a:latin typeface="+mn-lt"/>
              <a:ea typeface="+mn-ea"/>
              <a:cs typeface="+mn-ea"/>
              <a:sym typeface="+mn-lt"/>
            </a:endParaRPr>
          </a:p>
          <a:p>
            <a:pPr fontAlgn="base">
              <a:lnSpc>
                <a:spcPct val="150000"/>
              </a:lnSpc>
              <a:spcBef>
                <a:spcPct val="0"/>
              </a:spcBef>
              <a:spcAft>
                <a:spcPct val="0"/>
              </a:spcAft>
              <a:buClrTx/>
              <a:buSzTx/>
              <a:buFontTx/>
              <a:buNone/>
            </a:pPr>
            <a:r>
              <a:rPr lang="en-US" altLang="zh-CN" sz="22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依此类推</a:t>
            </a:r>
            <a:r>
              <a:rPr lang="zh-CN" altLang="en-US" sz="2200" b="1" dirty="0">
                <a:solidFill>
                  <a:srgbClr val="000000"/>
                </a:solidFill>
                <a:latin typeface="+mn-lt"/>
                <a:ea typeface="+mn-ea"/>
                <a:cs typeface="+mn-ea"/>
                <a:sym typeface="+mn-lt"/>
              </a:rPr>
              <a:t>，直到对相应子序列分别依据</a:t>
            </a:r>
            <a:r>
              <a:rPr lang="zh-CN" altLang="en-US" sz="2200" b="1" dirty="0">
                <a:solidFill>
                  <a:srgbClr val="FF0000"/>
                </a:solidFill>
                <a:latin typeface="+mn-lt"/>
                <a:ea typeface="+mn-ea"/>
                <a:cs typeface="+mn-ea"/>
                <a:sym typeface="+mn-lt"/>
              </a:rPr>
              <a:t>第</a:t>
            </a:r>
            <a:r>
              <a:rPr lang="en-US" altLang="zh-CN" sz="2200" b="1" dirty="0">
                <a:solidFill>
                  <a:srgbClr val="FF0000"/>
                </a:solidFill>
                <a:latin typeface="+mn-lt"/>
                <a:ea typeface="+mn-ea"/>
                <a:cs typeface="+mn-ea"/>
                <a:sym typeface="+mn-lt"/>
              </a:rPr>
              <a:t>d</a:t>
            </a:r>
            <a:r>
              <a:rPr lang="zh-CN" altLang="en-US" sz="2200" b="1" dirty="0">
                <a:solidFill>
                  <a:srgbClr val="FF0000"/>
                </a:solidFill>
                <a:latin typeface="+mn-lt"/>
                <a:ea typeface="+mn-ea"/>
                <a:cs typeface="+mn-ea"/>
                <a:sym typeface="+mn-lt"/>
              </a:rPr>
              <a:t>个关键字 </a:t>
            </a:r>
            <a:r>
              <a:rPr lang="en-US" altLang="zh-CN" sz="2200" b="1" dirty="0">
                <a:solidFill>
                  <a:srgbClr val="FF0000"/>
                </a:solidFill>
                <a:latin typeface="+mn-lt"/>
                <a:ea typeface="+mn-ea"/>
                <a:cs typeface="+mn-ea"/>
                <a:sym typeface="+mn-lt"/>
              </a:rPr>
              <a:t>K</a:t>
            </a:r>
            <a:r>
              <a:rPr lang="en-US" altLang="zh-CN" sz="2200" b="1" baseline="-25000" dirty="0">
                <a:solidFill>
                  <a:srgbClr val="FF0000"/>
                </a:solidFill>
                <a:latin typeface="+mn-lt"/>
                <a:ea typeface="+mn-ea"/>
                <a:cs typeface="+mn-ea"/>
                <a:sym typeface="+mn-lt"/>
              </a:rPr>
              <a:t>d-1 </a:t>
            </a:r>
            <a:r>
              <a:rPr lang="zh-CN" altLang="en-US" sz="2200" b="1" dirty="0">
                <a:solidFill>
                  <a:srgbClr val="000000"/>
                </a:solidFill>
                <a:latin typeface="+mn-lt"/>
                <a:ea typeface="+mn-ea"/>
                <a:cs typeface="+mn-ea"/>
                <a:sym typeface="+mn-lt"/>
              </a:rPr>
              <a:t>排序为止，将所有子序列链接在一起构成整个有序序列。</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2229550" y="1853716"/>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latin typeface="+mn-lt"/>
                <a:ea typeface="+mn-ea"/>
                <a:cs typeface="+mn-ea"/>
                <a:sym typeface="+mn-lt"/>
              </a:rPr>
              <a:t>算法思想</a:t>
            </a:r>
            <a:endParaRPr lang="en-US" altLang="zh-CN" sz="2200" b="1" dirty="0">
              <a:latin typeface="+mn-lt"/>
              <a:ea typeface="+mn-ea"/>
              <a:cs typeface="+mn-ea"/>
              <a:sym typeface="+mn-lt"/>
            </a:endParaRPr>
          </a:p>
        </p:txBody>
      </p:sp>
    </p:spTree>
    <p:extLst>
      <p:ext uri="{BB962C8B-B14F-4D97-AF65-F5344CB8AC3E}">
        <p14:creationId xmlns:p14="http://schemas.microsoft.com/office/powerpoint/2010/main" val="32787769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fade">
                                      <p:cBhvr>
                                        <p:cTn id="20" dur="500"/>
                                        <p:tgtEl>
                                          <p:spTgt spid="8">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animEffect transition="in" filter="fade">
                                      <p:cBhvr>
                                        <p:cTn id="25"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多关键字排序</a:t>
            </a:r>
          </a:p>
        </p:txBody>
      </p:sp>
      <p:sp>
        <p:nvSpPr>
          <p:cNvPr id="5"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059003" y="982361"/>
            <a:ext cx="7792157" cy="539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最主位优先排序</a:t>
            </a:r>
            <a:r>
              <a:rPr lang="zh-CN" altLang="en-US" sz="2200" b="1" dirty="0">
                <a:solidFill>
                  <a:srgbClr val="000000"/>
                </a:solidFill>
                <a:latin typeface="+mn-lt"/>
                <a:ea typeface="+mn-ea"/>
                <a:cs typeface="+mn-ea"/>
                <a:sym typeface="+mn-lt"/>
              </a:rPr>
              <a:t>（</a:t>
            </a:r>
            <a:r>
              <a:rPr lang="en-US" altLang="zh-CN" sz="2200" b="1" dirty="0">
                <a:solidFill>
                  <a:srgbClr val="000000"/>
                </a:solidFill>
                <a:latin typeface="+mn-lt"/>
                <a:ea typeface="+mn-ea"/>
                <a:cs typeface="+mn-ea"/>
                <a:sym typeface="+mn-lt"/>
              </a:rPr>
              <a:t>MSD – Most Significant Digit first</a:t>
            </a:r>
            <a:r>
              <a:rPr lang="zh-CN" altLang="en-US" sz="2200" b="1" dirty="0">
                <a:solidFill>
                  <a:srgbClr val="000000"/>
                </a:solidFill>
                <a:latin typeface="+mn-lt"/>
                <a:ea typeface="+mn-ea"/>
                <a:cs typeface="+mn-ea"/>
                <a:sym typeface="+mn-lt"/>
              </a:rPr>
              <a:t>）</a:t>
            </a:r>
            <a:endParaRPr lang="en-US" altLang="zh-CN" sz="2200" b="1" baseline="-25000" dirty="0">
              <a:solidFill>
                <a:srgbClr val="000000"/>
              </a:solidFill>
              <a:latin typeface="+mn-lt"/>
              <a:ea typeface="+mn-ea"/>
              <a:cs typeface="+mn-ea"/>
              <a:sym typeface="+mn-lt"/>
            </a:endParaRP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13183" y="2036253"/>
            <a:ext cx="8473810"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例：</a:t>
            </a:r>
            <a:r>
              <a:rPr lang="zh-CN" altLang="en-US" sz="2200" b="1" dirty="0">
                <a:latin typeface="+mn-lt"/>
                <a:ea typeface="+mn-ea"/>
                <a:cs typeface="+mn-ea"/>
                <a:sym typeface="+mn-lt"/>
              </a:rPr>
              <a:t>多关键字排序（</a:t>
            </a:r>
            <a:r>
              <a:rPr lang="en-US" altLang="zh-CN" sz="2200" b="1" dirty="0">
                <a:latin typeface="+mn-lt"/>
                <a:ea typeface="+mn-ea"/>
                <a:cs typeface="+mn-ea"/>
                <a:sym typeface="+mn-lt"/>
              </a:rPr>
              <a:t>MSD</a:t>
            </a:r>
            <a:r>
              <a:rPr lang="zh-CN" altLang="en-US" sz="2200" b="1" dirty="0">
                <a:latin typeface="+mn-lt"/>
                <a:ea typeface="+mn-ea"/>
                <a:cs typeface="+mn-ea"/>
                <a:sym typeface="+mn-lt"/>
              </a:rPr>
              <a:t>）</a:t>
            </a:r>
            <a:endParaRPr lang="en-US" altLang="zh-CN" sz="2200" b="1" dirty="0">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99975" y="1639875"/>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latin typeface="+mn-lt"/>
                <a:ea typeface="+mn-ea"/>
                <a:cs typeface="+mn-ea"/>
                <a:sym typeface="+mn-lt"/>
              </a:rPr>
              <a:t>算法思想</a:t>
            </a:r>
            <a:endParaRPr lang="en-US" altLang="zh-CN" sz="2200" b="1" dirty="0">
              <a:latin typeface="+mn-lt"/>
              <a:ea typeface="+mn-ea"/>
              <a:cs typeface="+mn-ea"/>
              <a:sym typeface="+mn-lt"/>
            </a:endParaRPr>
          </a:p>
        </p:txBody>
      </p:sp>
      <p:sp>
        <p:nvSpPr>
          <p:cNvPr id="12"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99975" y="2518486"/>
            <a:ext cx="9265208" cy="53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None/>
            </a:pPr>
            <a:r>
              <a:rPr lang="zh-CN" altLang="en-US" sz="2200" b="1" dirty="0">
                <a:solidFill>
                  <a:srgbClr val="000000"/>
                </a:solidFill>
                <a:latin typeface="+mn-lt"/>
                <a:ea typeface="+mn-ea"/>
                <a:cs typeface="+mn-ea"/>
                <a:sym typeface="+mn-lt"/>
              </a:rPr>
              <a:t> </a:t>
            </a:r>
            <a:r>
              <a:rPr lang="en-US" altLang="zh-CN" sz="2200" b="1" dirty="0">
                <a:solidFill>
                  <a:srgbClr val="000000"/>
                </a:solidFill>
                <a:latin typeface="+mn-lt"/>
                <a:ea typeface="+mn-ea"/>
                <a:cs typeface="+mn-ea"/>
                <a:sym typeface="+mn-lt"/>
              </a:rPr>
              <a:t>(3, D)</a:t>
            </a:r>
            <a:r>
              <a:rPr lang="en-US" altLang="zh-CN" sz="2200" b="1" dirty="0">
                <a:solidFill>
                  <a:srgbClr val="000000"/>
                </a:solidFill>
                <a:cs typeface="+mn-ea"/>
                <a:sym typeface="+mn-lt"/>
              </a:rPr>
              <a:t> </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(2, D) (3, B) (1, C) (3, C) (2, C) (3, A) (1, B) (3, E) (2, A)(1, A)(2, B)</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2" name="下箭头 1"/>
          <p:cNvSpPr/>
          <p:nvPr/>
        </p:nvSpPr>
        <p:spPr>
          <a:xfrm>
            <a:off x="5731951" y="3221932"/>
            <a:ext cx="568960" cy="59833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下箭头 12"/>
          <p:cNvSpPr/>
          <p:nvPr/>
        </p:nvSpPr>
        <p:spPr>
          <a:xfrm>
            <a:off x="5731951" y="4439335"/>
            <a:ext cx="568960" cy="55034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99975" y="3750581"/>
            <a:ext cx="9265208"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None/>
            </a:pPr>
            <a:r>
              <a:rPr lang="en-US" altLang="zh-CN" sz="2200" b="1"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lt"/>
              </a:rPr>
              <a:t> (1, C) (1, B) (1, A) </a:t>
            </a:r>
            <a:r>
              <a:rPr lang="en-US" altLang="zh-CN" sz="2200" b="1" dirty="0">
                <a:solidFill>
                  <a:schemeClr val="accent4">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(2, D) (2, C) (2, A) (2, B) </a:t>
            </a:r>
            <a:r>
              <a:rPr lang="en-US" altLang="zh-CN" sz="2200" b="1" dirty="0">
                <a:solidFill>
                  <a:srgbClr val="000000"/>
                </a:solidFill>
                <a:latin typeface="+mn-lt"/>
                <a:ea typeface="+mn-ea"/>
                <a:cs typeface="+mn-ea"/>
                <a:sym typeface="+mn-lt"/>
              </a:rPr>
              <a:t>(</a:t>
            </a:r>
            <a:r>
              <a:rPr lang="en-US" altLang="zh-CN" sz="2200" b="1" dirty="0">
                <a:solidFill>
                  <a:srgbClr val="7030A0"/>
                </a:solidFill>
                <a:latin typeface="+mn-lt"/>
                <a:ea typeface="+mn-ea"/>
                <a:cs typeface="+mn-ea"/>
                <a:sym typeface="+mn-lt"/>
              </a:rPr>
              <a:t>3, D)</a:t>
            </a:r>
            <a:r>
              <a:rPr lang="en-US" altLang="zh-CN" sz="2200" b="1" dirty="0">
                <a:solidFill>
                  <a:srgbClr val="7030A0"/>
                </a:solidFill>
                <a:cs typeface="+mn-ea"/>
                <a:sym typeface="+mn-lt"/>
              </a:rPr>
              <a:t> </a:t>
            </a:r>
            <a:r>
              <a:rPr lang="en-US" altLang="zh-CN" sz="22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 B) (3, C)  (3, A) (3, E)</a:t>
            </a:r>
          </a:p>
        </p:txBody>
      </p:sp>
      <p:sp>
        <p:nvSpPr>
          <p:cNvPr id="4" name="文本框 3"/>
          <p:cNvSpPr txBox="1"/>
          <p:nvPr/>
        </p:nvSpPr>
        <p:spPr>
          <a:xfrm>
            <a:off x="6432579" y="3283767"/>
            <a:ext cx="1834806" cy="400110"/>
          </a:xfrm>
          <a:prstGeom prst="rect">
            <a:avLst/>
          </a:prstGeom>
          <a:noFill/>
        </p:spPr>
        <p:txBody>
          <a:bodyPr wrap="square" rtlCol="0">
            <a:spAutoFit/>
          </a:bodyPr>
          <a:lstStyle/>
          <a:p>
            <a:r>
              <a:rPr lang="zh-CN" altLang="en-US" sz="2000" b="1" dirty="0">
                <a:solidFill>
                  <a:srgbClr val="FF0000"/>
                </a:solidFill>
              </a:rPr>
              <a:t>最高位关键字</a:t>
            </a:r>
          </a:p>
        </p:txBody>
      </p:sp>
      <p:sp>
        <p:nvSpPr>
          <p:cNvPr id="15" name="文本框 14"/>
          <p:cNvSpPr txBox="1"/>
          <p:nvPr/>
        </p:nvSpPr>
        <p:spPr>
          <a:xfrm>
            <a:off x="3815282" y="4439335"/>
            <a:ext cx="1834806" cy="400110"/>
          </a:xfrm>
          <a:prstGeom prst="rect">
            <a:avLst/>
          </a:prstGeom>
          <a:noFill/>
        </p:spPr>
        <p:txBody>
          <a:bodyPr wrap="square" rtlCol="0">
            <a:spAutoFit/>
          </a:bodyPr>
          <a:lstStyle/>
          <a:p>
            <a:r>
              <a:rPr lang="zh-CN" altLang="en-US" sz="2000" b="1" dirty="0">
                <a:solidFill>
                  <a:srgbClr val="FF0000"/>
                </a:solidFill>
              </a:rPr>
              <a:t>次高位关键字</a:t>
            </a:r>
          </a:p>
        </p:txBody>
      </p:sp>
      <p:sp>
        <p:nvSpPr>
          <p:cNvPr id="17"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76800" y="4989680"/>
            <a:ext cx="9265208" cy="53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None/>
            </a:pPr>
            <a:r>
              <a:rPr lang="en-US" altLang="zh-CN" sz="2200" b="1"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lt"/>
              </a:rPr>
              <a:t> (1, A) (1, B) (1, C) </a:t>
            </a:r>
            <a:r>
              <a:rPr lang="en-US" altLang="zh-CN" sz="2200" b="1" dirty="0">
                <a:solidFill>
                  <a:schemeClr val="accent4">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(2, A) (2, B) (2, C) (2, D) </a:t>
            </a:r>
            <a:r>
              <a:rPr lang="en-US" altLang="zh-CN" sz="2200" b="1" dirty="0">
                <a:solidFill>
                  <a:srgbClr val="000000"/>
                </a:solidFill>
                <a:latin typeface="+mn-lt"/>
                <a:ea typeface="+mn-ea"/>
                <a:cs typeface="+mn-ea"/>
                <a:sym typeface="+mn-lt"/>
              </a:rPr>
              <a:t>(</a:t>
            </a:r>
            <a:r>
              <a:rPr lang="en-US" altLang="zh-CN" sz="2200" b="1" dirty="0">
                <a:solidFill>
                  <a:srgbClr val="7030A0"/>
                </a:solidFill>
                <a:latin typeface="+mn-lt"/>
                <a:ea typeface="+mn-ea"/>
                <a:cs typeface="+mn-ea"/>
                <a:sym typeface="+mn-lt"/>
              </a:rPr>
              <a:t>3, A)</a:t>
            </a:r>
            <a:r>
              <a:rPr lang="en-US" altLang="zh-CN" sz="2200" b="1" dirty="0">
                <a:solidFill>
                  <a:srgbClr val="7030A0"/>
                </a:solidFill>
                <a:cs typeface="+mn-ea"/>
                <a:sym typeface="+mn-lt"/>
              </a:rPr>
              <a:t> </a:t>
            </a:r>
            <a:r>
              <a:rPr lang="en-US" altLang="zh-CN" sz="2200" b="1" dirty="0">
                <a:solidFill>
                  <a:srgbClr val="7030A0"/>
                </a:solidFill>
                <a:latin typeface="Times New Roman" panose="02020603050405020304" pitchFamily="18" charset="0"/>
                <a:ea typeface="微软雅黑" panose="020B0503020204020204" pitchFamily="34" charset="-122"/>
                <a:cs typeface="Times New Roman" panose="02020603050405020304" pitchFamily="18" charset="0"/>
                <a:sym typeface="+mn-lt"/>
              </a:rPr>
              <a:t>(3, B) (3, C)  (3, D) (3, E)</a:t>
            </a:r>
          </a:p>
        </p:txBody>
      </p:sp>
      <p:sp>
        <p:nvSpPr>
          <p:cNvPr id="6" name="等号 5"/>
          <p:cNvSpPr/>
          <p:nvPr/>
        </p:nvSpPr>
        <p:spPr>
          <a:xfrm rot="5400000">
            <a:off x="5682006" y="5396201"/>
            <a:ext cx="668849" cy="1005840"/>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76800" y="6134290"/>
            <a:ext cx="9265208" cy="53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None/>
            </a:pPr>
            <a:r>
              <a:rPr lang="en-US" altLang="zh-CN" sz="2200" b="1"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(1, A) (1, B) (1, C) (2, A) (2, B) (2, C) (2, D) </a:t>
            </a:r>
            <a:r>
              <a:rPr lang="en-US" altLang="zh-CN" sz="2200" b="1" dirty="0">
                <a:latin typeface="+mn-lt"/>
                <a:ea typeface="+mn-ea"/>
                <a:cs typeface="+mn-ea"/>
                <a:sym typeface="+mn-lt"/>
              </a:rPr>
              <a:t>(3, A)</a:t>
            </a:r>
            <a:r>
              <a:rPr lang="en-US" altLang="zh-CN" sz="2200" b="1" dirty="0">
                <a:cs typeface="+mn-ea"/>
                <a:sym typeface="+mn-lt"/>
              </a:rPr>
              <a:t>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(3, B) (3, C)  (3, D) (3, E)</a:t>
            </a:r>
          </a:p>
        </p:txBody>
      </p:sp>
    </p:spTree>
    <p:extLst>
      <p:ext uri="{BB962C8B-B14F-4D97-AF65-F5344CB8AC3E}">
        <p14:creationId xmlns:p14="http://schemas.microsoft.com/office/powerpoint/2010/main" val="18237069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2" grpId="0" animBg="1"/>
      <p:bldP spid="13" grpId="0" animBg="1"/>
      <p:bldP spid="14" grpId="0"/>
      <p:bldP spid="4" grpId="0"/>
      <p:bldP spid="15" grpId="0"/>
      <p:bldP spid="17" grpId="0"/>
      <p:bldP spid="6" grpId="0" animBg="1"/>
      <p:bldP spid="18"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多关键字排序</a:t>
            </a:r>
          </a:p>
        </p:txBody>
      </p:sp>
      <p:sp>
        <p:nvSpPr>
          <p:cNvPr id="5"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082178" y="1364354"/>
            <a:ext cx="77921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最次位优先排序</a:t>
            </a:r>
            <a:r>
              <a:rPr lang="zh-CN" altLang="en-US" sz="2200" b="1" dirty="0">
                <a:solidFill>
                  <a:srgbClr val="000000"/>
                </a:solidFill>
                <a:latin typeface="+mn-lt"/>
                <a:ea typeface="+mn-ea"/>
                <a:cs typeface="+mn-ea"/>
                <a:sym typeface="+mn-lt"/>
              </a:rPr>
              <a:t>（</a:t>
            </a:r>
            <a:r>
              <a:rPr lang="en-US" altLang="zh-CN" sz="2200" b="1" dirty="0">
                <a:solidFill>
                  <a:srgbClr val="000000"/>
                </a:solidFill>
                <a:latin typeface="+mn-lt"/>
                <a:ea typeface="+mn-ea"/>
                <a:cs typeface="+mn-ea"/>
                <a:sym typeface="+mn-lt"/>
              </a:rPr>
              <a:t>LSD – Least Significant Digit first</a:t>
            </a:r>
            <a:r>
              <a:rPr lang="zh-CN" altLang="en-US" sz="2200" b="1" dirty="0">
                <a:solidFill>
                  <a:srgbClr val="000000"/>
                </a:solidFill>
                <a:latin typeface="+mn-lt"/>
                <a:ea typeface="+mn-ea"/>
                <a:cs typeface="+mn-ea"/>
                <a:sym typeface="+mn-lt"/>
              </a:rPr>
              <a:t>）</a:t>
            </a:r>
            <a:endParaRPr lang="en-US" altLang="zh-CN" sz="2200" b="1" baseline="-25000" dirty="0">
              <a:solidFill>
                <a:srgbClr val="000000"/>
              </a:solidFill>
              <a:latin typeface="+mn-lt"/>
              <a:ea typeface="+mn-ea"/>
              <a:cs typeface="+mn-ea"/>
              <a:sym typeface="+mn-lt"/>
            </a:endParaRP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2229550" y="2927692"/>
            <a:ext cx="8093010" cy="2123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C00000"/>
              </a:buClr>
              <a:buSzTx/>
              <a:buFont typeface="Arial" panose="020B0604020202020204" pitchFamily="34" charset="0"/>
              <a:buChar char="•"/>
            </a:pPr>
            <a:r>
              <a:rPr lang="zh-CN" altLang="en-US" sz="2200" b="1" dirty="0">
                <a:solidFill>
                  <a:srgbClr val="000000"/>
                </a:solidFill>
                <a:latin typeface="+mn-lt"/>
                <a:ea typeface="+mn-ea"/>
                <a:cs typeface="+mn-ea"/>
                <a:sym typeface="+mn-lt"/>
              </a:rPr>
              <a:t>首先依据最次位关键字，也就是</a:t>
            </a:r>
            <a:r>
              <a:rPr lang="zh-CN" altLang="en-US" sz="2200" b="1" dirty="0">
                <a:solidFill>
                  <a:srgbClr val="FF0000"/>
                </a:solidFill>
                <a:latin typeface="+mn-lt"/>
                <a:ea typeface="+mn-ea"/>
                <a:cs typeface="+mn-ea"/>
                <a:sym typeface="+mn-lt"/>
              </a:rPr>
              <a:t>第 </a:t>
            </a:r>
            <a:r>
              <a:rPr lang="en-US" altLang="zh-CN" sz="2200" b="1" dirty="0">
                <a:solidFill>
                  <a:srgbClr val="FF0000"/>
                </a:solidFill>
                <a:latin typeface="+mn-lt"/>
                <a:ea typeface="+mn-ea"/>
                <a:cs typeface="+mn-ea"/>
                <a:sym typeface="+mn-lt"/>
              </a:rPr>
              <a:t>d </a:t>
            </a:r>
            <a:r>
              <a:rPr lang="zh-CN" altLang="en-US" sz="2200" b="1" dirty="0">
                <a:solidFill>
                  <a:srgbClr val="FF0000"/>
                </a:solidFill>
                <a:latin typeface="+mn-lt"/>
                <a:ea typeface="+mn-ea"/>
                <a:cs typeface="+mn-ea"/>
                <a:sym typeface="+mn-lt"/>
              </a:rPr>
              <a:t>个关键字 </a:t>
            </a:r>
            <a:r>
              <a:rPr lang="en-US" altLang="zh-CN" sz="2200" b="1" dirty="0">
                <a:solidFill>
                  <a:srgbClr val="FF0000"/>
                </a:solidFill>
                <a:latin typeface="+mn-lt"/>
                <a:ea typeface="+mn-ea"/>
                <a:cs typeface="+mn-ea"/>
                <a:sym typeface="+mn-lt"/>
              </a:rPr>
              <a:t>K</a:t>
            </a:r>
            <a:r>
              <a:rPr lang="en-US" altLang="zh-CN" sz="2200" b="1" baseline="-25000" dirty="0">
                <a:solidFill>
                  <a:srgbClr val="FF0000"/>
                </a:solidFill>
                <a:latin typeface="+mn-lt"/>
                <a:ea typeface="+mn-ea"/>
                <a:cs typeface="+mn-ea"/>
                <a:sym typeface="+mn-lt"/>
              </a:rPr>
              <a:t>d-1 </a:t>
            </a:r>
            <a:r>
              <a:rPr lang="zh-CN" altLang="en-US" sz="2200" b="1" dirty="0">
                <a:solidFill>
                  <a:srgbClr val="000000"/>
                </a:solidFill>
                <a:latin typeface="+mn-lt"/>
                <a:ea typeface="+mn-ea"/>
                <a:cs typeface="+mn-ea"/>
                <a:sym typeface="+mn-lt"/>
              </a:rPr>
              <a:t>进行排序；</a:t>
            </a: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C00000"/>
              </a:buClr>
              <a:buSzTx/>
              <a:buFont typeface="Arial" panose="020B0604020202020204" pitchFamily="34" charset="0"/>
              <a:buChar char="•"/>
            </a:pPr>
            <a:r>
              <a:rPr lang="zh-CN" altLang="en-US" sz="2200" b="1" dirty="0">
                <a:solidFill>
                  <a:srgbClr val="000000"/>
                </a:solidFill>
                <a:latin typeface="+mn-lt"/>
                <a:ea typeface="+mn-ea"/>
                <a:cs typeface="+mn-ea"/>
                <a:sym typeface="+mn-lt"/>
              </a:rPr>
              <a:t>之后，对于整个序列，再依据</a:t>
            </a:r>
            <a:r>
              <a:rPr lang="zh-CN" altLang="en-US" sz="2200" b="1" dirty="0">
                <a:solidFill>
                  <a:srgbClr val="FF0000"/>
                </a:solidFill>
                <a:latin typeface="+mn-lt"/>
                <a:ea typeface="+mn-ea"/>
                <a:cs typeface="+mn-ea"/>
                <a:sym typeface="+mn-lt"/>
              </a:rPr>
              <a:t>第 </a:t>
            </a:r>
            <a:r>
              <a:rPr lang="en-US" altLang="zh-CN" sz="2200" b="1" dirty="0">
                <a:solidFill>
                  <a:srgbClr val="FF0000"/>
                </a:solidFill>
                <a:latin typeface="+mn-lt"/>
                <a:ea typeface="+mn-ea"/>
                <a:cs typeface="+mn-ea"/>
                <a:sym typeface="+mn-lt"/>
              </a:rPr>
              <a:t>d-1 </a:t>
            </a:r>
            <a:r>
              <a:rPr lang="zh-CN" altLang="en-US" sz="2200" b="1" dirty="0">
                <a:solidFill>
                  <a:srgbClr val="FF0000"/>
                </a:solidFill>
                <a:latin typeface="+mn-lt"/>
                <a:ea typeface="+mn-ea"/>
                <a:cs typeface="+mn-ea"/>
                <a:sym typeface="+mn-lt"/>
              </a:rPr>
              <a:t>个关键字 </a:t>
            </a:r>
            <a:r>
              <a:rPr lang="en-US" altLang="zh-CN" sz="2200" b="1" dirty="0">
                <a:solidFill>
                  <a:srgbClr val="FF0000"/>
                </a:solidFill>
                <a:latin typeface="+mn-lt"/>
                <a:ea typeface="+mn-ea"/>
                <a:cs typeface="+mn-ea"/>
                <a:sym typeface="+mn-lt"/>
              </a:rPr>
              <a:t>K</a:t>
            </a:r>
            <a:r>
              <a:rPr lang="en-US" altLang="zh-CN" sz="2200" b="1" baseline="-25000" dirty="0">
                <a:solidFill>
                  <a:srgbClr val="FF0000"/>
                </a:solidFill>
                <a:latin typeface="+mn-lt"/>
                <a:ea typeface="+mn-ea"/>
                <a:cs typeface="+mn-ea"/>
                <a:sym typeface="+mn-lt"/>
              </a:rPr>
              <a:t>d-2  </a:t>
            </a:r>
            <a:r>
              <a:rPr lang="zh-CN" altLang="en-US" sz="2200" b="1" dirty="0">
                <a:solidFill>
                  <a:srgbClr val="FF0000"/>
                </a:solidFill>
                <a:latin typeface="+mn-lt"/>
                <a:ea typeface="+mn-ea"/>
                <a:cs typeface="+mn-ea"/>
                <a:sym typeface="+mn-lt"/>
              </a:rPr>
              <a:t>排序</a:t>
            </a:r>
            <a:r>
              <a:rPr lang="zh-CN" altLang="en-US" sz="2200" b="1" dirty="0">
                <a:solidFill>
                  <a:srgbClr val="000000"/>
                </a:solidFill>
                <a:latin typeface="+mn-lt"/>
                <a:ea typeface="+mn-ea"/>
                <a:cs typeface="+mn-ea"/>
                <a:sym typeface="+mn-lt"/>
              </a:rPr>
              <a:t>；</a:t>
            </a:r>
            <a:endParaRPr lang="en-US" altLang="zh-CN" sz="2200" b="1" dirty="0">
              <a:solidFill>
                <a:srgbClr val="000000"/>
              </a:solidFill>
              <a:latin typeface="+mn-lt"/>
              <a:ea typeface="+mn-ea"/>
              <a:cs typeface="+mn-ea"/>
              <a:sym typeface="+mn-lt"/>
            </a:endParaRPr>
          </a:p>
          <a:p>
            <a:pPr marL="342900" indent="-342900" fontAlgn="base">
              <a:lnSpc>
                <a:spcPct val="150000"/>
              </a:lnSpc>
              <a:spcBef>
                <a:spcPct val="0"/>
              </a:spcBef>
              <a:spcAft>
                <a:spcPct val="0"/>
              </a:spcAft>
              <a:buClr>
                <a:srgbClr val="C00000"/>
              </a:buClr>
              <a:buSzTx/>
              <a:buFont typeface="Arial" panose="020B0604020202020204" pitchFamily="34" charset="0"/>
              <a:buChar char="•"/>
            </a:pPr>
            <a:r>
              <a:rPr lang="zh-CN" altLang="en-US" sz="2200" b="1" dirty="0">
                <a:solidFill>
                  <a:srgbClr val="FF0000"/>
                </a:solidFill>
                <a:latin typeface="+mn-lt"/>
                <a:ea typeface="+mn-ea"/>
                <a:cs typeface="+mn-ea"/>
                <a:sym typeface="+mn-lt"/>
              </a:rPr>
              <a:t>依此类推</a:t>
            </a:r>
            <a:r>
              <a:rPr lang="zh-CN" altLang="en-US" sz="2200" b="1" dirty="0">
                <a:solidFill>
                  <a:srgbClr val="000000"/>
                </a:solidFill>
                <a:latin typeface="+mn-lt"/>
                <a:ea typeface="+mn-ea"/>
                <a:cs typeface="+mn-ea"/>
                <a:sym typeface="+mn-lt"/>
              </a:rPr>
              <a:t>，直到对整个序列依据</a:t>
            </a:r>
            <a:r>
              <a:rPr lang="zh-CN" altLang="en-US" sz="2200" b="1" dirty="0">
                <a:solidFill>
                  <a:srgbClr val="FF0000"/>
                </a:solidFill>
                <a:latin typeface="+mn-lt"/>
                <a:ea typeface="+mn-ea"/>
                <a:cs typeface="+mn-ea"/>
                <a:sym typeface="+mn-lt"/>
              </a:rPr>
              <a:t>第 </a:t>
            </a:r>
            <a:r>
              <a:rPr lang="en-US" altLang="zh-CN" sz="2200" b="1" dirty="0">
                <a:solidFill>
                  <a:srgbClr val="FF0000"/>
                </a:solidFill>
                <a:latin typeface="+mn-lt"/>
                <a:ea typeface="+mn-ea"/>
                <a:cs typeface="+mn-ea"/>
                <a:sym typeface="+mn-lt"/>
              </a:rPr>
              <a:t>1 </a:t>
            </a:r>
            <a:r>
              <a:rPr lang="zh-CN" altLang="en-US" sz="2200" b="1" dirty="0">
                <a:solidFill>
                  <a:srgbClr val="FF0000"/>
                </a:solidFill>
                <a:latin typeface="+mn-lt"/>
                <a:ea typeface="+mn-ea"/>
                <a:cs typeface="+mn-ea"/>
                <a:sym typeface="+mn-lt"/>
              </a:rPr>
              <a:t>个关键字 </a:t>
            </a:r>
            <a:r>
              <a:rPr lang="en-US" altLang="zh-CN" sz="2200" b="1">
                <a:solidFill>
                  <a:srgbClr val="FF0000"/>
                </a:solidFill>
                <a:latin typeface="+mn-lt"/>
                <a:ea typeface="+mn-ea"/>
                <a:cs typeface="+mn-ea"/>
                <a:sym typeface="+mn-lt"/>
              </a:rPr>
              <a:t>K</a:t>
            </a:r>
            <a:r>
              <a:rPr lang="en-US" altLang="zh-CN" sz="2200" b="1" baseline="-25000" dirty="0">
                <a:solidFill>
                  <a:srgbClr val="FF0000"/>
                </a:solidFill>
                <a:latin typeface="+mn-lt"/>
                <a:ea typeface="+mn-ea"/>
                <a:cs typeface="+mn-ea"/>
                <a:sym typeface="+mn-lt"/>
              </a:rPr>
              <a:t>0</a:t>
            </a:r>
            <a:r>
              <a:rPr lang="en-US" altLang="zh-CN" sz="2200" b="1" baseline="-25000">
                <a:solidFill>
                  <a:srgbClr val="FF0000"/>
                </a:solidFill>
                <a:latin typeface="+mn-lt"/>
                <a:ea typeface="+mn-ea"/>
                <a:cs typeface="+mn-ea"/>
                <a:sym typeface="+mn-lt"/>
              </a:rPr>
              <a:t> </a:t>
            </a:r>
            <a:r>
              <a:rPr lang="zh-CN" altLang="en-US" sz="2200" b="1" dirty="0">
                <a:solidFill>
                  <a:srgbClr val="000000"/>
                </a:solidFill>
                <a:latin typeface="+mn-lt"/>
                <a:ea typeface="+mn-ea"/>
                <a:cs typeface="+mn-ea"/>
                <a:sym typeface="+mn-lt"/>
              </a:rPr>
              <a:t>排序为止。此时得到整个有序序列。</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2229550" y="2244382"/>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latin typeface="+mn-lt"/>
                <a:ea typeface="+mn-ea"/>
                <a:cs typeface="+mn-ea"/>
                <a:sym typeface="+mn-lt"/>
              </a:rPr>
              <a:t>算法思想</a:t>
            </a:r>
            <a:endParaRPr lang="en-US" altLang="zh-CN" sz="2200" b="1" dirty="0">
              <a:latin typeface="+mn-lt"/>
              <a:ea typeface="+mn-ea"/>
              <a:cs typeface="+mn-ea"/>
              <a:sym typeface="+mn-lt"/>
            </a:endParaRPr>
          </a:p>
        </p:txBody>
      </p:sp>
    </p:spTree>
    <p:extLst>
      <p:ext uri="{BB962C8B-B14F-4D97-AF65-F5344CB8AC3E}">
        <p14:creationId xmlns:p14="http://schemas.microsoft.com/office/powerpoint/2010/main" val="12613339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fade">
                                      <p:cBhvr>
                                        <p:cTn id="20" dur="500"/>
                                        <p:tgtEl>
                                          <p:spTgt spid="8">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animEffect transition="in" filter="fade">
                                      <p:cBhvr>
                                        <p:cTn id="25"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多关键字排序</a:t>
            </a:r>
          </a:p>
        </p:txBody>
      </p:sp>
      <p:sp>
        <p:nvSpPr>
          <p:cNvPr id="5"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059003" y="982361"/>
            <a:ext cx="77921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最次位优先排序</a:t>
            </a:r>
            <a:r>
              <a:rPr lang="zh-CN" altLang="en-US" sz="2200" b="1" dirty="0">
                <a:solidFill>
                  <a:srgbClr val="000000"/>
                </a:solidFill>
                <a:latin typeface="+mn-lt"/>
                <a:ea typeface="+mn-ea"/>
                <a:cs typeface="+mn-ea"/>
                <a:sym typeface="+mn-lt"/>
              </a:rPr>
              <a:t>（</a:t>
            </a:r>
            <a:r>
              <a:rPr lang="en-US" altLang="zh-CN" sz="2200" b="1" dirty="0">
                <a:solidFill>
                  <a:srgbClr val="000000"/>
                </a:solidFill>
                <a:latin typeface="+mn-lt"/>
                <a:ea typeface="+mn-ea"/>
                <a:cs typeface="+mn-ea"/>
                <a:sym typeface="+mn-lt"/>
              </a:rPr>
              <a:t>LSD – Least Significant Digit first</a:t>
            </a:r>
            <a:r>
              <a:rPr lang="zh-CN" altLang="en-US" sz="2200" b="1" dirty="0">
                <a:solidFill>
                  <a:srgbClr val="000000"/>
                </a:solidFill>
                <a:latin typeface="+mn-lt"/>
                <a:ea typeface="+mn-ea"/>
                <a:cs typeface="+mn-ea"/>
                <a:sym typeface="+mn-lt"/>
              </a:rPr>
              <a:t>）</a:t>
            </a:r>
            <a:endParaRPr lang="en-US" altLang="zh-CN" sz="2200" b="1" baseline="-25000" dirty="0">
              <a:solidFill>
                <a:srgbClr val="000000"/>
              </a:solidFill>
              <a:latin typeface="+mn-lt"/>
              <a:ea typeface="+mn-ea"/>
              <a:cs typeface="+mn-ea"/>
              <a:sym typeface="+mn-lt"/>
            </a:endParaRP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13183" y="2036253"/>
            <a:ext cx="847381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例：</a:t>
            </a:r>
            <a:r>
              <a:rPr lang="zh-CN" altLang="en-US" sz="2200" b="1" dirty="0">
                <a:latin typeface="+mn-lt"/>
                <a:ea typeface="+mn-ea"/>
                <a:cs typeface="+mn-ea"/>
                <a:sym typeface="+mn-lt"/>
              </a:rPr>
              <a:t>多关键字排序（</a:t>
            </a:r>
            <a:r>
              <a:rPr lang="en-US" altLang="zh-CN" sz="2200" b="1" dirty="0">
                <a:latin typeface="+mn-lt"/>
                <a:ea typeface="+mn-ea"/>
                <a:cs typeface="+mn-ea"/>
                <a:sym typeface="+mn-lt"/>
              </a:rPr>
              <a:t>LSD</a:t>
            </a:r>
            <a:r>
              <a:rPr lang="zh-CN" altLang="en-US" sz="2200" b="1" dirty="0">
                <a:latin typeface="+mn-lt"/>
                <a:ea typeface="+mn-ea"/>
                <a:cs typeface="+mn-ea"/>
                <a:sym typeface="+mn-lt"/>
              </a:rPr>
              <a:t>）</a:t>
            </a:r>
            <a:endParaRPr lang="en-US" altLang="zh-CN" sz="2200" b="1" dirty="0">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Text Box 2">
            <a:extLst>
              <a:ext uri="{FF2B5EF4-FFF2-40B4-BE49-F238E27FC236}">
                <a16:creationId xmlns:a16="http://schemas.microsoft.com/office/drawing/2014/main" id="{B603D881-6962-450E-84A9-5881C5F14A3E}"/>
              </a:ext>
            </a:extLst>
          </p:cNvPr>
          <p:cNvSpPr txBox="1">
            <a:spLocks noChangeArrowheads="1"/>
          </p:cNvSpPr>
          <p:nvPr/>
        </p:nvSpPr>
        <p:spPr bwMode="auto">
          <a:xfrm>
            <a:off x="1799975" y="1639875"/>
            <a:ext cx="8835633" cy="463973"/>
          </a:xfrm>
          <a:prstGeom prst="rect">
            <a:avLst/>
          </a:prstGeom>
          <a:noFill/>
          <a:ln>
            <a:noFill/>
          </a:ln>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20000"/>
              </a:lnSpc>
              <a:spcBef>
                <a:spcPct val="0"/>
              </a:spcBef>
              <a:spcAft>
                <a:spcPct val="0"/>
              </a:spcAft>
              <a:buClr>
                <a:srgbClr val="C00000"/>
              </a:buClr>
              <a:buSzTx/>
              <a:defRPr/>
            </a:pPr>
            <a:r>
              <a:rPr lang="zh-CN" altLang="en-US" sz="2200" b="1" dirty="0">
                <a:latin typeface="+mn-lt"/>
                <a:ea typeface="+mn-ea"/>
                <a:cs typeface="+mn-ea"/>
                <a:sym typeface="+mn-lt"/>
              </a:rPr>
              <a:t>算法思想</a:t>
            </a:r>
            <a:endParaRPr lang="en-US" altLang="zh-CN" sz="2200" b="1" dirty="0">
              <a:latin typeface="+mn-lt"/>
              <a:ea typeface="+mn-ea"/>
              <a:cs typeface="+mn-ea"/>
              <a:sym typeface="+mn-lt"/>
            </a:endParaRPr>
          </a:p>
        </p:txBody>
      </p:sp>
      <p:sp>
        <p:nvSpPr>
          <p:cNvPr id="12"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99975" y="2518486"/>
            <a:ext cx="9265208" cy="53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None/>
            </a:pPr>
            <a:r>
              <a:rPr lang="zh-CN" altLang="en-US" sz="2200" b="1" dirty="0">
                <a:solidFill>
                  <a:srgbClr val="000000"/>
                </a:solidFill>
                <a:latin typeface="+mn-lt"/>
                <a:ea typeface="+mn-ea"/>
                <a:cs typeface="+mn-ea"/>
                <a:sym typeface="+mn-lt"/>
              </a:rPr>
              <a:t> </a:t>
            </a:r>
            <a:r>
              <a:rPr lang="en-US" altLang="zh-CN" sz="2200" b="1" dirty="0">
                <a:solidFill>
                  <a:srgbClr val="000000"/>
                </a:solidFill>
                <a:latin typeface="+mn-lt"/>
                <a:ea typeface="+mn-ea"/>
                <a:cs typeface="+mn-ea"/>
                <a:sym typeface="+mn-lt"/>
              </a:rPr>
              <a:t>(3, D)</a:t>
            </a:r>
            <a:r>
              <a:rPr lang="en-US" altLang="zh-CN" sz="2200" b="1" dirty="0">
                <a:solidFill>
                  <a:srgbClr val="000000"/>
                </a:solidFill>
                <a:cs typeface="+mn-ea"/>
                <a:sym typeface="+mn-lt"/>
              </a:rPr>
              <a:t> </a:t>
            </a:r>
            <a:r>
              <a:rPr lang="en-US" altLang="zh-CN" sz="2200" b="1"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sym typeface="+mn-lt"/>
              </a:rPr>
              <a:t>(2, D) (3, B) (1, C) (3, C) (2, C) (3, A) (1, B) (3, E) (2, A)(1, A)(2, B)</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2" name="下箭头 1"/>
          <p:cNvSpPr/>
          <p:nvPr/>
        </p:nvSpPr>
        <p:spPr>
          <a:xfrm>
            <a:off x="5731951" y="3221932"/>
            <a:ext cx="568960" cy="59833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下箭头 12"/>
          <p:cNvSpPr/>
          <p:nvPr/>
        </p:nvSpPr>
        <p:spPr>
          <a:xfrm>
            <a:off x="5731951" y="4439335"/>
            <a:ext cx="568960" cy="55034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99975" y="3750581"/>
            <a:ext cx="9265208" cy="539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None/>
            </a:pPr>
            <a:r>
              <a:rPr lang="en-US" altLang="zh-CN" sz="2200" b="1"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200" b="1" dirty="0">
                <a:solidFill>
                  <a:schemeClr val="accent4">
                    <a:lumMod val="50000"/>
                  </a:schemeClr>
                </a:solidFill>
                <a:latin typeface="Times New Roman" panose="02020603050405020304" pitchFamily="18" charset="0"/>
                <a:ea typeface="微软雅黑" panose="020B0503020204020204" pitchFamily="34" charset="-122"/>
                <a:cs typeface="Times New Roman" panose="02020603050405020304" pitchFamily="18" charset="0"/>
                <a:sym typeface="+mn-lt"/>
              </a:rPr>
              <a:t>3, A) (2, A) (1, A) (3, B) (1, B) (2, B) (1, C) (3, C) (2, C) (3, D)  (2, D) (3, E)</a:t>
            </a:r>
          </a:p>
        </p:txBody>
      </p:sp>
      <p:sp>
        <p:nvSpPr>
          <p:cNvPr id="4" name="文本框 3"/>
          <p:cNvSpPr txBox="1"/>
          <p:nvPr/>
        </p:nvSpPr>
        <p:spPr>
          <a:xfrm>
            <a:off x="6432579" y="3283767"/>
            <a:ext cx="1834806" cy="400110"/>
          </a:xfrm>
          <a:prstGeom prst="rect">
            <a:avLst/>
          </a:prstGeom>
          <a:noFill/>
        </p:spPr>
        <p:txBody>
          <a:bodyPr wrap="square" rtlCol="0">
            <a:spAutoFit/>
          </a:bodyPr>
          <a:lstStyle/>
          <a:p>
            <a:r>
              <a:rPr lang="zh-CN" altLang="en-US" sz="2000" b="1" dirty="0">
                <a:solidFill>
                  <a:srgbClr val="FF0000"/>
                </a:solidFill>
              </a:rPr>
              <a:t>最低位关键字</a:t>
            </a:r>
          </a:p>
        </p:txBody>
      </p:sp>
      <p:sp>
        <p:nvSpPr>
          <p:cNvPr id="15" name="文本框 14"/>
          <p:cNvSpPr txBox="1"/>
          <p:nvPr/>
        </p:nvSpPr>
        <p:spPr>
          <a:xfrm>
            <a:off x="3815282" y="4439335"/>
            <a:ext cx="1834806" cy="400110"/>
          </a:xfrm>
          <a:prstGeom prst="rect">
            <a:avLst/>
          </a:prstGeom>
          <a:noFill/>
        </p:spPr>
        <p:txBody>
          <a:bodyPr wrap="square" rtlCol="0">
            <a:spAutoFit/>
          </a:bodyPr>
          <a:lstStyle/>
          <a:p>
            <a:r>
              <a:rPr lang="zh-CN" altLang="en-US" sz="2000" b="1" dirty="0">
                <a:solidFill>
                  <a:srgbClr val="FF0000"/>
                </a:solidFill>
              </a:rPr>
              <a:t>次低位关键字</a:t>
            </a:r>
          </a:p>
        </p:txBody>
      </p:sp>
      <p:sp>
        <p:nvSpPr>
          <p:cNvPr id="17"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76800" y="4989680"/>
            <a:ext cx="9265208" cy="53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None/>
            </a:pPr>
            <a:r>
              <a:rPr lang="en-US" altLang="zh-CN" sz="2200" b="1"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lt"/>
              </a:rPr>
              <a:t> (1, A) (1, B) (1, C) (2, A) (2, B) (2, C) (2, D) (3, A) (3, B) (3, C)  (3, D) (3, E)</a:t>
            </a:r>
          </a:p>
        </p:txBody>
      </p:sp>
      <p:sp>
        <p:nvSpPr>
          <p:cNvPr id="6" name="等号 5"/>
          <p:cNvSpPr/>
          <p:nvPr/>
        </p:nvSpPr>
        <p:spPr>
          <a:xfrm rot="5400000">
            <a:off x="5682006" y="5396201"/>
            <a:ext cx="668849" cy="1005840"/>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76800" y="6134290"/>
            <a:ext cx="9265208" cy="53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None/>
            </a:pPr>
            <a:r>
              <a:rPr lang="en-US" altLang="zh-CN" sz="2200" b="1"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(1, A) (1, B) (1, C) (2, A) (2, B) (2, C) (2, D) </a:t>
            </a:r>
            <a:r>
              <a:rPr lang="en-US" altLang="zh-CN" sz="2200" b="1" dirty="0">
                <a:latin typeface="+mn-lt"/>
                <a:ea typeface="+mn-ea"/>
                <a:cs typeface="+mn-ea"/>
                <a:sym typeface="+mn-lt"/>
              </a:rPr>
              <a:t>(3, A)</a:t>
            </a:r>
            <a:r>
              <a:rPr lang="en-US" altLang="zh-CN" sz="2200" b="1" dirty="0">
                <a:cs typeface="+mn-ea"/>
                <a:sym typeface="+mn-lt"/>
              </a:rPr>
              <a:t> </a:t>
            </a:r>
            <a:r>
              <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sym typeface="+mn-lt"/>
              </a:rPr>
              <a:t>(3, B) (3, C)  (3, D) (3, E)</a:t>
            </a:r>
          </a:p>
        </p:txBody>
      </p:sp>
    </p:spTree>
    <p:extLst>
      <p:ext uri="{BB962C8B-B14F-4D97-AF65-F5344CB8AC3E}">
        <p14:creationId xmlns:p14="http://schemas.microsoft.com/office/powerpoint/2010/main" val="514390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2" grpId="0" animBg="1"/>
      <p:bldP spid="13" grpId="0" animBg="1"/>
      <p:bldP spid="14" grpId="0"/>
      <p:bldP spid="4" grpId="0"/>
      <p:bldP spid="15" grpId="0"/>
      <p:bldP spid="17" grpId="0"/>
      <p:bldP spid="6" grpId="0" animBg="1"/>
      <p:bldP spid="18"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2444882"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多关键字排序</a:t>
            </a:r>
          </a:p>
        </p:txBody>
      </p:sp>
      <p:sp>
        <p:nvSpPr>
          <p:cNvPr id="5"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4244857" y="4994830"/>
            <a:ext cx="7792157" cy="539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a:t>
            </a:r>
            <a:r>
              <a:rPr lang="zh-CN" altLang="en-US" sz="2200" b="1" dirty="0">
                <a:solidFill>
                  <a:srgbClr val="FF0000"/>
                </a:solidFill>
                <a:latin typeface="+mn-lt"/>
                <a:ea typeface="+mn-ea"/>
                <a:cs typeface="+mn-ea"/>
                <a:sym typeface="+mn-lt"/>
              </a:rPr>
              <a:t>回顾：什么叫排序算法的稳定性？</a:t>
            </a:r>
            <a:endParaRPr lang="en-US" altLang="zh-CN" sz="2200" b="1" baseline="-25000" dirty="0">
              <a:solidFill>
                <a:srgbClr val="FF0000"/>
              </a:solidFill>
              <a:latin typeface="+mn-lt"/>
              <a:ea typeface="+mn-ea"/>
              <a:cs typeface="+mn-ea"/>
              <a:sym typeface="+mn-lt"/>
            </a:endParaRP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2026350" y="2297171"/>
            <a:ext cx="8093010" cy="2251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C0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若按照</a:t>
            </a:r>
            <a:r>
              <a:rPr lang="en-US" altLang="zh-CN" sz="2200" b="1" dirty="0">
                <a:solidFill>
                  <a:srgbClr val="000000"/>
                </a:solidFill>
                <a:latin typeface="+mn-lt"/>
                <a:ea typeface="+mn-ea"/>
                <a:cs typeface="+mn-ea"/>
                <a:sym typeface="+mn-lt"/>
              </a:rPr>
              <a:t>MSD</a:t>
            </a:r>
            <a:r>
              <a:rPr lang="zh-CN" altLang="en-US" sz="2200" b="1" dirty="0">
                <a:solidFill>
                  <a:srgbClr val="000000"/>
                </a:solidFill>
                <a:latin typeface="+mn-lt"/>
                <a:ea typeface="+mn-ea"/>
                <a:cs typeface="+mn-ea"/>
                <a:sym typeface="+mn-lt"/>
              </a:rPr>
              <a:t>进行排序，必须将序列逐层分割成若干个子序列，然后对各子序列分别进行排序；</a:t>
            </a:r>
            <a:endParaRPr lang="en-US" altLang="zh-CN" sz="2200" b="1" dirty="0">
              <a:solidFill>
                <a:srgbClr val="000000"/>
              </a:solidFill>
              <a:latin typeface="+mn-lt"/>
              <a:ea typeface="+mn-ea"/>
              <a:cs typeface="+mn-ea"/>
              <a:sym typeface="+mn-lt"/>
            </a:endParaRPr>
          </a:p>
          <a:p>
            <a:pPr marL="342900" indent="-342900" fontAlgn="base">
              <a:lnSpc>
                <a:spcPct val="150000"/>
              </a:lnSpc>
              <a:spcBef>
                <a:spcPts val="1000"/>
              </a:spcBef>
              <a:spcAft>
                <a:spcPct val="0"/>
              </a:spcAft>
              <a:buClr>
                <a:srgbClr val="C00000"/>
              </a:buClr>
              <a:buSzTx/>
              <a:buFont typeface="Wingdings" panose="05000000000000000000" pitchFamily="2" charset="2"/>
              <a:buChar char="u"/>
            </a:pPr>
            <a:r>
              <a:rPr lang="zh-CN" altLang="en-US" sz="2200" b="1" dirty="0">
                <a:latin typeface="+mn-lt"/>
                <a:ea typeface="+mn-ea"/>
                <a:cs typeface="+mn-ea"/>
                <a:sym typeface="+mn-lt"/>
              </a:rPr>
              <a:t>若按照</a:t>
            </a:r>
            <a:r>
              <a:rPr lang="en-US" altLang="zh-CN" sz="2200" b="1" dirty="0">
                <a:latin typeface="+mn-lt"/>
                <a:ea typeface="+mn-ea"/>
                <a:cs typeface="+mn-ea"/>
                <a:sym typeface="+mn-lt"/>
              </a:rPr>
              <a:t>LSD</a:t>
            </a:r>
            <a:r>
              <a:rPr lang="zh-CN" altLang="en-US" sz="2200" b="1" dirty="0">
                <a:latin typeface="+mn-lt"/>
                <a:ea typeface="+mn-ea"/>
                <a:cs typeface="+mn-ea"/>
                <a:sym typeface="+mn-lt"/>
              </a:rPr>
              <a:t>进行排序，不必分割成子序列，对每个子序列都是整个序列参加排序，且只能用稳定的排序方法。</a:t>
            </a:r>
            <a:endParaRPr lang="en-US" altLang="zh-CN" sz="2200" b="1" dirty="0">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2"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254898" y="1611550"/>
            <a:ext cx="7792157" cy="539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Tx/>
              <a:buSzTx/>
              <a:buFontTx/>
              <a:buNone/>
            </a:pPr>
            <a:r>
              <a:rPr lang="zh-CN" altLang="en-US" sz="2200" b="1" dirty="0">
                <a:solidFill>
                  <a:srgbClr val="000000"/>
                </a:solidFill>
                <a:latin typeface="+mn-lt"/>
                <a:ea typeface="+mn-ea"/>
                <a:cs typeface="+mn-ea"/>
                <a:sym typeface="+mn-lt"/>
              </a:rPr>
              <a:t>         </a:t>
            </a:r>
            <a:r>
              <a:rPr lang="en-US" altLang="zh-CN" sz="2200" b="1" dirty="0">
                <a:solidFill>
                  <a:srgbClr val="FF0000"/>
                </a:solidFill>
                <a:latin typeface="+mn-lt"/>
                <a:ea typeface="+mn-ea"/>
                <a:cs typeface="+mn-ea"/>
                <a:sym typeface="+mn-lt"/>
              </a:rPr>
              <a:t>MSD</a:t>
            </a:r>
            <a:r>
              <a:rPr lang="zh-CN" altLang="en-US" sz="2200" b="1" dirty="0">
                <a:solidFill>
                  <a:srgbClr val="FF0000"/>
                </a:solidFill>
                <a:latin typeface="+mn-lt"/>
                <a:ea typeface="+mn-ea"/>
                <a:cs typeface="+mn-ea"/>
                <a:sym typeface="+mn-lt"/>
              </a:rPr>
              <a:t>和</a:t>
            </a:r>
            <a:r>
              <a:rPr lang="en-US" altLang="zh-CN" sz="2200" b="1" dirty="0">
                <a:solidFill>
                  <a:srgbClr val="FF0000"/>
                </a:solidFill>
                <a:latin typeface="+mn-lt"/>
                <a:ea typeface="+mn-ea"/>
                <a:cs typeface="+mn-ea"/>
                <a:sym typeface="+mn-lt"/>
              </a:rPr>
              <a:t>LSD</a:t>
            </a:r>
            <a:r>
              <a:rPr lang="zh-CN" altLang="en-US" sz="2200" b="1" dirty="0">
                <a:solidFill>
                  <a:srgbClr val="FF0000"/>
                </a:solidFill>
                <a:latin typeface="+mn-lt"/>
                <a:ea typeface="+mn-ea"/>
                <a:cs typeface="+mn-ea"/>
                <a:sym typeface="+mn-lt"/>
              </a:rPr>
              <a:t>排序方法的不同特点总结：</a:t>
            </a:r>
            <a:endParaRPr lang="en-US" altLang="zh-CN" sz="2200" b="1" baseline="-25000" dirty="0">
              <a:solidFill>
                <a:srgbClr val="FF0000"/>
              </a:solidFill>
              <a:latin typeface="+mn-lt"/>
              <a:ea typeface="+mn-ea"/>
              <a:cs typeface="+mn-ea"/>
              <a:sym typeface="+mn-lt"/>
            </a:endParaRPr>
          </a:p>
        </p:txBody>
      </p:sp>
      <p:sp>
        <p:nvSpPr>
          <p:cNvPr id="2" name="下箭头 1"/>
          <p:cNvSpPr/>
          <p:nvPr/>
        </p:nvSpPr>
        <p:spPr>
          <a:xfrm>
            <a:off x="6299200" y="4577605"/>
            <a:ext cx="182880" cy="388690"/>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825633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500"/>
                                        <p:tgtEl>
                                          <p:spTgt spid="8">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xEl>
                                              <p:pRg st="1" end="1"/>
                                            </p:txEl>
                                          </p:spTgt>
                                        </p:tgtEl>
                                        <p:attrNameLst>
                                          <p:attrName>style.visibility</p:attrName>
                                        </p:attrNameLst>
                                      </p:cBhvr>
                                      <p:to>
                                        <p:strVal val="visible"/>
                                      </p:to>
                                    </p:set>
                                    <p:animEffect transition="in" filter="fade">
                                      <p:cBhvr>
                                        <p:cTn id="16" dur="500"/>
                                        <p:tgtEl>
                                          <p:spTgt spid="8">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 grpId="0"/>
      <p:bldP spid="2"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2046670" y="2230297"/>
            <a:ext cx="8093010"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基本原理</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11"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2046670" y="1406363"/>
            <a:ext cx="8093010"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
                <a:srgbClr val="C00000"/>
              </a:buClr>
              <a:buSzTx/>
              <a:buNone/>
            </a:pPr>
            <a:r>
              <a:rPr lang="zh-CN" altLang="en-US" sz="2200" b="1" dirty="0">
                <a:solidFill>
                  <a:srgbClr val="000000"/>
                </a:solidFill>
                <a:latin typeface="+mn-lt"/>
                <a:ea typeface="+mn-ea"/>
                <a:cs typeface="+mn-ea"/>
                <a:sym typeface="+mn-lt"/>
              </a:rPr>
              <a:t>假设关键字一共有</a:t>
            </a:r>
            <a:r>
              <a:rPr lang="en-US" altLang="zh-CN" sz="2200" b="1" dirty="0">
                <a:solidFill>
                  <a:srgbClr val="000000"/>
                </a:solidFill>
                <a:latin typeface="+mn-lt"/>
                <a:ea typeface="+mn-ea"/>
                <a:cs typeface="+mn-ea"/>
                <a:sym typeface="+mn-lt"/>
              </a:rPr>
              <a:t>n</a:t>
            </a:r>
            <a:r>
              <a:rPr lang="zh-CN" altLang="en-US" sz="2200" b="1" dirty="0">
                <a:solidFill>
                  <a:srgbClr val="000000"/>
                </a:solidFill>
                <a:latin typeface="+mn-lt"/>
                <a:ea typeface="+mn-ea"/>
                <a:cs typeface="+mn-ea"/>
                <a:sym typeface="+mn-lt"/>
              </a:rPr>
              <a:t>位。</a:t>
            </a:r>
            <a:endParaRPr lang="en-US" altLang="zh-CN" sz="2200" b="1" dirty="0">
              <a:latin typeface="+mn-lt"/>
              <a:ea typeface="+mn-ea"/>
              <a:cs typeface="+mn-ea"/>
              <a:sym typeface="+mn-lt"/>
            </a:endParaRPr>
          </a:p>
        </p:txBody>
      </p:sp>
      <p:sp>
        <p:nvSpPr>
          <p:cNvPr id="4" name="矩形 3"/>
          <p:cNvSpPr/>
          <p:nvPr/>
        </p:nvSpPr>
        <p:spPr>
          <a:xfrm>
            <a:off x="2046670" y="3019822"/>
            <a:ext cx="8093010" cy="1615827"/>
          </a:xfrm>
          <a:prstGeom prst="rect">
            <a:avLst/>
          </a:prstGeom>
        </p:spPr>
        <p:txBody>
          <a:bodyPr wrap="square">
            <a:spAutoFit/>
          </a:bodyPr>
          <a:lstStyle/>
          <a:p>
            <a:pPr fontAlgn="base">
              <a:lnSpc>
                <a:spcPct val="150000"/>
              </a:lnSpc>
              <a:spcBef>
                <a:spcPct val="0"/>
              </a:spcBef>
              <a:spcAft>
                <a:spcPct val="0"/>
              </a:spcAft>
              <a:buClr>
                <a:srgbClr val="C00000"/>
              </a:buClr>
              <a:buSzTx/>
              <a:buNone/>
            </a:pPr>
            <a:r>
              <a:rPr lang="zh-CN" altLang="en-US" sz="2200" b="1" dirty="0">
                <a:cs typeface="+mn-ea"/>
                <a:sym typeface="+mn-lt"/>
              </a:rPr>
              <a:t>        将关键字每一位 </a:t>
            </a:r>
            <a:r>
              <a:rPr lang="en-US" altLang="zh-CN" sz="2200" b="1" dirty="0">
                <a:cs typeface="+mn-ea"/>
                <a:sym typeface="+mn-lt"/>
              </a:rPr>
              <a:t>K</a:t>
            </a:r>
            <a:r>
              <a:rPr lang="en-US" altLang="zh-CN" sz="2200" b="1" baseline="-25000" dirty="0">
                <a:cs typeface="+mn-ea"/>
                <a:sym typeface="+mn-lt"/>
              </a:rPr>
              <a:t>m </a:t>
            </a:r>
            <a:r>
              <a:rPr lang="zh-CN" altLang="en-US" sz="2200" b="1" dirty="0">
                <a:cs typeface="+mn-ea"/>
                <a:sym typeface="+mn-lt"/>
              </a:rPr>
              <a:t>视为一单关键字，</a:t>
            </a:r>
            <a:r>
              <a:rPr lang="en-US" altLang="zh-CN" sz="2200" b="1" dirty="0">
                <a:cs typeface="+mn-ea"/>
                <a:sym typeface="+mn-lt"/>
              </a:rPr>
              <a:t>,</a:t>
            </a:r>
            <a:r>
              <a:rPr lang="zh-CN" altLang="en-US" sz="2200" b="1" dirty="0">
                <a:cs typeface="+mn-ea"/>
                <a:sym typeface="+mn-lt"/>
              </a:rPr>
              <a:t>这样排序问题就转换成多关键字 </a:t>
            </a:r>
            <a:r>
              <a:rPr lang="en-US" altLang="zh-CN" sz="2200" b="1" dirty="0">
                <a:cs typeface="+mn-ea"/>
                <a:sym typeface="+mn-lt"/>
              </a:rPr>
              <a:t>(K</a:t>
            </a:r>
            <a:r>
              <a:rPr lang="en-US" altLang="zh-CN" sz="2200" b="1" baseline="-25000" dirty="0">
                <a:cs typeface="+mn-ea"/>
                <a:sym typeface="+mn-lt"/>
              </a:rPr>
              <a:t>0</a:t>
            </a:r>
            <a:r>
              <a:rPr lang="en-US" altLang="zh-CN" sz="2200" b="1" dirty="0">
                <a:cs typeface="+mn-ea"/>
                <a:sym typeface="+mn-lt"/>
              </a:rPr>
              <a:t>, K</a:t>
            </a:r>
            <a:r>
              <a:rPr lang="en-US" altLang="zh-CN" sz="2200" b="1" baseline="-25000" dirty="0">
                <a:cs typeface="+mn-ea"/>
                <a:sym typeface="+mn-lt"/>
              </a:rPr>
              <a:t>1</a:t>
            </a:r>
            <a:r>
              <a:rPr lang="en-US" altLang="zh-CN" sz="2200" b="1" dirty="0">
                <a:cs typeface="+mn-ea"/>
                <a:sym typeface="+mn-lt"/>
              </a:rPr>
              <a:t>, K</a:t>
            </a:r>
            <a:r>
              <a:rPr lang="en-US" altLang="zh-CN" sz="2200" b="1" baseline="-25000" dirty="0">
                <a:cs typeface="+mn-ea"/>
                <a:sym typeface="+mn-lt"/>
              </a:rPr>
              <a:t>2</a:t>
            </a:r>
            <a:r>
              <a:rPr lang="en-US" altLang="zh-CN" sz="2200" b="1" dirty="0">
                <a:cs typeface="+mn-ea"/>
                <a:sym typeface="+mn-lt"/>
              </a:rPr>
              <a:t>, …, K</a:t>
            </a:r>
            <a:r>
              <a:rPr lang="en-US" altLang="zh-CN" sz="2200" b="1" baseline="-25000" dirty="0">
                <a:cs typeface="+mn-ea"/>
                <a:sym typeface="+mn-lt"/>
              </a:rPr>
              <a:t>n-1</a:t>
            </a:r>
            <a:r>
              <a:rPr lang="en-US" altLang="zh-CN" sz="2200" b="1" dirty="0">
                <a:cs typeface="+mn-ea"/>
                <a:sym typeface="+mn-lt"/>
              </a:rPr>
              <a:t>) </a:t>
            </a:r>
            <a:r>
              <a:rPr lang="zh-CN" altLang="en-US" sz="2200" b="1" dirty="0">
                <a:cs typeface="+mn-ea"/>
                <a:sym typeface="+mn-lt"/>
              </a:rPr>
              <a:t>排序，并采用最次位优先排序方法，即 </a:t>
            </a:r>
            <a:r>
              <a:rPr lang="en-US" altLang="zh-CN" sz="2200" b="1" dirty="0">
                <a:solidFill>
                  <a:srgbClr val="FF0000"/>
                </a:solidFill>
                <a:cs typeface="+mn-ea"/>
                <a:sym typeface="+mn-lt"/>
              </a:rPr>
              <a:t>LSD</a:t>
            </a:r>
            <a:r>
              <a:rPr lang="zh-CN" altLang="en-US" sz="2200" b="1" dirty="0">
                <a:solidFill>
                  <a:srgbClr val="FF0000"/>
                </a:solidFill>
                <a:cs typeface="+mn-ea"/>
                <a:sym typeface="+mn-lt"/>
              </a:rPr>
              <a:t>方法进行排序</a:t>
            </a:r>
            <a:r>
              <a:rPr lang="zh-CN" altLang="en-US" sz="2200" b="1" dirty="0">
                <a:cs typeface="+mn-ea"/>
                <a:sym typeface="+mn-lt"/>
              </a:rPr>
              <a:t>。</a:t>
            </a:r>
            <a:endParaRPr lang="en-US" altLang="zh-CN" sz="2200" b="1" dirty="0">
              <a:cs typeface="+mn-ea"/>
              <a:sym typeface="+mn-lt"/>
            </a:endParaRPr>
          </a:p>
        </p:txBody>
      </p:sp>
    </p:spTree>
    <p:extLst>
      <p:ext uri="{BB962C8B-B14F-4D97-AF65-F5344CB8AC3E}">
        <p14:creationId xmlns:p14="http://schemas.microsoft.com/office/powerpoint/2010/main" val="26819464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circle(in)">
                                      <p:cBhvr>
                                        <p:cTn id="1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49913" y="921589"/>
            <a:ext cx="2582326"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FF0000"/>
                </a:solidFill>
                <a:latin typeface="+mn-lt"/>
                <a:ea typeface="+mn-ea"/>
                <a:cs typeface="+mn-ea"/>
                <a:sym typeface="+mn-lt"/>
              </a:rPr>
              <a:t>例子：</a:t>
            </a:r>
            <a:r>
              <a:rPr lang="zh-CN" altLang="en-US" sz="2200" b="1" dirty="0">
                <a:solidFill>
                  <a:srgbClr val="000000"/>
                </a:solidFill>
                <a:latin typeface="+mn-lt"/>
                <a:ea typeface="+mn-ea"/>
                <a:cs typeface="+mn-ea"/>
                <a:sym typeface="+mn-lt"/>
              </a:rPr>
              <a:t>基数排序</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2" name="矩形 1"/>
          <p:cNvSpPr/>
          <p:nvPr/>
        </p:nvSpPr>
        <p:spPr>
          <a:xfrm>
            <a:off x="1253399"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253399"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253399"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253398"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253398"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253398"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099133"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617692" y="5746688"/>
            <a:ext cx="324256" cy="400110"/>
          </a:xfrm>
          <a:prstGeom prst="rect">
            <a:avLst/>
          </a:prstGeom>
          <a:noFill/>
        </p:spPr>
        <p:txBody>
          <a:bodyPr wrap="square" rtlCol="0">
            <a:spAutoFit/>
          </a:bodyPr>
          <a:lstStyle/>
          <a:p>
            <a:r>
              <a:rPr lang="en-US" altLang="zh-CN" sz="2000" b="1" dirty="0"/>
              <a:t>0</a:t>
            </a:r>
            <a:endParaRPr lang="zh-CN" altLang="en-US" sz="2000" b="1" dirty="0"/>
          </a:p>
        </p:txBody>
      </p:sp>
      <p:sp>
        <p:nvSpPr>
          <p:cNvPr id="101" name="文本框 100"/>
          <p:cNvSpPr txBox="1"/>
          <p:nvPr/>
        </p:nvSpPr>
        <p:spPr>
          <a:xfrm>
            <a:off x="2550607" y="5696250"/>
            <a:ext cx="432596" cy="400110"/>
          </a:xfrm>
          <a:prstGeom prst="rect">
            <a:avLst/>
          </a:prstGeom>
          <a:noFill/>
        </p:spPr>
        <p:txBody>
          <a:bodyPr wrap="square" rtlCol="0">
            <a:spAutoFit/>
          </a:bodyPr>
          <a:lstStyle/>
          <a:p>
            <a:r>
              <a:rPr lang="en-US" altLang="zh-CN" sz="2000" b="1" dirty="0"/>
              <a:t>1</a:t>
            </a:r>
            <a:endParaRPr lang="zh-CN" altLang="en-US" sz="2000" b="1" dirty="0"/>
          </a:p>
        </p:txBody>
      </p:sp>
      <p:sp>
        <p:nvSpPr>
          <p:cNvPr id="102" name="文本框 101"/>
          <p:cNvSpPr txBox="1"/>
          <p:nvPr/>
        </p:nvSpPr>
        <p:spPr>
          <a:xfrm>
            <a:off x="3599643" y="5682580"/>
            <a:ext cx="432596" cy="400110"/>
          </a:xfrm>
          <a:prstGeom prst="rect">
            <a:avLst/>
          </a:prstGeom>
          <a:noFill/>
        </p:spPr>
        <p:txBody>
          <a:bodyPr wrap="square" rtlCol="0">
            <a:spAutoFit/>
          </a:bodyPr>
          <a:lstStyle/>
          <a:p>
            <a:r>
              <a:rPr lang="en-US" altLang="zh-CN" sz="2000" b="1" dirty="0"/>
              <a:t>2</a:t>
            </a:r>
            <a:endParaRPr lang="zh-CN" altLang="en-US" sz="2000" b="1" dirty="0"/>
          </a:p>
        </p:txBody>
      </p:sp>
      <p:sp>
        <p:nvSpPr>
          <p:cNvPr id="103" name="文本框 102"/>
          <p:cNvSpPr txBox="1"/>
          <p:nvPr/>
        </p:nvSpPr>
        <p:spPr>
          <a:xfrm>
            <a:off x="4616177" y="5682580"/>
            <a:ext cx="432596" cy="400110"/>
          </a:xfrm>
          <a:prstGeom prst="rect">
            <a:avLst/>
          </a:prstGeom>
          <a:noFill/>
        </p:spPr>
        <p:txBody>
          <a:bodyPr wrap="square" rtlCol="0">
            <a:spAutoFit/>
          </a:bodyPr>
          <a:lstStyle/>
          <a:p>
            <a:r>
              <a:rPr lang="en-US" altLang="zh-CN" sz="2000" b="1" dirty="0"/>
              <a:t>3</a:t>
            </a:r>
            <a:endParaRPr lang="zh-CN" altLang="en-US" sz="2000" b="1" dirty="0"/>
          </a:p>
        </p:txBody>
      </p:sp>
      <p:sp>
        <p:nvSpPr>
          <p:cNvPr id="104" name="文本框 103"/>
          <p:cNvSpPr txBox="1"/>
          <p:nvPr/>
        </p:nvSpPr>
        <p:spPr>
          <a:xfrm>
            <a:off x="5646251" y="5682580"/>
            <a:ext cx="432596" cy="400110"/>
          </a:xfrm>
          <a:prstGeom prst="rect">
            <a:avLst/>
          </a:prstGeom>
          <a:noFill/>
        </p:spPr>
        <p:txBody>
          <a:bodyPr wrap="square" rtlCol="0">
            <a:spAutoFit/>
          </a:bodyPr>
          <a:lstStyle/>
          <a:p>
            <a:r>
              <a:rPr lang="en-US" altLang="zh-CN" sz="2000" b="1" dirty="0"/>
              <a:t>4</a:t>
            </a:r>
            <a:endParaRPr lang="zh-CN" altLang="en-US" sz="2000" b="1" dirty="0"/>
          </a:p>
        </p:txBody>
      </p:sp>
      <p:sp>
        <p:nvSpPr>
          <p:cNvPr id="105" name="文本框 104"/>
          <p:cNvSpPr txBox="1"/>
          <p:nvPr/>
        </p:nvSpPr>
        <p:spPr>
          <a:xfrm>
            <a:off x="6757906" y="5702423"/>
            <a:ext cx="432596" cy="400110"/>
          </a:xfrm>
          <a:prstGeom prst="rect">
            <a:avLst/>
          </a:prstGeom>
          <a:noFill/>
        </p:spPr>
        <p:txBody>
          <a:bodyPr wrap="square" rtlCol="0">
            <a:spAutoFit/>
          </a:bodyPr>
          <a:lstStyle/>
          <a:p>
            <a:r>
              <a:rPr lang="en-US" altLang="zh-CN" sz="2000" b="1" dirty="0"/>
              <a:t>5</a:t>
            </a:r>
            <a:endParaRPr lang="zh-CN" altLang="en-US" sz="2000" b="1" dirty="0"/>
          </a:p>
        </p:txBody>
      </p:sp>
      <p:sp>
        <p:nvSpPr>
          <p:cNvPr id="106" name="文本框 105"/>
          <p:cNvSpPr txBox="1"/>
          <p:nvPr/>
        </p:nvSpPr>
        <p:spPr>
          <a:xfrm>
            <a:off x="7768162" y="5683308"/>
            <a:ext cx="432596" cy="400110"/>
          </a:xfrm>
          <a:prstGeom prst="rect">
            <a:avLst/>
          </a:prstGeom>
          <a:noFill/>
        </p:spPr>
        <p:txBody>
          <a:bodyPr wrap="square" rtlCol="0">
            <a:spAutoFit/>
          </a:bodyPr>
          <a:lstStyle/>
          <a:p>
            <a:r>
              <a:rPr lang="en-US" altLang="zh-CN" sz="2000" b="1" dirty="0"/>
              <a:t>6</a:t>
            </a:r>
            <a:endParaRPr lang="zh-CN" altLang="en-US" sz="2000" b="1" dirty="0"/>
          </a:p>
        </p:txBody>
      </p:sp>
      <p:sp>
        <p:nvSpPr>
          <p:cNvPr id="107" name="文本框 106"/>
          <p:cNvSpPr txBox="1"/>
          <p:nvPr/>
        </p:nvSpPr>
        <p:spPr>
          <a:xfrm>
            <a:off x="8818486" y="5703631"/>
            <a:ext cx="432596" cy="400110"/>
          </a:xfrm>
          <a:prstGeom prst="rect">
            <a:avLst/>
          </a:prstGeom>
          <a:noFill/>
        </p:spPr>
        <p:txBody>
          <a:bodyPr wrap="square" rtlCol="0">
            <a:spAutoFit/>
          </a:bodyPr>
          <a:lstStyle/>
          <a:p>
            <a:r>
              <a:rPr lang="en-US" altLang="zh-CN" sz="2000" b="1" dirty="0"/>
              <a:t>7</a:t>
            </a:r>
            <a:endParaRPr lang="zh-CN" altLang="en-US" sz="2000" b="1" dirty="0"/>
          </a:p>
        </p:txBody>
      </p:sp>
      <p:sp>
        <p:nvSpPr>
          <p:cNvPr id="108" name="文本框 107"/>
          <p:cNvSpPr txBox="1"/>
          <p:nvPr/>
        </p:nvSpPr>
        <p:spPr>
          <a:xfrm>
            <a:off x="9875652" y="5699760"/>
            <a:ext cx="432596" cy="400110"/>
          </a:xfrm>
          <a:prstGeom prst="rect">
            <a:avLst/>
          </a:prstGeom>
          <a:noFill/>
        </p:spPr>
        <p:txBody>
          <a:bodyPr wrap="square" rtlCol="0">
            <a:spAutoFit/>
          </a:bodyPr>
          <a:lstStyle/>
          <a:p>
            <a:r>
              <a:rPr lang="en-US" altLang="zh-CN" sz="2000" b="1" dirty="0"/>
              <a:t>8</a:t>
            </a:r>
            <a:endParaRPr lang="zh-CN" altLang="en-US" sz="2000" b="1" dirty="0"/>
          </a:p>
        </p:txBody>
      </p:sp>
      <p:sp>
        <p:nvSpPr>
          <p:cNvPr id="109" name="文本框 108"/>
          <p:cNvSpPr txBox="1"/>
          <p:nvPr/>
        </p:nvSpPr>
        <p:spPr>
          <a:xfrm>
            <a:off x="10950133" y="5682580"/>
            <a:ext cx="432596" cy="400110"/>
          </a:xfrm>
          <a:prstGeom prst="rect">
            <a:avLst/>
          </a:prstGeom>
          <a:noFill/>
        </p:spPr>
        <p:txBody>
          <a:bodyPr wrap="square" rtlCol="0">
            <a:spAutoFit/>
          </a:bodyPr>
          <a:lstStyle/>
          <a:p>
            <a:r>
              <a:rPr lang="en-US" altLang="zh-CN" sz="2000" b="1" dirty="0"/>
              <a:t>9</a:t>
            </a:r>
            <a:endParaRPr lang="zh-CN" altLang="en-US" sz="2000" b="1" dirty="0"/>
          </a:p>
        </p:txBody>
      </p:sp>
      <p:sp>
        <p:nvSpPr>
          <p:cNvPr id="110" name="文本框 109"/>
          <p:cNvSpPr txBox="1"/>
          <p:nvPr/>
        </p:nvSpPr>
        <p:spPr>
          <a:xfrm>
            <a:off x="2626056" y="1523906"/>
            <a:ext cx="7889262" cy="400110"/>
          </a:xfrm>
          <a:prstGeom prst="rect">
            <a:avLst/>
          </a:prstGeom>
          <a:noFill/>
        </p:spPr>
        <p:txBody>
          <a:bodyPr wrap="square" rtlCol="0">
            <a:spAutoFit/>
          </a:bodyPr>
          <a:lstStyle/>
          <a:p>
            <a:r>
              <a:rPr lang="en-US" altLang="zh-CN" sz="2000" b="1" dirty="0"/>
              <a:t>278     109     063     930     589     184     505     269     008     083</a:t>
            </a:r>
            <a:endParaRPr lang="zh-CN" altLang="en-US" sz="2000" b="1" dirty="0"/>
          </a:p>
        </p:txBody>
      </p:sp>
      <p:sp>
        <p:nvSpPr>
          <p:cNvPr id="111" name="文本框 110"/>
          <p:cNvSpPr txBox="1"/>
          <p:nvPr/>
        </p:nvSpPr>
        <p:spPr>
          <a:xfrm>
            <a:off x="1456734" y="6065515"/>
            <a:ext cx="9246015" cy="799514"/>
          </a:xfrm>
          <a:prstGeom prst="rect">
            <a:avLst/>
          </a:prstGeom>
          <a:noFill/>
        </p:spPr>
        <p:txBody>
          <a:bodyPr wrap="square" rtlCol="0">
            <a:spAutoFit/>
          </a:bodyPr>
          <a:lstStyle/>
          <a:p>
            <a:pPr>
              <a:lnSpc>
                <a:spcPct val="120000"/>
              </a:lnSpc>
            </a:pPr>
            <a:r>
              <a:rPr lang="zh-CN" altLang="en-US" sz="2000" b="1" dirty="0"/>
              <a:t>第一趟：从左到右，依次将关键字序列中的每个关键字按照</a:t>
            </a:r>
            <a:r>
              <a:rPr lang="zh-CN" altLang="en-US" sz="2000" b="1" dirty="0">
                <a:solidFill>
                  <a:srgbClr val="FF0000"/>
                </a:solidFill>
              </a:rPr>
              <a:t>最低位</a:t>
            </a:r>
            <a:r>
              <a:rPr lang="zh-CN" altLang="en-US" sz="2000" b="1" dirty="0"/>
              <a:t>进入对应编号</a:t>
            </a:r>
            <a:endParaRPr lang="en-US" altLang="zh-CN" sz="2000" b="1" dirty="0"/>
          </a:p>
          <a:p>
            <a:pPr>
              <a:lnSpc>
                <a:spcPct val="120000"/>
              </a:lnSpc>
            </a:pPr>
            <a:r>
              <a:rPr lang="en-US" altLang="zh-CN" sz="2000" b="1" dirty="0"/>
              <a:t>                </a:t>
            </a:r>
            <a:r>
              <a:rPr lang="zh-CN" altLang="en-US" sz="2000" b="1" dirty="0"/>
              <a:t>的“桶”；之后，从</a:t>
            </a:r>
            <a:r>
              <a:rPr lang="en-US" altLang="zh-CN" sz="2000" b="1" dirty="0"/>
              <a:t>0</a:t>
            </a:r>
            <a:r>
              <a:rPr lang="zh-CN" altLang="en-US" sz="2000" b="1" dirty="0"/>
              <a:t>号到</a:t>
            </a:r>
            <a:r>
              <a:rPr lang="en-US" altLang="zh-CN" sz="2000" b="1" dirty="0"/>
              <a:t>9</a:t>
            </a:r>
            <a:r>
              <a:rPr lang="zh-CN" altLang="en-US" sz="2000" b="1" dirty="0"/>
              <a:t>号的顺序将关键字移回原来的存储区。</a:t>
            </a:r>
          </a:p>
        </p:txBody>
      </p:sp>
      <p:sp>
        <p:nvSpPr>
          <p:cNvPr id="112" name="矩形 111"/>
          <p:cNvSpPr/>
          <p:nvPr/>
        </p:nvSpPr>
        <p:spPr>
          <a:xfrm>
            <a:off x="2279760"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2279760"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279760"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279759"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279759"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2279759"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25494"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9" name="矩形 118"/>
          <p:cNvSpPr/>
          <p:nvPr/>
        </p:nvSpPr>
        <p:spPr>
          <a:xfrm>
            <a:off x="3319342" y="332415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p:nvPr/>
        </p:nvCxnSpPr>
        <p:spPr>
          <a:xfrm>
            <a:off x="3319342" y="52965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319342" y="48596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319341" y="4371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319341" y="38741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3319341" y="283647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65076" y="282762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26" name="矩形 125"/>
          <p:cNvSpPr/>
          <p:nvPr/>
        </p:nvSpPr>
        <p:spPr>
          <a:xfrm>
            <a:off x="4374368" y="334447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4374368" y="53168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374368" y="4879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374367" y="439226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374367" y="38944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4374367" y="285679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220102" y="284794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3" name="矩形 132"/>
          <p:cNvSpPr/>
          <p:nvPr/>
        </p:nvSpPr>
        <p:spPr>
          <a:xfrm>
            <a:off x="5430739" y="335306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5430739" y="53254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430739" y="488853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5430738" y="440085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5430738" y="39030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5430738" y="286538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6276473" y="285653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0" name="矩形 139"/>
          <p:cNvSpPr/>
          <p:nvPr/>
        </p:nvSpPr>
        <p:spPr>
          <a:xfrm>
            <a:off x="645790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45790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645790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645790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645790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645790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30363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7" name="矩形 146"/>
          <p:cNvSpPr/>
          <p:nvPr/>
        </p:nvSpPr>
        <p:spPr>
          <a:xfrm>
            <a:off x="7478864"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8" name="直接连接符 147"/>
          <p:cNvCxnSpPr/>
          <p:nvPr/>
        </p:nvCxnSpPr>
        <p:spPr>
          <a:xfrm>
            <a:off x="7478864"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7478864"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7478863"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7478863"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7478863"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8324598"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1" name="矩形 160"/>
          <p:cNvSpPr/>
          <p:nvPr/>
        </p:nvSpPr>
        <p:spPr>
          <a:xfrm>
            <a:off x="853875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2" name="直接连接符 161"/>
          <p:cNvCxnSpPr/>
          <p:nvPr/>
        </p:nvCxnSpPr>
        <p:spPr>
          <a:xfrm>
            <a:off x="853875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853875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853875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853875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853875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a:off x="938448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8" name="矩形 167"/>
          <p:cNvSpPr/>
          <p:nvPr/>
        </p:nvSpPr>
        <p:spPr>
          <a:xfrm>
            <a:off x="9590259"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9" name="直接连接符 168"/>
          <p:cNvCxnSpPr/>
          <p:nvPr/>
        </p:nvCxnSpPr>
        <p:spPr>
          <a:xfrm>
            <a:off x="9590259"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9590259"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1" name="直接连接符 170"/>
          <p:cNvCxnSpPr/>
          <p:nvPr/>
        </p:nvCxnSpPr>
        <p:spPr>
          <a:xfrm>
            <a:off x="9590258"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a:off x="9590258"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a:off x="9590258"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4" name="直接连接符 173"/>
          <p:cNvCxnSpPr/>
          <p:nvPr/>
        </p:nvCxnSpPr>
        <p:spPr>
          <a:xfrm>
            <a:off x="10435993"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2" name="矩形 181"/>
          <p:cNvSpPr/>
          <p:nvPr/>
        </p:nvSpPr>
        <p:spPr>
          <a:xfrm>
            <a:off x="10642315" y="331242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p:nvPr/>
        </p:nvCxnSpPr>
        <p:spPr>
          <a:xfrm>
            <a:off x="10642315" y="52847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642315" y="484789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10642314" y="43602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0642314" y="38623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10642314" y="282474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11488049" y="281589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9" name="矩形 188"/>
          <p:cNvSpPr/>
          <p:nvPr/>
        </p:nvSpPr>
        <p:spPr>
          <a:xfrm>
            <a:off x="5520884"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2058130" y="2123918"/>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2930470"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3772429"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4658671"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9840536"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6383097" y="213637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7250122"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8092081"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8978323"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文本框 213"/>
          <p:cNvSpPr txBox="1"/>
          <p:nvPr/>
        </p:nvSpPr>
        <p:spPr>
          <a:xfrm>
            <a:off x="2230315" y="2193971"/>
            <a:ext cx="640584" cy="400110"/>
          </a:xfrm>
          <a:prstGeom prst="rect">
            <a:avLst/>
          </a:prstGeom>
          <a:noFill/>
        </p:spPr>
        <p:txBody>
          <a:bodyPr wrap="square" rtlCol="0">
            <a:spAutoFit/>
          </a:bodyPr>
          <a:lstStyle/>
          <a:p>
            <a:r>
              <a:rPr lang="en-US" altLang="zh-CN" sz="2000" b="1" dirty="0"/>
              <a:t>278</a:t>
            </a:r>
            <a:endParaRPr lang="zh-CN" altLang="en-US" sz="2000" b="1" dirty="0"/>
          </a:p>
        </p:txBody>
      </p:sp>
      <p:sp>
        <p:nvSpPr>
          <p:cNvPr id="215" name="文本框 214"/>
          <p:cNvSpPr txBox="1"/>
          <p:nvPr/>
        </p:nvSpPr>
        <p:spPr>
          <a:xfrm>
            <a:off x="2994004" y="2186240"/>
            <a:ext cx="640584" cy="400110"/>
          </a:xfrm>
          <a:prstGeom prst="rect">
            <a:avLst/>
          </a:prstGeom>
          <a:noFill/>
        </p:spPr>
        <p:txBody>
          <a:bodyPr wrap="square" rtlCol="0">
            <a:spAutoFit/>
          </a:bodyPr>
          <a:lstStyle/>
          <a:p>
            <a:r>
              <a:rPr lang="en-US" altLang="zh-CN" sz="2000" b="1" dirty="0"/>
              <a:t>109</a:t>
            </a:r>
            <a:endParaRPr lang="zh-CN" altLang="en-US" sz="2000" b="1" dirty="0"/>
          </a:p>
        </p:txBody>
      </p:sp>
      <p:sp>
        <p:nvSpPr>
          <p:cNvPr id="216" name="文本框 215"/>
          <p:cNvSpPr txBox="1"/>
          <p:nvPr/>
        </p:nvSpPr>
        <p:spPr>
          <a:xfrm>
            <a:off x="3919574" y="2183674"/>
            <a:ext cx="640584" cy="400110"/>
          </a:xfrm>
          <a:prstGeom prst="rect">
            <a:avLst/>
          </a:prstGeom>
          <a:noFill/>
        </p:spPr>
        <p:txBody>
          <a:bodyPr wrap="square" rtlCol="0">
            <a:spAutoFit/>
          </a:bodyPr>
          <a:lstStyle/>
          <a:p>
            <a:r>
              <a:rPr lang="en-US" altLang="zh-CN" sz="2000" b="1" dirty="0"/>
              <a:t>063</a:t>
            </a:r>
            <a:endParaRPr lang="zh-CN" altLang="en-US" sz="2000" b="1" dirty="0"/>
          </a:p>
        </p:txBody>
      </p:sp>
      <p:sp>
        <p:nvSpPr>
          <p:cNvPr id="217" name="文本框 216"/>
          <p:cNvSpPr txBox="1"/>
          <p:nvPr/>
        </p:nvSpPr>
        <p:spPr>
          <a:xfrm>
            <a:off x="4820729" y="2183674"/>
            <a:ext cx="640584" cy="400110"/>
          </a:xfrm>
          <a:prstGeom prst="rect">
            <a:avLst/>
          </a:prstGeom>
          <a:noFill/>
        </p:spPr>
        <p:txBody>
          <a:bodyPr wrap="square" rtlCol="0">
            <a:spAutoFit/>
          </a:bodyPr>
          <a:lstStyle/>
          <a:p>
            <a:r>
              <a:rPr lang="en-US" altLang="zh-CN" sz="2000" b="1" dirty="0"/>
              <a:t>930</a:t>
            </a:r>
            <a:endParaRPr lang="zh-CN" altLang="en-US" sz="2000" b="1" dirty="0"/>
          </a:p>
        </p:txBody>
      </p:sp>
      <p:sp>
        <p:nvSpPr>
          <p:cNvPr id="218" name="文本框 217"/>
          <p:cNvSpPr txBox="1"/>
          <p:nvPr/>
        </p:nvSpPr>
        <p:spPr>
          <a:xfrm>
            <a:off x="5611963" y="2183940"/>
            <a:ext cx="640584" cy="400110"/>
          </a:xfrm>
          <a:prstGeom prst="rect">
            <a:avLst/>
          </a:prstGeom>
          <a:noFill/>
        </p:spPr>
        <p:txBody>
          <a:bodyPr wrap="square" rtlCol="0">
            <a:spAutoFit/>
          </a:bodyPr>
          <a:lstStyle/>
          <a:p>
            <a:r>
              <a:rPr lang="en-US" altLang="zh-CN" sz="2000" b="1" dirty="0"/>
              <a:t>589</a:t>
            </a:r>
            <a:endParaRPr lang="zh-CN" altLang="en-US" sz="2000" b="1" dirty="0"/>
          </a:p>
        </p:txBody>
      </p:sp>
      <p:sp>
        <p:nvSpPr>
          <p:cNvPr id="219" name="文本框 218"/>
          <p:cNvSpPr txBox="1"/>
          <p:nvPr/>
        </p:nvSpPr>
        <p:spPr>
          <a:xfrm>
            <a:off x="6508851" y="2201823"/>
            <a:ext cx="640584" cy="400110"/>
          </a:xfrm>
          <a:prstGeom prst="rect">
            <a:avLst/>
          </a:prstGeom>
          <a:noFill/>
        </p:spPr>
        <p:txBody>
          <a:bodyPr wrap="square" rtlCol="0">
            <a:spAutoFit/>
          </a:bodyPr>
          <a:lstStyle/>
          <a:p>
            <a:r>
              <a:rPr lang="en-US" altLang="zh-CN" sz="2000" b="1" dirty="0"/>
              <a:t>184</a:t>
            </a:r>
            <a:endParaRPr lang="zh-CN" altLang="en-US" sz="2000" b="1" dirty="0"/>
          </a:p>
        </p:txBody>
      </p:sp>
      <p:sp>
        <p:nvSpPr>
          <p:cNvPr id="220" name="文本框 219"/>
          <p:cNvSpPr txBox="1"/>
          <p:nvPr/>
        </p:nvSpPr>
        <p:spPr>
          <a:xfrm>
            <a:off x="7360936" y="2183674"/>
            <a:ext cx="640584" cy="400110"/>
          </a:xfrm>
          <a:prstGeom prst="rect">
            <a:avLst/>
          </a:prstGeom>
          <a:noFill/>
        </p:spPr>
        <p:txBody>
          <a:bodyPr wrap="square" rtlCol="0">
            <a:spAutoFit/>
          </a:bodyPr>
          <a:lstStyle/>
          <a:p>
            <a:r>
              <a:rPr lang="en-US" altLang="zh-CN" sz="2000" b="1" dirty="0"/>
              <a:t>505</a:t>
            </a:r>
            <a:endParaRPr lang="zh-CN" altLang="en-US" sz="2000" b="1" dirty="0"/>
          </a:p>
        </p:txBody>
      </p:sp>
      <p:sp>
        <p:nvSpPr>
          <p:cNvPr id="221" name="文本框 220"/>
          <p:cNvSpPr txBox="1"/>
          <p:nvPr/>
        </p:nvSpPr>
        <p:spPr>
          <a:xfrm>
            <a:off x="8199092" y="2183674"/>
            <a:ext cx="640584" cy="400110"/>
          </a:xfrm>
          <a:prstGeom prst="rect">
            <a:avLst/>
          </a:prstGeom>
          <a:noFill/>
        </p:spPr>
        <p:txBody>
          <a:bodyPr wrap="square" rtlCol="0">
            <a:spAutoFit/>
          </a:bodyPr>
          <a:lstStyle/>
          <a:p>
            <a:r>
              <a:rPr lang="en-US" altLang="zh-CN" sz="2000" b="1" dirty="0"/>
              <a:t>269</a:t>
            </a:r>
            <a:endParaRPr lang="zh-CN" altLang="en-US" sz="2000" b="1" dirty="0"/>
          </a:p>
        </p:txBody>
      </p:sp>
      <p:sp>
        <p:nvSpPr>
          <p:cNvPr id="222" name="文本框 221"/>
          <p:cNvSpPr txBox="1"/>
          <p:nvPr/>
        </p:nvSpPr>
        <p:spPr>
          <a:xfrm>
            <a:off x="9089137" y="2183674"/>
            <a:ext cx="640584" cy="400110"/>
          </a:xfrm>
          <a:prstGeom prst="rect">
            <a:avLst/>
          </a:prstGeom>
          <a:noFill/>
        </p:spPr>
        <p:txBody>
          <a:bodyPr wrap="square" rtlCol="0">
            <a:spAutoFit/>
          </a:bodyPr>
          <a:lstStyle/>
          <a:p>
            <a:r>
              <a:rPr lang="en-US" altLang="zh-CN" sz="2000" b="1" dirty="0"/>
              <a:t>008</a:t>
            </a:r>
            <a:endParaRPr lang="zh-CN" altLang="en-US" sz="2000" b="1" dirty="0"/>
          </a:p>
        </p:txBody>
      </p:sp>
      <p:sp>
        <p:nvSpPr>
          <p:cNvPr id="223" name="文本框 222"/>
          <p:cNvSpPr txBox="1"/>
          <p:nvPr/>
        </p:nvSpPr>
        <p:spPr>
          <a:xfrm>
            <a:off x="9941742" y="2201823"/>
            <a:ext cx="640584" cy="400110"/>
          </a:xfrm>
          <a:prstGeom prst="rect">
            <a:avLst/>
          </a:prstGeom>
          <a:noFill/>
        </p:spPr>
        <p:txBody>
          <a:bodyPr wrap="square" rtlCol="0">
            <a:spAutoFit/>
          </a:bodyPr>
          <a:lstStyle/>
          <a:p>
            <a:r>
              <a:rPr lang="en-US" altLang="zh-CN" sz="2000" b="1" dirty="0"/>
              <a:t>083</a:t>
            </a:r>
            <a:endParaRPr lang="zh-CN" altLang="en-US" sz="2000" b="1" dirty="0"/>
          </a:p>
        </p:txBody>
      </p:sp>
      <p:sp>
        <p:nvSpPr>
          <p:cNvPr id="224"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4009226" y="911336"/>
            <a:ext cx="3758936"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50000"/>
              </a:lnSpc>
              <a:spcBef>
                <a:spcPct val="0"/>
              </a:spcBef>
              <a:spcAft>
                <a:spcPct val="0"/>
              </a:spcAft>
              <a:buClr>
                <a:srgbClr val="FF0000"/>
              </a:buClr>
              <a:buSzTx/>
              <a:buNone/>
            </a:pPr>
            <a:r>
              <a:rPr lang="zh-CN" altLang="en-US" sz="2200" b="1" dirty="0">
                <a:solidFill>
                  <a:srgbClr val="FF0000"/>
                </a:solidFill>
                <a:latin typeface="+mn-lt"/>
                <a:ea typeface="+mn-ea"/>
                <a:cs typeface="+mn-ea"/>
                <a:sym typeface="+mn-lt"/>
              </a:rPr>
              <a:t>（需要</a:t>
            </a:r>
            <a:r>
              <a:rPr lang="en-US" altLang="zh-CN" sz="2200" b="1" dirty="0">
                <a:solidFill>
                  <a:srgbClr val="FF0000"/>
                </a:solidFill>
                <a:latin typeface="+mn-lt"/>
                <a:ea typeface="+mn-ea"/>
                <a:cs typeface="+mn-ea"/>
                <a:sym typeface="+mn-lt"/>
              </a:rPr>
              <a:t>3</a:t>
            </a:r>
            <a:r>
              <a:rPr lang="zh-CN" altLang="en-US" sz="2200" b="1" dirty="0">
                <a:solidFill>
                  <a:srgbClr val="FF0000"/>
                </a:solidFill>
                <a:latin typeface="+mn-lt"/>
                <a:ea typeface="+mn-ea"/>
                <a:cs typeface="+mn-ea"/>
                <a:sym typeface="+mn-lt"/>
              </a:rPr>
              <a:t>趟进桶和出桶操作）</a:t>
            </a:r>
            <a:endParaRPr lang="en-US" altLang="zh-CN" sz="2200" b="1" dirty="0">
              <a:solidFill>
                <a:srgbClr val="000000"/>
              </a:solidFill>
              <a:latin typeface="+mn-lt"/>
              <a:ea typeface="+mn-ea"/>
              <a:cs typeface="+mn-ea"/>
              <a:sym typeface="+mn-lt"/>
            </a:endParaRPr>
          </a:p>
        </p:txBody>
      </p:sp>
    </p:spTree>
    <p:extLst>
      <p:ext uri="{BB962C8B-B14F-4D97-AF65-F5344CB8AC3E}">
        <p14:creationId xmlns:p14="http://schemas.microsoft.com/office/powerpoint/2010/main" val="12994638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1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00"/>
                                        </p:tgtEl>
                                        <p:attrNameLst>
                                          <p:attrName>style.visibility</p:attrName>
                                        </p:attrNameLst>
                                      </p:cBhvr>
                                      <p:to>
                                        <p:strVal val="visible"/>
                                      </p:to>
                                    </p:set>
                                    <p:animEffect transition="in" filter="fade">
                                      <p:cBhvr>
                                        <p:cTn id="37" dur="500"/>
                                        <p:tgtEl>
                                          <p:spTgt spid="10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01"/>
                                        </p:tgtEl>
                                        <p:attrNameLst>
                                          <p:attrName>style.visibility</p:attrName>
                                        </p:attrNameLst>
                                      </p:cBhvr>
                                      <p:to>
                                        <p:strVal val="visible"/>
                                      </p:to>
                                    </p:set>
                                    <p:animEffect transition="in" filter="fade">
                                      <p:cBhvr>
                                        <p:cTn id="40" dur="500"/>
                                        <p:tgtEl>
                                          <p:spTgt spid="10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2"/>
                                        </p:tgtEl>
                                        <p:attrNameLst>
                                          <p:attrName>style.visibility</p:attrName>
                                        </p:attrNameLst>
                                      </p:cBhvr>
                                      <p:to>
                                        <p:strVal val="visible"/>
                                      </p:to>
                                    </p:set>
                                    <p:animEffect transition="in" filter="fade">
                                      <p:cBhvr>
                                        <p:cTn id="43" dur="500"/>
                                        <p:tgtEl>
                                          <p:spTgt spid="10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03"/>
                                        </p:tgtEl>
                                        <p:attrNameLst>
                                          <p:attrName>style.visibility</p:attrName>
                                        </p:attrNameLst>
                                      </p:cBhvr>
                                      <p:to>
                                        <p:strVal val="visible"/>
                                      </p:to>
                                    </p:set>
                                    <p:animEffect transition="in" filter="fade">
                                      <p:cBhvr>
                                        <p:cTn id="46" dur="500"/>
                                        <p:tgtEl>
                                          <p:spTgt spid="10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04"/>
                                        </p:tgtEl>
                                        <p:attrNameLst>
                                          <p:attrName>style.visibility</p:attrName>
                                        </p:attrNameLst>
                                      </p:cBhvr>
                                      <p:to>
                                        <p:strVal val="visible"/>
                                      </p:to>
                                    </p:set>
                                    <p:animEffect transition="in" filter="fade">
                                      <p:cBhvr>
                                        <p:cTn id="49" dur="500"/>
                                        <p:tgtEl>
                                          <p:spTgt spid="10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05"/>
                                        </p:tgtEl>
                                        <p:attrNameLst>
                                          <p:attrName>style.visibility</p:attrName>
                                        </p:attrNameLst>
                                      </p:cBhvr>
                                      <p:to>
                                        <p:strVal val="visible"/>
                                      </p:to>
                                    </p:set>
                                    <p:animEffect transition="in" filter="fade">
                                      <p:cBhvr>
                                        <p:cTn id="52" dur="500"/>
                                        <p:tgtEl>
                                          <p:spTgt spid="10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06"/>
                                        </p:tgtEl>
                                        <p:attrNameLst>
                                          <p:attrName>style.visibility</p:attrName>
                                        </p:attrNameLst>
                                      </p:cBhvr>
                                      <p:to>
                                        <p:strVal val="visible"/>
                                      </p:to>
                                    </p:set>
                                    <p:animEffect transition="in" filter="fade">
                                      <p:cBhvr>
                                        <p:cTn id="55" dur="500"/>
                                        <p:tgtEl>
                                          <p:spTgt spid="10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07"/>
                                        </p:tgtEl>
                                        <p:attrNameLst>
                                          <p:attrName>style.visibility</p:attrName>
                                        </p:attrNameLst>
                                      </p:cBhvr>
                                      <p:to>
                                        <p:strVal val="visible"/>
                                      </p:to>
                                    </p:set>
                                    <p:animEffect transition="in" filter="fade">
                                      <p:cBhvr>
                                        <p:cTn id="58" dur="500"/>
                                        <p:tgtEl>
                                          <p:spTgt spid="10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8"/>
                                        </p:tgtEl>
                                        <p:attrNameLst>
                                          <p:attrName>style.visibility</p:attrName>
                                        </p:attrNameLst>
                                      </p:cBhvr>
                                      <p:to>
                                        <p:strVal val="visible"/>
                                      </p:to>
                                    </p:set>
                                    <p:animEffect transition="in" filter="fade">
                                      <p:cBhvr>
                                        <p:cTn id="61" dur="500"/>
                                        <p:tgtEl>
                                          <p:spTgt spid="10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09"/>
                                        </p:tgtEl>
                                        <p:attrNameLst>
                                          <p:attrName>style.visibility</p:attrName>
                                        </p:attrNameLst>
                                      </p:cBhvr>
                                      <p:to>
                                        <p:strVal val="visible"/>
                                      </p:to>
                                    </p:set>
                                    <p:animEffect transition="in" filter="fade">
                                      <p:cBhvr>
                                        <p:cTn id="64" dur="500"/>
                                        <p:tgtEl>
                                          <p:spTgt spid="109"/>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12"/>
                                        </p:tgtEl>
                                        <p:attrNameLst>
                                          <p:attrName>style.visibility</p:attrName>
                                        </p:attrNameLst>
                                      </p:cBhvr>
                                      <p:to>
                                        <p:strVal val="visible"/>
                                      </p:to>
                                    </p:set>
                                    <p:animEffect transition="in" filter="fade">
                                      <p:cBhvr>
                                        <p:cTn id="67" dur="500"/>
                                        <p:tgtEl>
                                          <p:spTgt spid="112"/>
                                        </p:tgtEl>
                                      </p:cBhvr>
                                    </p:animEffect>
                                  </p:childTnLst>
                                </p:cTn>
                              </p:par>
                              <p:par>
                                <p:cTn id="68" presetID="10" presetClass="entr" presetSubtype="0" fill="hold" nodeType="withEffect">
                                  <p:stCondLst>
                                    <p:cond delay="0"/>
                                  </p:stCondLst>
                                  <p:childTnLst>
                                    <p:set>
                                      <p:cBhvr>
                                        <p:cTn id="69" dur="1" fill="hold">
                                          <p:stCondLst>
                                            <p:cond delay="0"/>
                                          </p:stCondLst>
                                        </p:cTn>
                                        <p:tgtEl>
                                          <p:spTgt spid="113"/>
                                        </p:tgtEl>
                                        <p:attrNameLst>
                                          <p:attrName>style.visibility</p:attrName>
                                        </p:attrNameLst>
                                      </p:cBhvr>
                                      <p:to>
                                        <p:strVal val="visible"/>
                                      </p:to>
                                    </p:set>
                                    <p:animEffect transition="in" filter="fade">
                                      <p:cBhvr>
                                        <p:cTn id="70" dur="500"/>
                                        <p:tgtEl>
                                          <p:spTgt spid="113"/>
                                        </p:tgtEl>
                                      </p:cBhvr>
                                    </p:animEffect>
                                  </p:childTnLst>
                                </p:cTn>
                              </p:par>
                              <p:par>
                                <p:cTn id="71" presetID="10" presetClass="entr" presetSubtype="0" fill="hold" nodeType="withEffect">
                                  <p:stCondLst>
                                    <p:cond delay="0"/>
                                  </p:stCondLst>
                                  <p:childTnLst>
                                    <p:set>
                                      <p:cBhvr>
                                        <p:cTn id="72" dur="1" fill="hold">
                                          <p:stCondLst>
                                            <p:cond delay="0"/>
                                          </p:stCondLst>
                                        </p:cTn>
                                        <p:tgtEl>
                                          <p:spTgt spid="114"/>
                                        </p:tgtEl>
                                        <p:attrNameLst>
                                          <p:attrName>style.visibility</p:attrName>
                                        </p:attrNameLst>
                                      </p:cBhvr>
                                      <p:to>
                                        <p:strVal val="visible"/>
                                      </p:to>
                                    </p:set>
                                    <p:animEffect transition="in" filter="fade">
                                      <p:cBhvr>
                                        <p:cTn id="73" dur="500"/>
                                        <p:tgtEl>
                                          <p:spTgt spid="114"/>
                                        </p:tgtEl>
                                      </p:cBhvr>
                                    </p:animEffect>
                                  </p:childTnLst>
                                </p:cTn>
                              </p:par>
                              <p:par>
                                <p:cTn id="74" presetID="10" presetClass="entr" presetSubtype="0" fill="hold" nodeType="withEffect">
                                  <p:stCondLst>
                                    <p:cond delay="0"/>
                                  </p:stCondLst>
                                  <p:childTnLst>
                                    <p:set>
                                      <p:cBhvr>
                                        <p:cTn id="75" dur="1" fill="hold">
                                          <p:stCondLst>
                                            <p:cond delay="0"/>
                                          </p:stCondLst>
                                        </p:cTn>
                                        <p:tgtEl>
                                          <p:spTgt spid="115"/>
                                        </p:tgtEl>
                                        <p:attrNameLst>
                                          <p:attrName>style.visibility</p:attrName>
                                        </p:attrNameLst>
                                      </p:cBhvr>
                                      <p:to>
                                        <p:strVal val="visible"/>
                                      </p:to>
                                    </p:set>
                                    <p:animEffect transition="in" filter="fade">
                                      <p:cBhvr>
                                        <p:cTn id="76" dur="500"/>
                                        <p:tgtEl>
                                          <p:spTgt spid="115"/>
                                        </p:tgtEl>
                                      </p:cBhvr>
                                    </p:animEffect>
                                  </p:childTnLst>
                                </p:cTn>
                              </p:par>
                              <p:par>
                                <p:cTn id="77" presetID="10" presetClass="entr" presetSubtype="0" fill="hold" nodeType="withEffect">
                                  <p:stCondLst>
                                    <p:cond delay="0"/>
                                  </p:stCondLst>
                                  <p:childTnLst>
                                    <p:set>
                                      <p:cBhvr>
                                        <p:cTn id="78" dur="1" fill="hold">
                                          <p:stCondLst>
                                            <p:cond delay="0"/>
                                          </p:stCondLst>
                                        </p:cTn>
                                        <p:tgtEl>
                                          <p:spTgt spid="116"/>
                                        </p:tgtEl>
                                        <p:attrNameLst>
                                          <p:attrName>style.visibility</p:attrName>
                                        </p:attrNameLst>
                                      </p:cBhvr>
                                      <p:to>
                                        <p:strVal val="visible"/>
                                      </p:to>
                                    </p:set>
                                    <p:animEffect transition="in" filter="fade">
                                      <p:cBhvr>
                                        <p:cTn id="79" dur="500"/>
                                        <p:tgtEl>
                                          <p:spTgt spid="116"/>
                                        </p:tgtEl>
                                      </p:cBhvr>
                                    </p:animEffect>
                                  </p:childTnLst>
                                </p:cTn>
                              </p:par>
                              <p:par>
                                <p:cTn id="80" presetID="10" presetClass="entr" presetSubtype="0" fill="hold" nodeType="withEffect">
                                  <p:stCondLst>
                                    <p:cond delay="0"/>
                                  </p:stCondLst>
                                  <p:childTnLst>
                                    <p:set>
                                      <p:cBhvr>
                                        <p:cTn id="81" dur="1" fill="hold">
                                          <p:stCondLst>
                                            <p:cond delay="0"/>
                                          </p:stCondLst>
                                        </p:cTn>
                                        <p:tgtEl>
                                          <p:spTgt spid="117"/>
                                        </p:tgtEl>
                                        <p:attrNameLst>
                                          <p:attrName>style.visibility</p:attrName>
                                        </p:attrNameLst>
                                      </p:cBhvr>
                                      <p:to>
                                        <p:strVal val="visible"/>
                                      </p:to>
                                    </p:set>
                                    <p:animEffect transition="in" filter="fade">
                                      <p:cBhvr>
                                        <p:cTn id="82" dur="500"/>
                                        <p:tgtEl>
                                          <p:spTgt spid="117"/>
                                        </p:tgtEl>
                                      </p:cBhvr>
                                    </p:animEffect>
                                  </p:childTnLst>
                                </p:cTn>
                              </p:par>
                              <p:par>
                                <p:cTn id="83" presetID="10" presetClass="entr" presetSubtype="0" fill="hold" nodeType="withEffect">
                                  <p:stCondLst>
                                    <p:cond delay="0"/>
                                  </p:stCondLst>
                                  <p:childTnLst>
                                    <p:set>
                                      <p:cBhvr>
                                        <p:cTn id="84" dur="1" fill="hold">
                                          <p:stCondLst>
                                            <p:cond delay="0"/>
                                          </p:stCondLst>
                                        </p:cTn>
                                        <p:tgtEl>
                                          <p:spTgt spid="118"/>
                                        </p:tgtEl>
                                        <p:attrNameLst>
                                          <p:attrName>style.visibility</p:attrName>
                                        </p:attrNameLst>
                                      </p:cBhvr>
                                      <p:to>
                                        <p:strVal val="visible"/>
                                      </p:to>
                                    </p:set>
                                    <p:animEffect transition="in" filter="fade">
                                      <p:cBhvr>
                                        <p:cTn id="85" dur="500"/>
                                        <p:tgtEl>
                                          <p:spTgt spid="118"/>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19"/>
                                        </p:tgtEl>
                                        <p:attrNameLst>
                                          <p:attrName>style.visibility</p:attrName>
                                        </p:attrNameLst>
                                      </p:cBhvr>
                                      <p:to>
                                        <p:strVal val="visible"/>
                                      </p:to>
                                    </p:set>
                                    <p:animEffect transition="in" filter="fade">
                                      <p:cBhvr>
                                        <p:cTn id="88" dur="500"/>
                                        <p:tgtEl>
                                          <p:spTgt spid="119"/>
                                        </p:tgtEl>
                                      </p:cBhvr>
                                    </p:animEffect>
                                  </p:childTnLst>
                                </p:cTn>
                              </p:par>
                              <p:par>
                                <p:cTn id="89" presetID="10" presetClass="entr" presetSubtype="0" fill="hold" nodeType="withEffect">
                                  <p:stCondLst>
                                    <p:cond delay="0"/>
                                  </p:stCondLst>
                                  <p:childTnLst>
                                    <p:set>
                                      <p:cBhvr>
                                        <p:cTn id="90" dur="1" fill="hold">
                                          <p:stCondLst>
                                            <p:cond delay="0"/>
                                          </p:stCondLst>
                                        </p:cTn>
                                        <p:tgtEl>
                                          <p:spTgt spid="120"/>
                                        </p:tgtEl>
                                        <p:attrNameLst>
                                          <p:attrName>style.visibility</p:attrName>
                                        </p:attrNameLst>
                                      </p:cBhvr>
                                      <p:to>
                                        <p:strVal val="visible"/>
                                      </p:to>
                                    </p:set>
                                    <p:animEffect transition="in" filter="fade">
                                      <p:cBhvr>
                                        <p:cTn id="91" dur="500"/>
                                        <p:tgtEl>
                                          <p:spTgt spid="120"/>
                                        </p:tgtEl>
                                      </p:cBhvr>
                                    </p:animEffect>
                                  </p:childTnLst>
                                </p:cTn>
                              </p:par>
                              <p:par>
                                <p:cTn id="92" presetID="10" presetClass="entr" presetSubtype="0" fill="hold" nodeType="withEffect">
                                  <p:stCondLst>
                                    <p:cond delay="0"/>
                                  </p:stCondLst>
                                  <p:childTnLst>
                                    <p:set>
                                      <p:cBhvr>
                                        <p:cTn id="93" dur="1" fill="hold">
                                          <p:stCondLst>
                                            <p:cond delay="0"/>
                                          </p:stCondLst>
                                        </p:cTn>
                                        <p:tgtEl>
                                          <p:spTgt spid="121"/>
                                        </p:tgtEl>
                                        <p:attrNameLst>
                                          <p:attrName>style.visibility</p:attrName>
                                        </p:attrNameLst>
                                      </p:cBhvr>
                                      <p:to>
                                        <p:strVal val="visible"/>
                                      </p:to>
                                    </p:set>
                                    <p:animEffect transition="in" filter="fade">
                                      <p:cBhvr>
                                        <p:cTn id="94" dur="500"/>
                                        <p:tgtEl>
                                          <p:spTgt spid="121"/>
                                        </p:tgtEl>
                                      </p:cBhvr>
                                    </p:animEffect>
                                  </p:childTnLst>
                                </p:cTn>
                              </p:par>
                              <p:par>
                                <p:cTn id="95" presetID="10" presetClass="entr" presetSubtype="0" fill="hold" nodeType="withEffect">
                                  <p:stCondLst>
                                    <p:cond delay="0"/>
                                  </p:stCondLst>
                                  <p:childTnLst>
                                    <p:set>
                                      <p:cBhvr>
                                        <p:cTn id="96" dur="1" fill="hold">
                                          <p:stCondLst>
                                            <p:cond delay="0"/>
                                          </p:stCondLst>
                                        </p:cTn>
                                        <p:tgtEl>
                                          <p:spTgt spid="122"/>
                                        </p:tgtEl>
                                        <p:attrNameLst>
                                          <p:attrName>style.visibility</p:attrName>
                                        </p:attrNameLst>
                                      </p:cBhvr>
                                      <p:to>
                                        <p:strVal val="visible"/>
                                      </p:to>
                                    </p:set>
                                    <p:animEffect transition="in" filter="fade">
                                      <p:cBhvr>
                                        <p:cTn id="97" dur="500"/>
                                        <p:tgtEl>
                                          <p:spTgt spid="122"/>
                                        </p:tgtEl>
                                      </p:cBhvr>
                                    </p:animEffect>
                                  </p:childTnLst>
                                </p:cTn>
                              </p:par>
                              <p:par>
                                <p:cTn id="98" presetID="10" presetClass="entr" presetSubtype="0" fill="hold" nodeType="withEffect">
                                  <p:stCondLst>
                                    <p:cond delay="0"/>
                                  </p:stCondLst>
                                  <p:childTnLst>
                                    <p:set>
                                      <p:cBhvr>
                                        <p:cTn id="99" dur="1" fill="hold">
                                          <p:stCondLst>
                                            <p:cond delay="0"/>
                                          </p:stCondLst>
                                        </p:cTn>
                                        <p:tgtEl>
                                          <p:spTgt spid="123"/>
                                        </p:tgtEl>
                                        <p:attrNameLst>
                                          <p:attrName>style.visibility</p:attrName>
                                        </p:attrNameLst>
                                      </p:cBhvr>
                                      <p:to>
                                        <p:strVal val="visible"/>
                                      </p:to>
                                    </p:set>
                                    <p:animEffect transition="in" filter="fade">
                                      <p:cBhvr>
                                        <p:cTn id="100" dur="500"/>
                                        <p:tgtEl>
                                          <p:spTgt spid="123"/>
                                        </p:tgtEl>
                                      </p:cBhvr>
                                    </p:animEffect>
                                  </p:childTnLst>
                                </p:cTn>
                              </p:par>
                              <p:par>
                                <p:cTn id="101" presetID="10" presetClass="entr" presetSubtype="0" fill="hold" nodeType="withEffect">
                                  <p:stCondLst>
                                    <p:cond delay="0"/>
                                  </p:stCondLst>
                                  <p:childTnLst>
                                    <p:set>
                                      <p:cBhvr>
                                        <p:cTn id="102" dur="1" fill="hold">
                                          <p:stCondLst>
                                            <p:cond delay="0"/>
                                          </p:stCondLst>
                                        </p:cTn>
                                        <p:tgtEl>
                                          <p:spTgt spid="124"/>
                                        </p:tgtEl>
                                        <p:attrNameLst>
                                          <p:attrName>style.visibility</p:attrName>
                                        </p:attrNameLst>
                                      </p:cBhvr>
                                      <p:to>
                                        <p:strVal val="visible"/>
                                      </p:to>
                                    </p:set>
                                    <p:animEffect transition="in" filter="fade">
                                      <p:cBhvr>
                                        <p:cTn id="103" dur="500"/>
                                        <p:tgtEl>
                                          <p:spTgt spid="124"/>
                                        </p:tgtEl>
                                      </p:cBhvr>
                                    </p:animEffect>
                                  </p:childTnLst>
                                </p:cTn>
                              </p:par>
                              <p:par>
                                <p:cTn id="104" presetID="10" presetClass="entr" presetSubtype="0" fill="hold" nodeType="withEffect">
                                  <p:stCondLst>
                                    <p:cond delay="0"/>
                                  </p:stCondLst>
                                  <p:childTnLst>
                                    <p:set>
                                      <p:cBhvr>
                                        <p:cTn id="105" dur="1" fill="hold">
                                          <p:stCondLst>
                                            <p:cond delay="0"/>
                                          </p:stCondLst>
                                        </p:cTn>
                                        <p:tgtEl>
                                          <p:spTgt spid="125"/>
                                        </p:tgtEl>
                                        <p:attrNameLst>
                                          <p:attrName>style.visibility</p:attrName>
                                        </p:attrNameLst>
                                      </p:cBhvr>
                                      <p:to>
                                        <p:strVal val="visible"/>
                                      </p:to>
                                    </p:set>
                                    <p:animEffect transition="in" filter="fade">
                                      <p:cBhvr>
                                        <p:cTn id="106" dur="500"/>
                                        <p:tgtEl>
                                          <p:spTgt spid="125"/>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26"/>
                                        </p:tgtEl>
                                        <p:attrNameLst>
                                          <p:attrName>style.visibility</p:attrName>
                                        </p:attrNameLst>
                                      </p:cBhvr>
                                      <p:to>
                                        <p:strVal val="visible"/>
                                      </p:to>
                                    </p:set>
                                    <p:animEffect transition="in" filter="fade">
                                      <p:cBhvr>
                                        <p:cTn id="109" dur="500"/>
                                        <p:tgtEl>
                                          <p:spTgt spid="126"/>
                                        </p:tgtEl>
                                      </p:cBhvr>
                                    </p:animEffect>
                                  </p:childTnLst>
                                </p:cTn>
                              </p:par>
                              <p:par>
                                <p:cTn id="110" presetID="10" presetClass="entr" presetSubtype="0" fill="hold" nodeType="withEffect">
                                  <p:stCondLst>
                                    <p:cond delay="0"/>
                                  </p:stCondLst>
                                  <p:childTnLst>
                                    <p:set>
                                      <p:cBhvr>
                                        <p:cTn id="111" dur="1" fill="hold">
                                          <p:stCondLst>
                                            <p:cond delay="0"/>
                                          </p:stCondLst>
                                        </p:cTn>
                                        <p:tgtEl>
                                          <p:spTgt spid="127"/>
                                        </p:tgtEl>
                                        <p:attrNameLst>
                                          <p:attrName>style.visibility</p:attrName>
                                        </p:attrNameLst>
                                      </p:cBhvr>
                                      <p:to>
                                        <p:strVal val="visible"/>
                                      </p:to>
                                    </p:set>
                                    <p:animEffect transition="in" filter="fade">
                                      <p:cBhvr>
                                        <p:cTn id="112" dur="500"/>
                                        <p:tgtEl>
                                          <p:spTgt spid="127"/>
                                        </p:tgtEl>
                                      </p:cBhvr>
                                    </p:animEffect>
                                  </p:childTnLst>
                                </p:cTn>
                              </p:par>
                              <p:par>
                                <p:cTn id="113" presetID="10" presetClass="entr" presetSubtype="0" fill="hold" nodeType="withEffect">
                                  <p:stCondLst>
                                    <p:cond delay="0"/>
                                  </p:stCondLst>
                                  <p:childTnLst>
                                    <p:set>
                                      <p:cBhvr>
                                        <p:cTn id="114" dur="1" fill="hold">
                                          <p:stCondLst>
                                            <p:cond delay="0"/>
                                          </p:stCondLst>
                                        </p:cTn>
                                        <p:tgtEl>
                                          <p:spTgt spid="128"/>
                                        </p:tgtEl>
                                        <p:attrNameLst>
                                          <p:attrName>style.visibility</p:attrName>
                                        </p:attrNameLst>
                                      </p:cBhvr>
                                      <p:to>
                                        <p:strVal val="visible"/>
                                      </p:to>
                                    </p:set>
                                    <p:animEffect transition="in" filter="fade">
                                      <p:cBhvr>
                                        <p:cTn id="115" dur="500"/>
                                        <p:tgtEl>
                                          <p:spTgt spid="128"/>
                                        </p:tgtEl>
                                      </p:cBhvr>
                                    </p:animEffect>
                                  </p:childTnLst>
                                </p:cTn>
                              </p:par>
                              <p:par>
                                <p:cTn id="116" presetID="10" presetClass="entr" presetSubtype="0" fill="hold" nodeType="withEffect">
                                  <p:stCondLst>
                                    <p:cond delay="0"/>
                                  </p:stCondLst>
                                  <p:childTnLst>
                                    <p:set>
                                      <p:cBhvr>
                                        <p:cTn id="117" dur="1" fill="hold">
                                          <p:stCondLst>
                                            <p:cond delay="0"/>
                                          </p:stCondLst>
                                        </p:cTn>
                                        <p:tgtEl>
                                          <p:spTgt spid="129"/>
                                        </p:tgtEl>
                                        <p:attrNameLst>
                                          <p:attrName>style.visibility</p:attrName>
                                        </p:attrNameLst>
                                      </p:cBhvr>
                                      <p:to>
                                        <p:strVal val="visible"/>
                                      </p:to>
                                    </p:set>
                                    <p:animEffect transition="in" filter="fade">
                                      <p:cBhvr>
                                        <p:cTn id="118" dur="500"/>
                                        <p:tgtEl>
                                          <p:spTgt spid="129"/>
                                        </p:tgtEl>
                                      </p:cBhvr>
                                    </p:animEffect>
                                  </p:childTnLst>
                                </p:cTn>
                              </p:par>
                              <p:par>
                                <p:cTn id="119" presetID="10" presetClass="entr" presetSubtype="0" fill="hold" nodeType="withEffect">
                                  <p:stCondLst>
                                    <p:cond delay="0"/>
                                  </p:stCondLst>
                                  <p:childTnLst>
                                    <p:set>
                                      <p:cBhvr>
                                        <p:cTn id="120" dur="1" fill="hold">
                                          <p:stCondLst>
                                            <p:cond delay="0"/>
                                          </p:stCondLst>
                                        </p:cTn>
                                        <p:tgtEl>
                                          <p:spTgt spid="130"/>
                                        </p:tgtEl>
                                        <p:attrNameLst>
                                          <p:attrName>style.visibility</p:attrName>
                                        </p:attrNameLst>
                                      </p:cBhvr>
                                      <p:to>
                                        <p:strVal val="visible"/>
                                      </p:to>
                                    </p:set>
                                    <p:animEffect transition="in" filter="fade">
                                      <p:cBhvr>
                                        <p:cTn id="121" dur="500"/>
                                        <p:tgtEl>
                                          <p:spTgt spid="130"/>
                                        </p:tgtEl>
                                      </p:cBhvr>
                                    </p:animEffect>
                                  </p:childTnLst>
                                </p:cTn>
                              </p:par>
                              <p:par>
                                <p:cTn id="122" presetID="10" presetClass="entr" presetSubtype="0" fill="hold" nodeType="withEffect">
                                  <p:stCondLst>
                                    <p:cond delay="0"/>
                                  </p:stCondLst>
                                  <p:childTnLst>
                                    <p:set>
                                      <p:cBhvr>
                                        <p:cTn id="123" dur="1" fill="hold">
                                          <p:stCondLst>
                                            <p:cond delay="0"/>
                                          </p:stCondLst>
                                        </p:cTn>
                                        <p:tgtEl>
                                          <p:spTgt spid="131"/>
                                        </p:tgtEl>
                                        <p:attrNameLst>
                                          <p:attrName>style.visibility</p:attrName>
                                        </p:attrNameLst>
                                      </p:cBhvr>
                                      <p:to>
                                        <p:strVal val="visible"/>
                                      </p:to>
                                    </p:set>
                                    <p:animEffect transition="in" filter="fade">
                                      <p:cBhvr>
                                        <p:cTn id="124" dur="500"/>
                                        <p:tgtEl>
                                          <p:spTgt spid="131"/>
                                        </p:tgtEl>
                                      </p:cBhvr>
                                    </p:animEffect>
                                  </p:childTnLst>
                                </p:cTn>
                              </p:par>
                              <p:par>
                                <p:cTn id="125" presetID="10" presetClass="entr" presetSubtype="0" fill="hold" nodeType="withEffect">
                                  <p:stCondLst>
                                    <p:cond delay="0"/>
                                  </p:stCondLst>
                                  <p:childTnLst>
                                    <p:set>
                                      <p:cBhvr>
                                        <p:cTn id="126" dur="1" fill="hold">
                                          <p:stCondLst>
                                            <p:cond delay="0"/>
                                          </p:stCondLst>
                                        </p:cTn>
                                        <p:tgtEl>
                                          <p:spTgt spid="132"/>
                                        </p:tgtEl>
                                        <p:attrNameLst>
                                          <p:attrName>style.visibility</p:attrName>
                                        </p:attrNameLst>
                                      </p:cBhvr>
                                      <p:to>
                                        <p:strVal val="visible"/>
                                      </p:to>
                                    </p:set>
                                    <p:animEffect transition="in" filter="fade">
                                      <p:cBhvr>
                                        <p:cTn id="127" dur="500"/>
                                        <p:tgtEl>
                                          <p:spTgt spid="132"/>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133"/>
                                        </p:tgtEl>
                                        <p:attrNameLst>
                                          <p:attrName>style.visibility</p:attrName>
                                        </p:attrNameLst>
                                      </p:cBhvr>
                                      <p:to>
                                        <p:strVal val="visible"/>
                                      </p:to>
                                    </p:set>
                                    <p:animEffect transition="in" filter="fade">
                                      <p:cBhvr>
                                        <p:cTn id="130" dur="500"/>
                                        <p:tgtEl>
                                          <p:spTgt spid="133"/>
                                        </p:tgtEl>
                                      </p:cBhvr>
                                    </p:animEffect>
                                  </p:childTnLst>
                                </p:cTn>
                              </p:par>
                              <p:par>
                                <p:cTn id="131" presetID="10" presetClass="entr" presetSubtype="0" fill="hold" nodeType="withEffect">
                                  <p:stCondLst>
                                    <p:cond delay="0"/>
                                  </p:stCondLst>
                                  <p:childTnLst>
                                    <p:set>
                                      <p:cBhvr>
                                        <p:cTn id="132" dur="1" fill="hold">
                                          <p:stCondLst>
                                            <p:cond delay="0"/>
                                          </p:stCondLst>
                                        </p:cTn>
                                        <p:tgtEl>
                                          <p:spTgt spid="134"/>
                                        </p:tgtEl>
                                        <p:attrNameLst>
                                          <p:attrName>style.visibility</p:attrName>
                                        </p:attrNameLst>
                                      </p:cBhvr>
                                      <p:to>
                                        <p:strVal val="visible"/>
                                      </p:to>
                                    </p:set>
                                    <p:animEffect transition="in" filter="fade">
                                      <p:cBhvr>
                                        <p:cTn id="133" dur="500"/>
                                        <p:tgtEl>
                                          <p:spTgt spid="134"/>
                                        </p:tgtEl>
                                      </p:cBhvr>
                                    </p:animEffect>
                                  </p:childTnLst>
                                </p:cTn>
                              </p:par>
                              <p:par>
                                <p:cTn id="134" presetID="10" presetClass="entr" presetSubtype="0" fill="hold" nodeType="withEffect">
                                  <p:stCondLst>
                                    <p:cond delay="0"/>
                                  </p:stCondLst>
                                  <p:childTnLst>
                                    <p:set>
                                      <p:cBhvr>
                                        <p:cTn id="135" dur="1" fill="hold">
                                          <p:stCondLst>
                                            <p:cond delay="0"/>
                                          </p:stCondLst>
                                        </p:cTn>
                                        <p:tgtEl>
                                          <p:spTgt spid="135"/>
                                        </p:tgtEl>
                                        <p:attrNameLst>
                                          <p:attrName>style.visibility</p:attrName>
                                        </p:attrNameLst>
                                      </p:cBhvr>
                                      <p:to>
                                        <p:strVal val="visible"/>
                                      </p:to>
                                    </p:set>
                                    <p:animEffect transition="in" filter="fade">
                                      <p:cBhvr>
                                        <p:cTn id="136" dur="500"/>
                                        <p:tgtEl>
                                          <p:spTgt spid="135"/>
                                        </p:tgtEl>
                                      </p:cBhvr>
                                    </p:animEffect>
                                  </p:childTnLst>
                                </p:cTn>
                              </p:par>
                              <p:par>
                                <p:cTn id="137" presetID="10" presetClass="entr" presetSubtype="0" fill="hold" nodeType="withEffect">
                                  <p:stCondLst>
                                    <p:cond delay="0"/>
                                  </p:stCondLst>
                                  <p:childTnLst>
                                    <p:set>
                                      <p:cBhvr>
                                        <p:cTn id="138" dur="1" fill="hold">
                                          <p:stCondLst>
                                            <p:cond delay="0"/>
                                          </p:stCondLst>
                                        </p:cTn>
                                        <p:tgtEl>
                                          <p:spTgt spid="136"/>
                                        </p:tgtEl>
                                        <p:attrNameLst>
                                          <p:attrName>style.visibility</p:attrName>
                                        </p:attrNameLst>
                                      </p:cBhvr>
                                      <p:to>
                                        <p:strVal val="visible"/>
                                      </p:to>
                                    </p:set>
                                    <p:animEffect transition="in" filter="fade">
                                      <p:cBhvr>
                                        <p:cTn id="139" dur="500"/>
                                        <p:tgtEl>
                                          <p:spTgt spid="136"/>
                                        </p:tgtEl>
                                      </p:cBhvr>
                                    </p:animEffect>
                                  </p:childTnLst>
                                </p:cTn>
                              </p:par>
                              <p:par>
                                <p:cTn id="140" presetID="10" presetClass="entr" presetSubtype="0" fill="hold" nodeType="withEffect">
                                  <p:stCondLst>
                                    <p:cond delay="0"/>
                                  </p:stCondLst>
                                  <p:childTnLst>
                                    <p:set>
                                      <p:cBhvr>
                                        <p:cTn id="141" dur="1" fill="hold">
                                          <p:stCondLst>
                                            <p:cond delay="0"/>
                                          </p:stCondLst>
                                        </p:cTn>
                                        <p:tgtEl>
                                          <p:spTgt spid="137"/>
                                        </p:tgtEl>
                                        <p:attrNameLst>
                                          <p:attrName>style.visibility</p:attrName>
                                        </p:attrNameLst>
                                      </p:cBhvr>
                                      <p:to>
                                        <p:strVal val="visible"/>
                                      </p:to>
                                    </p:set>
                                    <p:animEffect transition="in" filter="fade">
                                      <p:cBhvr>
                                        <p:cTn id="142" dur="500"/>
                                        <p:tgtEl>
                                          <p:spTgt spid="137"/>
                                        </p:tgtEl>
                                      </p:cBhvr>
                                    </p:animEffect>
                                  </p:childTnLst>
                                </p:cTn>
                              </p:par>
                              <p:par>
                                <p:cTn id="143" presetID="10" presetClass="entr" presetSubtype="0" fill="hold" nodeType="withEffect">
                                  <p:stCondLst>
                                    <p:cond delay="0"/>
                                  </p:stCondLst>
                                  <p:childTnLst>
                                    <p:set>
                                      <p:cBhvr>
                                        <p:cTn id="144" dur="1" fill="hold">
                                          <p:stCondLst>
                                            <p:cond delay="0"/>
                                          </p:stCondLst>
                                        </p:cTn>
                                        <p:tgtEl>
                                          <p:spTgt spid="138"/>
                                        </p:tgtEl>
                                        <p:attrNameLst>
                                          <p:attrName>style.visibility</p:attrName>
                                        </p:attrNameLst>
                                      </p:cBhvr>
                                      <p:to>
                                        <p:strVal val="visible"/>
                                      </p:to>
                                    </p:set>
                                    <p:animEffect transition="in" filter="fade">
                                      <p:cBhvr>
                                        <p:cTn id="145" dur="500"/>
                                        <p:tgtEl>
                                          <p:spTgt spid="138"/>
                                        </p:tgtEl>
                                      </p:cBhvr>
                                    </p:animEffect>
                                  </p:childTnLst>
                                </p:cTn>
                              </p:par>
                              <p:par>
                                <p:cTn id="146" presetID="10" presetClass="entr" presetSubtype="0" fill="hold" nodeType="withEffect">
                                  <p:stCondLst>
                                    <p:cond delay="0"/>
                                  </p:stCondLst>
                                  <p:childTnLst>
                                    <p:set>
                                      <p:cBhvr>
                                        <p:cTn id="147" dur="1" fill="hold">
                                          <p:stCondLst>
                                            <p:cond delay="0"/>
                                          </p:stCondLst>
                                        </p:cTn>
                                        <p:tgtEl>
                                          <p:spTgt spid="139"/>
                                        </p:tgtEl>
                                        <p:attrNameLst>
                                          <p:attrName>style.visibility</p:attrName>
                                        </p:attrNameLst>
                                      </p:cBhvr>
                                      <p:to>
                                        <p:strVal val="visible"/>
                                      </p:to>
                                    </p:set>
                                    <p:animEffect transition="in" filter="fade">
                                      <p:cBhvr>
                                        <p:cTn id="148" dur="500"/>
                                        <p:tgtEl>
                                          <p:spTgt spid="139"/>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140"/>
                                        </p:tgtEl>
                                        <p:attrNameLst>
                                          <p:attrName>style.visibility</p:attrName>
                                        </p:attrNameLst>
                                      </p:cBhvr>
                                      <p:to>
                                        <p:strVal val="visible"/>
                                      </p:to>
                                    </p:set>
                                    <p:animEffect transition="in" filter="fade">
                                      <p:cBhvr>
                                        <p:cTn id="151" dur="500"/>
                                        <p:tgtEl>
                                          <p:spTgt spid="140"/>
                                        </p:tgtEl>
                                      </p:cBhvr>
                                    </p:animEffect>
                                  </p:childTnLst>
                                </p:cTn>
                              </p:par>
                              <p:par>
                                <p:cTn id="152" presetID="10" presetClass="entr" presetSubtype="0" fill="hold" nodeType="withEffect">
                                  <p:stCondLst>
                                    <p:cond delay="0"/>
                                  </p:stCondLst>
                                  <p:childTnLst>
                                    <p:set>
                                      <p:cBhvr>
                                        <p:cTn id="153" dur="1" fill="hold">
                                          <p:stCondLst>
                                            <p:cond delay="0"/>
                                          </p:stCondLst>
                                        </p:cTn>
                                        <p:tgtEl>
                                          <p:spTgt spid="141"/>
                                        </p:tgtEl>
                                        <p:attrNameLst>
                                          <p:attrName>style.visibility</p:attrName>
                                        </p:attrNameLst>
                                      </p:cBhvr>
                                      <p:to>
                                        <p:strVal val="visible"/>
                                      </p:to>
                                    </p:set>
                                    <p:animEffect transition="in" filter="fade">
                                      <p:cBhvr>
                                        <p:cTn id="154" dur="500"/>
                                        <p:tgtEl>
                                          <p:spTgt spid="141"/>
                                        </p:tgtEl>
                                      </p:cBhvr>
                                    </p:animEffect>
                                  </p:childTnLst>
                                </p:cTn>
                              </p:par>
                              <p:par>
                                <p:cTn id="155" presetID="10" presetClass="entr" presetSubtype="0" fill="hold" nodeType="withEffect">
                                  <p:stCondLst>
                                    <p:cond delay="0"/>
                                  </p:stCondLst>
                                  <p:childTnLst>
                                    <p:set>
                                      <p:cBhvr>
                                        <p:cTn id="156" dur="1" fill="hold">
                                          <p:stCondLst>
                                            <p:cond delay="0"/>
                                          </p:stCondLst>
                                        </p:cTn>
                                        <p:tgtEl>
                                          <p:spTgt spid="142"/>
                                        </p:tgtEl>
                                        <p:attrNameLst>
                                          <p:attrName>style.visibility</p:attrName>
                                        </p:attrNameLst>
                                      </p:cBhvr>
                                      <p:to>
                                        <p:strVal val="visible"/>
                                      </p:to>
                                    </p:set>
                                    <p:animEffect transition="in" filter="fade">
                                      <p:cBhvr>
                                        <p:cTn id="157" dur="500"/>
                                        <p:tgtEl>
                                          <p:spTgt spid="142"/>
                                        </p:tgtEl>
                                      </p:cBhvr>
                                    </p:animEffect>
                                  </p:childTnLst>
                                </p:cTn>
                              </p:par>
                              <p:par>
                                <p:cTn id="158" presetID="10" presetClass="entr" presetSubtype="0" fill="hold" nodeType="withEffect">
                                  <p:stCondLst>
                                    <p:cond delay="0"/>
                                  </p:stCondLst>
                                  <p:childTnLst>
                                    <p:set>
                                      <p:cBhvr>
                                        <p:cTn id="159" dur="1" fill="hold">
                                          <p:stCondLst>
                                            <p:cond delay="0"/>
                                          </p:stCondLst>
                                        </p:cTn>
                                        <p:tgtEl>
                                          <p:spTgt spid="143"/>
                                        </p:tgtEl>
                                        <p:attrNameLst>
                                          <p:attrName>style.visibility</p:attrName>
                                        </p:attrNameLst>
                                      </p:cBhvr>
                                      <p:to>
                                        <p:strVal val="visible"/>
                                      </p:to>
                                    </p:set>
                                    <p:animEffect transition="in" filter="fade">
                                      <p:cBhvr>
                                        <p:cTn id="160" dur="500"/>
                                        <p:tgtEl>
                                          <p:spTgt spid="143"/>
                                        </p:tgtEl>
                                      </p:cBhvr>
                                    </p:animEffect>
                                  </p:childTnLst>
                                </p:cTn>
                              </p:par>
                              <p:par>
                                <p:cTn id="161" presetID="10" presetClass="entr" presetSubtype="0" fill="hold" nodeType="withEffect">
                                  <p:stCondLst>
                                    <p:cond delay="0"/>
                                  </p:stCondLst>
                                  <p:childTnLst>
                                    <p:set>
                                      <p:cBhvr>
                                        <p:cTn id="162" dur="1" fill="hold">
                                          <p:stCondLst>
                                            <p:cond delay="0"/>
                                          </p:stCondLst>
                                        </p:cTn>
                                        <p:tgtEl>
                                          <p:spTgt spid="144"/>
                                        </p:tgtEl>
                                        <p:attrNameLst>
                                          <p:attrName>style.visibility</p:attrName>
                                        </p:attrNameLst>
                                      </p:cBhvr>
                                      <p:to>
                                        <p:strVal val="visible"/>
                                      </p:to>
                                    </p:set>
                                    <p:animEffect transition="in" filter="fade">
                                      <p:cBhvr>
                                        <p:cTn id="163" dur="500"/>
                                        <p:tgtEl>
                                          <p:spTgt spid="144"/>
                                        </p:tgtEl>
                                      </p:cBhvr>
                                    </p:animEffect>
                                  </p:childTnLst>
                                </p:cTn>
                              </p:par>
                              <p:par>
                                <p:cTn id="164" presetID="10" presetClass="entr" presetSubtype="0" fill="hold" nodeType="withEffect">
                                  <p:stCondLst>
                                    <p:cond delay="0"/>
                                  </p:stCondLst>
                                  <p:childTnLst>
                                    <p:set>
                                      <p:cBhvr>
                                        <p:cTn id="165" dur="1" fill="hold">
                                          <p:stCondLst>
                                            <p:cond delay="0"/>
                                          </p:stCondLst>
                                        </p:cTn>
                                        <p:tgtEl>
                                          <p:spTgt spid="145"/>
                                        </p:tgtEl>
                                        <p:attrNameLst>
                                          <p:attrName>style.visibility</p:attrName>
                                        </p:attrNameLst>
                                      </p:cBhvr>
                                      <p:to>
                                        <p:strVal val="visible"/>
                                      </p:to>
                                    </p:set>
                                    <p:animEffect transition="in" filter="fade">
                                      <p:cBhvr>
                                        <p:cTn id="166" dur="500"/>
                                        <p:tgtEl>
                                          <p:spTgt spid="145"/>
                                        </p:tgtEl>
                                      </p:cBhvr>
                                    </p:animEffect>
                                  </p:childTnLst>
                                </p:cTn>
                              </p:par>
                              <p:par>
                                <p:cTn id="167" presetID="10" presetClass="entr" presetSubtype="0" fill="hold" nodeType="withEffect">
                                  <p:stCondLst>
                                    <p:cond delay="0"/>
                                  </p:stCondLst>
                                  <p:childTnLst>
                                    <p:set>
                                      <p:cBhvr>
                                        <p:cTn id="168" dur="1" fill="hold">
                                          <p:stCondLst>
                                            <p:cond delay="0"/>
                                          </p:stCondLst>
                                        </p:cTn>
                                        <p:tgtEl>
                                          <p:spTgt spid="146"/>
                                        </p:tgtEl>
                                        <p:attrNameLst>
                                          <p:attrName>style.visibility</p:attrName>
                                        </p:attrNameLst>
                                      </p:cBhvr>
                                      <p:to>
                                        <p:strVal val="visible"/>
                                      </p:to>
                                    </p:set>
                                    <p:animEffect transition="in" filter="fade">
                                      <p:cBhvr>
                                        <p:cTn id="169" dur="500"/>
                                        <p:tgtEl>
                                          <p:spTgt spid="146"/>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47"/>
                                        </p:tgtEl>
                                        <p:attrNameLst>
                                          <p:attrName>style.visibility</p:attrName>
                                        </p:attrNameLst>
                                      </p:cBhvr>
                                      <p:to>
                                        <p:strVal val="visible"/>
                                      </p:to>
                                    </p:set>
                                    <p:animEffect transition="in" filter="fade">
                                      <p:cBhvr>
                                        <p:cTn id="172" dur="500"/>
                                        <p:tgtEl>
                                          <p:spTgt spid="147"/>
                                        </p:tgtEl>
                                      </p:cBhvr>
                                    </p:animEffect>
                                  </p:childTnLst>
                                </p:cTn>
                              </p:par>
                              <p:par>
                                <p:cTn id="173" presetID="10" presetClass="entr" presetSubtype="0" fill="hold" nodeType="withEffect">
                                  <p:stCondLst>
                                    <p:cond delay="0"/>
                                  </p:stCondLst>
                                  <p:childTnLst>
                                    <p:set>
                                      <p:cBhvr>
                                        <p:cTn id="174" dur="1" fill="hold">
                                          <p:stCondLst>
                                            <p:cond delay="0"/>
                                          </p:stCondLst>
                                        </p:cTn>
                                        <p:tgtEl>
                                          <p:spTgt spid="148"/>
                                        </p:tgtEl>
                                        <p:attrNameLst>
                                          <p:attrName>style.visibility</p:attrName>
                                        </p:attrNameLst>
                                      </p:cBhvr>
                                      <p:to>
                                        <p:strVal val="visible"/>
                                      </p:to>
                                    </p:set>
                                    <p:animEffect transition="in" filter="fade">
                                      <p:cBhvr>
                                        <p:cTn id="175" dur="500"/>
                                        <p:tgtEl>
                                          <p:spTgt spid="148"/>
                                        </p:tgtEl>
                                      </p:cBhvr>
                                    </p:animEffect>
                                  </p:childTnLst>
                                </p:cTn>
                              </p:par>
                              <p:par>
                                <p:cTn id="176" presetID="10" presetClass="entr" presetSubtype="0" fill="hold" nodeType="withEffect">
                                  <p:stCondLst>
                                    <p:cond delay="0"/>
                                  </p:stCondLst>
                                  <p:childTnLst>
                                    <p:set>
                                      <p:cBhvr>
                                        <p:cTn id="177" dur="1" fill="hold">
                                          <p:stCondLst>
                                            <p:cond delay="0"/>
                                          </p:stCondLst>
                                        </p:cTn>
                                        <p:tgtEl>
                                          <p:spTgt spid="149"/>
                                        </p:tgtEl>
                                        <p:attrNameLst>
                                          <p:attrName>style.visibility</p:attrName>
                                        </p:attrNameLst>
                                      </p:cBhvr>
                                      <p:to>
                                        <p:strVal val="visible"/>
                                      </p:to>
                                    </p:set>
                                    <p:animEffect transition="in" filter="fade">
                                      <p:cBhvr>
                                        <p:cTn id="178" dur="500"/>
                                        <p:tgtEl>
                                          <p:spTgt spid="149"/>
                                        </p:tgtEl>
                                      </p:cBhvr>
                                    </p:animEffect>
                                  </p:childTnLst>
                                </p:cTn>
                              </p:par>
                              <p:par>
                                <p:cTn id="179" presetID="10" presetClass="entr" presetSubtype="0" fill="hold" nodeType="withEffect">
                                  <p:stCondLst>
                                    <p:cond delay="0"/>
                                  </p:stCondLst>
                                  <p:childTnLst>
                                    <p:set>
                                      <p:cBhvr>
                                        <p:cTn id="180" dur="1" fill="hold">
                                          <p:stCondLst>
                                            <p:cond delay="0"/>
                                          </p:stCondLst>
                                        </p:cTn>
                                        <p:tgtEl>
                                          <p:spTgt spid="150"/>
                                        </p:tgtEl>
                                        <p:attrNameLst>
                                          <p:attrName>style.visibility</p:attrName>
                                        </p:attrNameLst>
                                      </p:cBhvr>
                                      <p:to>
                                        <p:strVal val="visible"/>
                                      </p:to>
                                    </p:set>
                                    <p:animEffect transition="in" filter="fade">
                                      <p:cBhvr>
                                        <p:cTn id="181" dur="500"/>
                                        <p:tgtEl>
                                          <p:spTgt spid="150"/>
                                        </p:tgtEl>
                                      </p:cBhvr>
                                    </p:animEffect>
                                  </p:childTnLst>
                                </p:cTn>
                              </p:par>
                              <p:par>
                                <p:cTn id="182" presetID="10" presetClass="entr" presetSubtype="0" fill="hold" nodeType="withEffect">
                                  <p:stCondLst>
                                    <p:cond delay="0"/>
                                  </p:stCondLst>
                                  <p:childTnLst>
                                    <p:set>
                                      <p:cBhvr>
                                        <p:cTn id="183" dur="1" fill="hold">
                                          <p:stCondLst>
                                            <p:cond delay="0"/>
                                          </p:stCondLst>
                                        </p:cTn>
                                        <p:tgtEl>
                                          <p:spTgt spid="151"/>
                                        </p:tgtEl>
                                        <p:attrNameLst>
                                          <p:attrName>style.visibility</p:attrName>
                                        </p:attrNameLst>
                                      </p:cBhvr>
                                      <p:to>
                                        <p:strVal val="visible"/>
                                      </p:to>
                                    </p:set>
                                    <p:animEffect transition="in" filter="fade">
                                      <p:cBhvr>
                                        <p:cTn id="184" dur="500"/>
                                        <p:tgtEl>
                                          <p:spTgt spid="151"/>
                                        </p:tgtEl>
                                      </p:cBhvr>
                                    </p:animEffect>
                                  </p:childTnLst>
                                </p:cTn>
                              </p:par>
                              <p:par>
                                <p:cTn id="185" presetID="10" presetClass="entr" presetSubtype="0" fill="hold" nodeType="withEffect">
                                  <p:stCondLst>
                                    <p:cond delay="0"/>
                                  </p:stCondLst>
                                  <p:childTnLst>
                                    <p:set>
                                      <p:cBhvr>
                                        <p:cTn id="186" dur="1" fill="hold">
                                          <p:stCondLst>
                                            <p:cond delay="0"/>
                                          </p:stCondLst>
                                        </p:cTn>
                                        <p:tgtEl>
                                          <p:spTgt spid="152"/>
                                        </p:tgtEl>
                                        <p:attrNameLst>
                                          <p:attrName>style.visibility</p:attrName>
                                        </p:attrNameLst>
                                      </p:cBhvr>
                                      <p:to>
                                        <p:strVal val="visible"/>
                                      </p:to>
                                    </p:set>
                                    <p:animEffect transition="in" filter="fade">
                                      <p:cBhvr>
                                        <p:cTn id="187" dur="500"/>
                                        <p:tgtEl>
                                          <p:spTgt spid="152"/>
                                        </p:tgtEl>
                                      </p:cBhvr>
                                    </p:animEffect>
                                  </p:childTnLst>
                                </p:cTn>
                              </p:par>
                              <p:par>
                                <p:cTn id="188" presetID="10" presetClass="entr" presetSubtype="0" fill="hold" nodeType="withEffect">
                                  <p:stCondLst>
                                    <p:cond delay="0"/>
                                  </p:stCondLst>
                                  <p:childTnLst>
                                    <p:set>
                                      <p:cBhvr>
                                        <p:cTn id="189" dur="1" fill="hold">
                                          <p:stCondLst>
                                            <p:cond delay="0"/>
                                          </p:stCondLst>
                                        </p:cTn>
                                        <p:tgtEl>
                                          <p:spTgt spid="153"/>
                                        </p:tgtEl>
                                        <p:attrNameLst>
                                          <p:attrName>style.visibility</p:attrName>
                                        </p:attrNameLst>
                                      </p:cBhvr>
                                      <p:to>
                                        <p:strVal val="visible"/>
                                      </p:to>
                                    </p:set>
                                    <p:animEffect transition="in" filter="fade">
                                      <p:cBhvr>
                                        <p:cTn id="190" dur="500"/>
                                        <p:tgtEl>
                                          <p:spTgt spid="153"/>
                                        </p:tgtEl>
                                      </p:cBhvr>
                                    </p:animEffect>
                                  </p:childTnLst>
                                </p:cTn>
                              </p:par>
                              <p:par>
                                <p:cTn id="191" presetID="10" presetClass="entr" presetSubtype="0" fill="hold" grpId="0" nodeType="withEffect">
                                  <p:stCondLst>
                                    <p:cond delay="0"/>
                                  </p:stCondLst>
                                  <p:childTnLst>
                                    <p:set>
                                      <p:cBhvr>
                                        <p:cTn id="192" dur="1" fill="hold">
                                          <p:stCondLst>
                                            <p:cond delay="0"/>
                                          </p:stCondLst>
                                        </p:cTn>
                                        <p:tgtEl>
                                          <p:spTgt spid="161"/>
                                        </p:tgtEl>
                                        <p:attrNameLst>
                                          <p:attrName>style.visibility</p:attrName>
                                        </p:attrNameLst>
                                      </p:cBhvr>
                                      <p:to>
                                        <p:strVal val="visible"/>
                                      </p:to>
                                    </p:set>
                                    <p:animEffect transition="in" filter="fade">
                                      <p:cBhvr>
                                        <p:cTn id="193" dur="500"/>
                                        <p:tgtEl>
                                          <p:spTgt spid="161"/>
                                        </p:tgtEl>
                                      </p:cBhvr>
                                    </p:animEffect>
                                  </p:childTnLst>
                                </p:cTn>
                              </p:par>
                              <p:par>
                                <p:cTn id="194" presetID="10" presetClass="entr" presetSubtype="0" fill="hold" nodeType="withEffect">
                                  <p:stCondLst>
                                    <p:cond delay="0"/>
                                  </p:stCondLst>
                                  <p:childTnLst>
                                    <p:set>
                                      <p:cBhvr>
                                        <p:cTn id="195" dur="1" fill="hold">
                                          <p:stCondLst>
                                            <p:cond delay="0"/>
                                          </p:stCondLst>
                                        </p:cTn>
                                        <p:tgtEl>
                                          <p:spTgt spid="162"/>
                                        </p:tgtEl>
                                        <p:attrNameLst>
                                          <p:attrName>style.visibility</p:attrName>
                                        </p:attrNameLst>
                                      </p:cBhvr>
                                      <p:to>
                                        <p:strVal val="visible"/>
                                      </p:to>
                                    </p:set>
                                    <p:animEffect transition="in" filter="fade">
                                      <p:cBhvr>
                                        <p:cTn id="196" dur="500"/>
                                        <p:tgtEl>
                                          <p:spTgt spid="162"/>
                                        </p:tgtEl>
                                      </p:cBhvr>
                                    </p:animEffect>
                                  </p:childTnLst>
                                </p:cTn>
                              </p:par>
                              <p:par>
                                <p:cTn id="197" presetID="10" presetClass="entr" presetSubtype="0" fill="hold" nodeType="withEffect">
                                  <p:stCondLst>
                                    <p:cond delay="0"/>
                                  </p:stCondLst>
                                  <p:childTnLst>
                                    <p:set>
                                      <p:cBhvr>
                                        <p:cTn id="198" dur="1" fill="hold">
                                          <p:stCondLst>
                                            <p:cond delay="0"/>
                                          </p:stCondLst>
                                        </p:cTn>
                                        <p:tgtEl>
                                          <p:spTgt spid="163"/>
                                        </p:tgtEl>
                                        <p:attrNameLst>
                                          <p:attrName>style.visibility</p:attrName>
                                        </p:attrNameLst>
                                      </p:cBhvr>
                                      <p:to>
                                        <p:strVal val="visible"/>
                                      </p:to>
                                    </p:set>
                                    <p:animEffect transition="in" filter="fade">
                                      <p:cBhvr>
                                        <p:cTn id="199" dur="500"/>
                                        <p:tgtEl>
                                          <p:spTgt spid="163"/>
                                        </p:tgtEl>
                                      </p:cBhvr>
                                    </p:animEffect>
                                  </p:childTnLst>
                                </p:cTn>
                              </p:par>
                              <p:par>
                                <p:cTn id="200" presetID="10" presetClass="entr" presetSubtype="0" fill="hold" nodeType="withEffect">
                                  <p:stCondLst>
                                    <p:cond delay="0"/>
                                  </p:stCondLst>
                                  <p:childTnLst>
                                    <p:set>
                                      <p:cBhvr>
                                        <p:cTn id="201" dur="1" fill="hold">
                                          <p:stCondLst>
                                            <p:cond delay="0"/>
                                          </p:stCondLst>
                                        </p:cTn>
                                        <p:tgtEl>
                                          <p:spTgt spid="164"/>
                                        </p:tgtEl>
                                        <p:attrNameLst>
                                          <p:attrName>style.visibility</p:attrName>
                                        </p:attrNameLst>
                                      </p:cBhvr>
                                      <p:to>
                                        <p:strVal val="visible"/>
                                      </p:to>
                                    </p:set>
                                    <p:animEffect transition="in" filter="fade">
                                      <p:cBhvr>
                                        <p:cTn id="202" dur="500"/>
                                        <p:tgtEl>
                                          <p:spTgt spid="164"/>
                                        </p:tgtEl>
                                      </p:cBhvr>
                                    </p:animEffect>
                                  </p:childTnLst>
                                </p:cTn>
                              </p:par>
                              <p:par>
                                <p:cTn id="203" presetID="10" presetClass="entr" presetSubtype="0" fill="hold" nodeType="withEffect">
                                  <p:stCondLst>
                                    <p:cond delay="0"/>
                                  </p:stCondLst>
                                  <p:childTnLst>
                                    <p:set>
                                      <p:cBhvr>
                                        <p:cTn id="204" dur="1" fill="hold">
                                          <p:stCondLst>
                                            <p:cond delay="0"/>
                                          </p:stCondLst>
                                        </p:cTn>
                                        <p:tgtEl>
                                          <p:spTgt spid="165"/>
                                        </p:tgtEl>
                                        <p:attrNameLst>
                                          <p:attrName>style.visibility</p:attrName>
                                        </p:attrNameLst>
                                      </p:cBhvr>
                                      <p:to>
                                        <p:strVal val="visible"/>
                                      </p:to>
                                    </p:set>
                                    <p:animEffect transition="in" filter="fade">
                                      <p:cBhvr>
                                        <p:cTn id="205" dur="500"/>
                                        <p:tgtEl>
                                          <p:spTgt spid="165"/>
                                        </p:tgtEl>
                                      </p:cBhvr>
                                    </p:animEffect>
                                  </p:childTnLst>
                                </p:cTn>
                              </p:par>
                              <p:par>
                                <p:cTn id="206" presetID="10" presetClass="entr" presetSubtype="0" fill="hold" nodeType="withEffect">
                                  <p:stCondLst>
                                    <p:cond delay="0"/>
                                  </p:stCondLst>
                                  <p:childTnLst>
                                    <p:set>
                                      <p:cBhvr>
                                        <p:cTn id="207" dur="1" fill="hold">
                                          <p:stCondLst>
                                            <p:cond delay="0"/>
                                          </p:stCondLst>
                                        </p:cTn>
                                        <p:tgtEl>
                                          <p:spTgt spid="166"/>
                                        </p:tgtEl>
                                        <p:attrNameLst>
                                          <p:attrName>style.visibility</p:attrName>
                                        </p:attrNameLst>
                                      </p:cBhvr>
                                      <p:to>
                                        <p:strVal val="visible"/>
                                      </p:to>
                                    </p:set>
                                    <p:animEffect transition="in" filter="fade">
                                      <p:cBhvr>
                                        <p:cTn id="208" dur="500"/>
                                        <p:tgtEl>
                                          <p:spTgt spid="166"/>
                                        </p:tgtEl>
                                      </p:cBhvr>
                                    </p:animEffect>
                                  </p:childTnLst>
                                </p:cTn>
                              </p:par>
                              <p:par>
                                <p:cTn id="209" presetID="10" presetClass="entr" presetSubtype="0" fill="hold" nodeType="withEffect">
                                  <p:stCondLst>
                                    <p:cond delay="0"/>
                                  </p:stCondLst>
                                  <p:childTnLst>
                                    <p:set>
                                      <p:cBhvr>
                                        <p:cTn id="210" dur="1" fill="hold">
                                          <p:stCondLst>
                                            <p:cond delay="0"/>
                                          </p:stCondLst>
                                        </p:cTn>
                                        <p:tgtEl>
                                          <p:spTgt spid="167"/>
                                        </p:tgtEl>
                                        <p:attrNameLst>
                                          <p:attrName>style.visibility</p:attrName>
                                        </p:attrNameLst>
                                      </p:cBhvr>
                                      <p:to>
                                        <p:strVal val="visible"/>
                                      </p:to>
                                    </p:set>
                                    <p:animEffect transition="in" filter="fade">
                                      <p:cBhvr>
                                        <p:cTn id="211" dur="500"/>
                                        <p:tgtEl>
                                          <p:spTgt spid="167"/>
                                        </p:tgtEl>
                                      </p:cBhvr>
                                    </p:animEffect>
                                  </p:childTnLst>
                                </p:cTn>
                              </p:par>
                              <p:par>
                                <p:cTn id="212" presetID="10" presetClass="entr" presetSubtype="0" fill="hold" grpId="0" nodeType="withEffect">
                                  <p:stCondLst>
                                    <p:cond delay="0"/>
                                  </p:stCondLst>
                                  <p:childTnLst>
                                    <p:set>
                                      <p:cBhvr>
                                        <p:cTn id="213" dur="1" fill="hold">
                                          <p:stCondLst>
                                            <p:cond delay="0"/>
                                          </p:stCondLst>
                                        </p:cTn>
                                        <p:tgtEl>
                                          <p:spTgt spid="168"/>
                                        </p:tgtEl>
                                        <p:attrNameLst>
                                          <p:attrName>style.visibility</p:attrName>
                                        </p:attrNameLst>
                                      </p:cBhvr>
                                      <p:to>
                                        <p:strVal val="visible"/>
                                      </p:to>
                                    </p:set>
                                    <p:animEffect transition="in" filter="fade">
                                      <p:cBhvr>
                                        <p:cTn id="214" dur="500"/>
                                        <p:tgtEl>
                                          <p:spTgt spid="168"/>
                                        </p:tgtEl>
                                      </p:cBhvr>
                                    </p:animEffect>
                                  </p:childTnLst>
                                </p:cTn>
                              </p:par>
                              <p:par>
                                <p:cTn id="215" presetID="10" presetClass="entr" presetSubtype="0" fill="hold" nodeType="withEffect">
                                  <p:stCondLst>
                                    <p:cond delay="0"/>
                                  </p:stCondLst>
                                  <p:childTnLst>
                                    <p:set>
                                      <p:cBhvr>
                                        <p:cTn id="216" dur="1" fill="hold">
                                          <p:stCondLst>
                                            <p:cond delay="0"/>
                                          </p:stCondLst>
                                        </p:cTn>
                                        <p:tgtEl>
                                          <p:spTgt spid="169"/>
                                        </p:tgtEl>
                                        <p:attrNameLst>
                                          <p:attrName>style.visibility</p:attrName>
                                        </p:attrNameLst>
                                      </p:cBhvr>
                                      <p:to>
                                        <p:strVal val="visible"/>
                                      </p:to>
                                    </p:set>
                                    <p:animEffect transition="in" filter="fade">
                                      <p:cBhvr>
                                        <p:cTn id="217" dur="500"/>
                                        <p:tgtEl>
                                          <p:spTgt spid="169"/>
                                        </p:tgtEl>
                                      </p:cBhvr>
                                    </p:animEffect>
                                  </p:childTnLst>
                                </p:cTn>
                              </p:par>
                              <p:par>
                                <p:cTn id="218" presetID="10" presetClass="entr" presetSubtype="0" fill="hold" nodeType="withEffect">
                                  <p:stCondLst>
                                    <p:cond delay="0"/>
                                  </p:stCondLst>
                                  <p:childTnLst>
                                    <p:set>
                                      <p:cBhvr>
                                        <p:cTn id="219" dur="1" fill="hold">
                                          <p:stCondLst>
                                            <p:cond delay="0"/>
                                          </p:stCondLst>
                                        </p:cTn>
                                        <p:tgtEl>
                                          <p:spTgt spid="170"/>
                                        </p:tgtEl>
                                        <p:attrNameLst>
                                          <p:attrName>style.visibility</p:attrName>
                                        </p:attrNameLst>
                                      </p:cBhvr>
                                      <p:to>
                                        <p:strVal val="visible"/>
                                      </p:to>
                                    </p:set>
                                    <p:animEffect transition="in" filter="fade">
                                      <p:cBhvr>
                                        <p:cTn id="220" dur="500"/>
                                        <p:tgtEl>
                                          <p:spTgt spid="170"/>
                                        </p:tgtEl>
                                      </p:cBhvr>
                                    </p:animEffect>
                                  </p:childTnLst>
                                </p:cTn>
                              </p:par>
                              <p:par>
                                <p:cTn id="221" presetID="10" presetClass="entr" presetSubtype="0" fill="hold" nodeType="withEffect">
                                  <p:stCondLst>
                                    <p:cond delay="0"/>
                                  </p:stCondLst>
                                  <p:childTnLst>
                                    <p:set>
                                      <p:cBhvr>
                                        <p:cTn id="222" dur="1" fill="hold">
                                          <p:stCondLst>
                                            <p:cond delay="0"/>
                                          </p:stCondLst>
                                        </p:cTn>
                                        <p:tgtEl>
                                          <p:spTgt spid="171"/>
                                        </p:tgtEl>
                                        <p:attrNameLst>
                                          <p:attrName>style.visibility</p:attrName>
                                        </p:attrNameLst>
                                      </p:cBhvr>
                                      <p:to>
                                        <p:strVal val="visible"/>
                                      </p:to>
                                    </p:set>
                                    <p:animEffect transition="in" filter="fade">
                                      <p:cBhvr>
                                        <p:cTn id="223" dur="500"/>
                                        <p:tgtEl>
                                          <p:spTgt spid="171"/>
                                        </p:tgtEl>
                                      </p:cBhvr>
                                    </p:animEffect>
                                  </p:childTnLst>
                                </p:cTn>
                              </p:par>
                              <p:par>
                                <p:cTn id="224" presetID="10" presetClass="entr" presetSubtype="0" fill="hold" nodeType="withEffect">
                                  <p:stCondLst>
                                    <p:cond delay="0"/>
                                  </p:stCondLst>
                                  <p:childTnLst>
                                    <p:set>
                                      <p:cBhvr>
                                        <p:cTn id="225" dur="1" fill="hold">
                                          <p:stCondLst>
                                            <p:cond delay="0"/>
                                          </p:stCondLst>
                                        </p:cTn>
                                        <p:tgtEl>
                                          <p:spTgt spid="172"/>
                                        </p:tgtEl>
                                        <p:attrNameLst>
                                          <p:attrName>style.visibility</p:attrName>
                                        </p:attrNameLst>
                                      </p:cBhvr>
                                      <p:to>
                                        <p:strVal val="visible"/>
                                      </p:to>
                                    </p:set>
                                    <p:animEffect transition="in" filter="fade">
                                      <p:cBhvr>
                                        <p:cTn id="226" dur="500"/>
                                        <p:tgtEl>
                                          <p:spTgt spid="172"/>
                                        </p:tgtEl>
                                      </p:cBhvr>
                                    </p:animEffect>
                                  </p:childTnLst>
                                </p:cTn>
                              </p:par>
                              <p:par>
                                <p:cTn id="227" presetID="10" presetClass="entr" presetSubtype="0" fill="hold" nodeType="withEffect">
                                  <p:stCondLst>
                                    <p:cond delay="0"/>
                                  </p:stCondLst>
                                  <p:childTnLst>
                                    <p:set>
                                      <p:cBhvr>
                                        <p:cTn id="228" dur="1" fill="hold">
                                          <p:stCondLst>
                                            <p:cond delay="0"/>
                                          </p:stCondLst>
                                        </p:cTn>
                                        <p:tgtEl>
                                          <p:spTgt spid="173"/>
                                        </p:tgtEl>
                                        <p:attrNameLst>
                                          <p:attrName>style.visibility</p:attrName>
                                        </p:attrNameLst>
                                      </p:cBhvr>
                                      <p:to>
                                        <p:strVal val="visible"/>
                                      </p:to>
                                    </p:set>
                                    <p:animEffect transition="in" filter="fade">
                                      <p:cBhvr>
                                        <p:cTn id="229" dur="500"/>
                                        <p:tgtEl>
                                          <p:spTgt spid="173"/>
                                        </p:tgtEl>
                                      </p:cBhvr>
                                    </p:animEffect>
                                  </p:childTnLst>
                                </p:cTn>
                              </p:par>
                              <p:par>
                                <p:cTn id="230" presetID="10" presetClass="entr" presetSubtype="0" fill="hold" nodeType="withEffect">
                                  <p:stCondLst>
                                    <p:cond delay="0"/>
                                  </p:stCondLst>
                                  <p:childTnLst>
                                    <p:set>
                                      <p:cBhvr>
                                        <p:cTn id="231" dur="1" fill="hold">
                                          <p:stCondLst>
                                            <p:cond delay="0"/>
                                          </p:stCondLst>
                                        </p:cTn>
                                        <p:tgtEl>
                                          <p:spTgt spid="174"/>
                                        </p:tgtEl>
                                        <p:attrNameLst>
                                          <p:attrName>style.visibility</p:attrName>
                                        </p:attrNameLst>
                                      </p:cBhvr>
                                      <p:to>
                                        <p:strVal val="visible"/>
                                      </p:to>
                                    </p:set>
                                    <p:animEffect transition="in" filter="fade">
                                      <p:cBhvr>
                                        <p:cTn id="232" dur="500"/>
                                        <p:tgtEl>
                                          <p:spTgt spid="174"/>
                                        </p:tgtEl>
                                      </p:cBhvr>
                                    </p:animEffect>
                                  </p:childTnLst>
                                </p:cTn>
                              </p:par>
                              <p:par>
                                <p:cTn id="233" presetID="10" presetClass="entr" presetSubtype="0" fill="hold" grpId="0" nodeType="withEffect">
                                  <p:stCondLst>
                                    <p:cond delay="0"/>
                                  </p:stCondLst>
                                  <p:childTnLst>
                                    <p:set>
                                      <p:cBhvr>
                                        <p:cTn id="234" dur="1" fill="hold">
                                          <p:stCondLst>
                                            <p:cond delay="0"/>
                                          </p:stCondLst>
                                        </p:cTn>
                                        <p:tgtEl>
                                          <p:spTgt spid="182"/>
                                        </p:tgtEl>
                                        <p:attrNameLst>
                                          <p:attrName>style.visibility</p:attrName>
                                        </p:attrNameLst>
                                      </p:cBhvr>
                                      <p:to>
                                        <p:strVal val="visible"/>
                                      </p:to>
                                    </p:set>
                                    <p:animEffect transition="in" filter="fade">
                                      <p:cBhvr>
                                        <p:cTn id="235" dur="500"/>
                                        <p:tgtEl>
                                          <p:spTgt spid="182"/>
                                        </p:tgtEl>
                                      </p:cBhvr>
                                    </p:animEffect>
                                  </p:childTnLst>
                                </p:cTn>
                              </p:par>
                              <p:par>
                                <p:cTn id="236" presetID="10" presetClass="entr" presetSubtype="0" fill="hold" nodeType="withEffect">
                                  <p:stCondLst>
                                    <p:cond delay="0"/>
                                  </p:stCondLst>
                                  <p:childTnLst>
                                    <p:set>
                                      <p:cBhvr>
                                        <p:cTn id="237" dur="1" fill="hold">
                                          <p:stCondLst>
                                            <p:cond delay="0"/>
                                          </p:stCondLst>
                                        </p:cTn>
                                        <p:tgtEl>
                                          <p:spTgt spid="183"/>
                                        </p:tgtEl>
                                        <p:attrNameLst>
                                          <p:attrName>style.visibility</p:attrName>
                                        </p:attrNameLst>
                                      </p:cBhvr>
                                      <p:to>
                                        <p:strVal val="visible"/>
                                      </p:to>
                                    </p:set>
                                    <p:animEffect transition="in" filter="fade">
                                      <p:cBhvr>
                                        <p:cTn id="238" dur="500"/>
                                        <p:tgtEl>
                                          <p:spTgt spid="183"/>
                                        </p:tgtEl>
                                      </p:cBhvr>
                                    </p:animEffect>
                                  </p:childTnLst>
                                </p:cTn>
                              </p:par>
                              <p:par>
                                <p:cTn id="239" presetID="10" presetClass="entr" presetSubtype="0" fill="hold" nodeType="withEffect">
                                  <p:stCondLst>
                                    <p:cond delay="0"/>
                                  </p:stCondLst>
                                  <p:childTnLst>
                                    <p:set>
                                      <p:cBhvr>
                                        <p:cTn id="240" dur="1" fill="hold">
                                          <p:stCondLst>
                                            <p:cond delay="0"/>
                                          </p:stCondLst>
                                        </p:cTn>
                                        <p:tgtEl>
                                          <p:spTgt spid="184"/>
                                        </p:tgtEl>
                                        <p:attrNameLst>
                                          <p:attrName>style.visibility</p:attrName>
                                        </p:attrNameLst>
                                      </p:cBhvr>
                                      <p:to>
                                        <p:strVal val="visible"/>
                                      </p:to>
                                    </p:set>
                                    <p:animEffect transition="in" filter="fade">
                                      <p:cBhvr>
                                        <p:cTn id="241" dur="500"/>
                                        <p:tgtEl>
                                          <p:spTgt spid="184"/>
                                        </p:tgtEl>
                                      </p:cBhvr>
                                    </p:animEffect>
                                  </p:childTnLst>
                                </p:cTn>
                              </p:par>
                              <p:par>
                                <p:cTn id="242" presetID="10" presetClass="entr" presetSubtype="0" fill="hold" nodeType="withEffect">
                                  <p:stCondLst>
                                    <p:cond delay="0"/>
                                  </p:stCondLst>
                                  <p:childTnLst>
                                    <p:set>
                                      <p:cBhvr>
                                        <p:cTn id="243" dur="1" fill="hold">
                                          <p:stCondLst>
                                            <p:cond delay="0"/>
                                          </p:stCondLst>
                                        </p:cTn>
                                        <p:tgtEl>
                                          <p:spTgt spid="185"/>
                                        </p:tgtEl>
                                        <p:attrNameLst>
                                          <p:attrName>style.visibility</p:attrName>
                                        </p:attrNameLst>
                                      </p:cBhvr>
                                      <p:to>
                                        <p:strVal val="visible"/>
                                      </p:to>
                                    </p:set>
                                    <p:animEffect transition="in" filter="fade">
                                      <p:cBhvr>
                                        <p:cTn id="244" dur="500"/>
                                        <p:tgtEl>
                                          <p:spTgt spid="185"/>
                                        </p:tgtEl>
                                      </p:cBhvr>
                                    </p:animEffect>
                                  </p:childTnLst>
                                </p:cTn>
                              </p:par>
                              <p:par>
                                <p:cTn id="245" presetID="10" presetClass="entr" presetSubtype="0" fill="hold" nodeType="withEffect">
                                  <p:stCondLst>
                                    <p:cond delay="0"/>
                                  </p:stCondLst>
                                  <p:childTnLst>
                                    <p:set>
                                      <p:cBhvr>
                                        <p:cTn id="246" dur="1" fill="hold">
                                          <p:stCondLst>
                                            <p:cond delay="0"/>
                                          </p:stCondLst>
                                        </p:cTn>
                                        <p:tgtEl>
                                          <p:spTgt spid="186"/>
                                        </p:tgtEl>
                                        <p:attrNameLst>
                                          <p:attrName>style.visibility</p:attrName>
                                        </p:attrNameLst>
                                      </p:cBhvr>
                                      <p:to>
                                        <p:strVal val="visible"/>
                                      </p:to>
                                    </p:set>
                                    <p:animEffect transition="in" filter="fade">
                                      <p:cBhvr>
                                        <p:cTn id="247" dur="500"/>
                                        <p:tgtEl>
                                          <p:spTgt spid="186"/>
                                        </p:tgtEl>
                                      </p:cBhvr>
                                    </p:animEffect>
                                  </p:childTnLst>
                                </p:cTn>
                              </p:par>
                              <p:par>
                                <p:cTn id="248" presetID="10" presetClass="entr" presetSubtype="0" fill="hold" nodeType="withEffect">
                                  <p:stCondLst>
                                    <p:cond delay="0"/>
                                  </p:stCondLst>
                                  <p:childTnLst>
                                    <p:set>
                                      <p:cBhvr>
                                        <p:cTn id="249" dur="1" fill="hold">
                                          <p:stCondLst>
                                            <p:cond delay="0"/>
                                          </p:stCondLst>
                                        </p:cTn>
                                        <p:tgtEl>
                                          <p:spTgt spid="187"/>
                                        </p:tgtEl>
                                        <p:attrNameLst>
                                          <p:attrName>style.visibility</p:attrName>
                                        </p:attrNameLst>
                                      </p:cBhvr>
                                      <p:to>
                                        <p:strVal val="visible"/>
                                      </p:to>
                                    </p:set>
                                    <p:animEffect transition="in" filter="fade">
                                      <p:cBhvr>
                                        <p:cTn id="250" dur="500"/>
                                        <p:tgtEl>
                                          <p:spTgt spid="187"/>
                                        </p:tgtEl>
                                      </p:cBhvr>
                                    </p:animEffect>
                                  </p:childTnLst>
                                </p:cTn>
                              </p:par>
                              <p:par>
                                <p:cTn id="251" presetID="10" presetClass="entr" presetSubtype="0" fill="hold" nodeType="withEffect">
                                  <p:stCondLst>
                                    <p:cond delay="0"/>
                                  </p:stCondLst>
                                  <p:childTnLst>
                                    <p:set>
                                      <p:cBhvr>
                                        <p:cTn id="252" dur="1" fill="hold">
                                          <p:stCondLst>
                                            <p:cond delay="0"/>
                                          </p:stCondLst>
                                        </p:cTn>
                                        <p:tgtEl>
                                          <p:spTgt spid="188"/>
                                        </p:tgtEl>
                                        <p:attrNameLst>
                                          <p:attrName>style.visibility</p:attrName>
                                        </p:attrNameLst>
                                      </p:cBhvr>
                                      <p:to>
                                        <p:strVal val="visible"/>
                                      </p:to>
                                    </p:set>
                                    <p:animEffect transition="in" filter="fade">
                                      <p:cBhvr>
                                        <p:cTn id="253" dur="500"/>
                                        <p:tgtEl>
                                          <p:spTgt spid="188"/>
                                        </p:tgtEl>
                                      </p:cBhvr>
                                    </p:animEffect>
                                  </p:childTnLst>
                                </p:cTn>
                              </p:par>
                              <p:par>
                                <p:cTn id="254" presetID="10" presetClass="entr" presetSubtype="0" fill="hold" grpId="0" nodeType="withEffect">
                                  <p:stCondLst>
                                    <p:cond delay="0"/>
                                  </p:stCondLst>
                                  <p:childTnLst>
                                    <p:set>
                                      <p:cBhvr>
                                        <p:cTn id="255" dur="1" fill="hold">
                                          <p:stCondLst>
                                            <p:cond delay="0"/>
                                          </p:stCondLst>
                                        </p:cTn>
                                        <p:tgtEl>
                                          <p:spTgt spid="189"/>
                                        </p:tgtEl>
                                        <p:attrNameLst>
                                          <p:attrName>style.visibility</p:attrName>
                                        </p:attrNameLst>
                                      </p:cBhvr>
                                      <p:to>
                                        <p:strVal val="visible"/>
                                      </p:to>
                                    </p:set>
                                    <p:animEffect transition="in" filter="fade">
                                      <p:cBhvr>
                                        <p:cTn id="256" dur="500"/>
                                        <p:tgtEl>
                                          <p:spTgt spid="189"/>
                                        </p:tgtEl>
                                      </p:cBhvr>
                                    </p:animEffect>
                                  </p:childTnLst>
                                </p:cTn>
                              </p:par>
                              <p:par>
                                <p:cTn id="257" presetID="10" presetClass="entr" presetSubtype="0" fill="hold" grpId="0" nodeType="withEffect">
                                  <p:stCondLst>
                                    <p:cond delay="0"/>
                                  </p:stCondLst>
                                  <p:childTnLst>
                                    <p:set>
                                      <p:cBhvr>
                                        <p:cTn id="258" dur="1" fill="hold">
                                          <p:stCondLst>
                                            <p:cond delay="0"/>
                                          </p:stCondLst>
                                        </p:cTn>
                                        <p:tgtEl>
                                          <p:spTgt spid="205"/>
                                        </p:tgtEl>
                                        <p:attrNameLst>
                                          <p:attrName>style.visibility</p:attrName>
                                        </p:attrNameLst>
                                      </p:cBhvr>
                                      <p:to>
                                        <p:strVal val="visible"/>
                                      </p:to>
                                    </p:set>
                                    <p:animEffect transition="in" filter="fade">
                                      <p:cBhvr>
                                        <p:cTn id="259" dur="500"/>
                                        <p:tgtEl>
                                          <p:spTgt spid="205"/>
                                        </p:tgtEl>
                                      </p:cBhvr>
                                    </p:animEffect>
                                  </p:childTnLst>
                                </p:cTn>
                              </p:par>
                              <p:par>
                                <p:cTn id="260" presetID="10" presetClass="entr" presetSubtype="0" fill="hold" grpId="0" nodeType="withEffect">
                                  <p:stCondLst>
                                    <p:cond delay="0"/>
                                  </p:stCondLst>
                                  <p:childTnLst>
                                    <p:set>
                                      <p:cBhvr>
                                        <p:cTn id="261" dur="1" fill="hold">
                                          <p:stCondLst>
                                            <p:cond delay="0"/>
                                          </p:stCondLst>
                                        </p:cTn>
                                        <p:tgtEl>
                                          <p:spTgt spid="206"/>
                                        </p:tgtEl>
                                        <p:attrNameLst>
                                          <p:attrName>style.visibility</p:attrName>
                                        </p:attrNameLst>
                                      </p:cBhvr>
                                      <p:to>
                                        <p:strVal val="visible"/>
                                      </p:to>
                                    </p:set>
                                    <p:animEffect transition="in" filter="fade">
                                      <p:cBhvr>
                                        <p:cTn id="262" dur="500"/>
                                        <p:tgtEl>
                                          <p:spTgt spid="206"/>
                                        </p:tgtEl>
                                      </p:cBhvr>
                                    </p:animEffect>
                                  </p:childTnLst>
                                </p:cTn>
                              </p:par>
                              <p:par>
                                <p:cTn id="263" presetID="10" presetClass="entr" presetSubtype="0" fill="hold" grpId="0" nodeType="withEffect">
                                  <p:stCondLst>
                                    <p:cond delay="0"/>
                                  </p:stCondLst>
                                  <p:childTnLst>
                                    <p:set>
                                      <p:cBhvr>
                                        <p:cTn id="264" dur="1" fill="hold">
                                          <p:stCondLst>
                                            <p:cond delay="0"/>
                                          </p:stCondLst>
                                        </p:cTn>
                                        <p:tgtEl>
                                          <p:spTgt spid="207"/>
                                        </p:tgtEl>
                                        <p:attrNameLst>
                                          <p:attrName>style.visibility</p:attrName>
                                        </p:attrNameLst>
                                      </p:cBhvr>
                                      <p:to>
                                        <p:strVal val="visible"/>
                                      </p:to>
                                    </p:set>
                                    <p:animEffect transition="in" filter="fade">
                                      <p:cBhvr>
                                        <p:cTn id="265" dur="500"/>
                                        <p:tgtEl>
                                          <p:spTgt spid="207"/>
                                        </p:tgtEl>
                                      </p:cBhvr>
                                    </p:animEffect>
                                  </p:childTnLst>
                                </p:cTn>
                              </p:par>
                              <p:par>
                                <p:cTn id="266" presetID="10" presetClass="entr" presetSubtype="0" fill="hold" grpId="0" nodeType="withEffect">
                                  <p:stCondLst>
                                    <p:cond delay="0"/>
                                  </p:stCondLst>
                                  <p:childTnLst>
                                    <p:set>
                                      <p:cBhvr>
                                        <p:cTn id="267" dur="1" fill="hold">
                                          <p:stCondLst>
                                            <p:cond delay="0"/>
                                          </p:stCondLst>
                                        </p:cTn>
                                        <p:tgtEl>
                                          <p:spTgt spid="208"/>
                                        </p:tgtEl>
                                        <p:attrNameLst>
                                          <p:attrName>style.visibility</p:attrName>
                                        </p:attrNameLst>
                                      </p:cBhvr>
                                      <p:to>
                                        <p:strVal val="visible"/>
                                      </p:to>
                                    </p:set>
                                    <p:animEffect transition="in" filter="fade">
                                      <p:cBhvr>
                                        <p:cTn id="268" dur="500"/>
                                        <p:tgtEl>
                                          <p:spTgt spid="208"/>
                                        </p:tgtEl>
                                      </p:cBhvr>
                                    </p:animEffect>
                                  </p:childTnLst>
                                </p:cTn>
                              </p:par>
                              <p:par>
                                <p:cTn id="269" presetID="10" presetClass="entr" presetSubtype="0" fill="hold" grpId="0" nodeType="withEffect">
                                  <p:stCondLst>
                                    <p:cond delay="0"/>
                                  </p:stCondLst>
                                  <p:childTnLst>
                                    <p:set>
                                      <p:cBhvr>
                                        <p:cTn id="270" dur="1" fill="hold">
                                          <p:stCondLst>
                                            <p:cond delay="0"/>
                                          </p:stCondLst>
                                        </p:cTn>
                                        <p:tgtEl>
                                          <p:spTgt spid="209"/>
                                        </p:tgtEl>
                                        <p:attrNameLst>
                                          <p:attrName>style.visibility</p:attrName>
                                        </p:attrNameLst>
                                      </p:cBhvr>
                                      <p:to>
                                        <p:strVal val="visible"/>
                                      </p:to>
                                    </p:set>
                                    <p:animEffect transition="in" filter="fade">
                                      <p:cBhvr>
                                        <p:cTn id="271" dur="500"/>
                                        <p:tgtEl>
                                          <p:spTgt spid="209"/>
                                        </p:tgtEl>
                                      </p:cBhvr>
                                    </p:animEffect>
                                  </p:childTnLst>
                                </p:cTn>
                              </p:par>
                              <p:par>
                                <p:cTn id="272" presetID="10" presetClass="entr" presetSubtype="0" fill="hold" grpId="0" nodeType="withEffect">
                                  <p:stCondLst>
                                    <p:cond delay="0"/>
                                  </p:stCondLst>
                                  <p:childTnLst>
                                    <p:set>
                                      <p:cBhvr>
                                        <p:cTn id="273" dur="1" fill="hold">
                                          <p:stCondLst>
                                            <p:cond delay="0"/>
                                          </p:stCondLst>
                                        </p:cTn>
                                        <p:tgtEl>
                                          <p:spTgt spid="210"/>
                                        </p:tgtEl>
                                        <p:attrNameLst>
                                          <p:attrName>style.visibility</p:attrName>
                                        </p:attrNameLst>
                                      </p:cBhvr>
                                      <p:to>
                                        <p:strVal val="visible"/>
                                      </p:to>
                                    </p:set>
                                    <p:animEffect transition="in" filter="fade">
                                      <p:cBhvr>
                                        <p:cTn id="274" dur="500"/>
                                        <p:tgtEl>
                                          <p:spTgt spid="210"/>
                                        </p:tgtEl>
                                      </p:cBhvr>
                                    </p:animEffect>
                                  </p:childTnLst>
                                </p:cTn>
                              </p:par>
                              <p:par>
                                <p:cTn id="275" presetID="10" presetClass="entr" presetSubtype="0" fill="hold" grpId="0" nodeType="withEffect">
                                  <p:stCondLst>
                                    <p:cond delay="0"/>
                                  </p:stCondLst>
                                  <p:childTnLst>
                                    <p:set>
                                      <p:cBhvr>
                                        <p:cTn id="276" dur="1" fill="hold">
                                          <p:stCondLst>
                                            <p:cond delay="0"/>
                                          </p:stCondLst>
                                        </p:cTn>
                                        <p:tgtEl>
                                          <p:spTgt spid="211"/>
                                        </p:tgtEl>
                                        <p:attrNameLst>
                                          <p:attrName>style.visibility</p:attrName>
                                        </p:attrNameLst>
                                      </p:cBhvr>
                                      <p:to>
                                        <p:strVal val="visible"/>
                                      </p:to>
                                    </p:set>
                                    <p:animEffect transition="in" filter="fade">
                                      <p:cBhvr>
                                        <p:cTn id="277" dur="500"/>
                                        <p:tgtEl>
                                          <p:spTgt spid="211"/>
                                        </p:tgtEl>
                                      </p:cBhvr>
                                    </p:animEffect>
                                  </p:childTnLst>
                                </p:cTn>
                              </p:par>
                              <p:par>
                                <p:cTn id="278" presetID="10" presetClass="entr" presetSubtype="0" fill="hold" grpId="0" nodeType="withEffect">
                                  <p:stCondLst>
                                    <p:cond delay="0"/>
                                  </p:stCondLst>
                                  <p:childTnLst>
                                    <p:set>
                                      <p:cBhvr>
                                        <p:cTn id="279" dur="1" fill="hold">
                                          <p:stCondLst>
                                            <p:cond delay="0"/>
                                          </p:stCondLst>
                                        </p:cTn>
                                        <p:tgtEl>
                                          <p:spTgt spid="212"/>
                                        </p:tgtEl>
                                        <p:attrNameLst>
                                          <p:attrName>style.visibility</p:attrName>
                                        </p:attrNameLst>
                                      </p:cBhvr>
                                      <p:to>
                                        <p:strVal val="visible"/>
                                      </p:to>
                                    </p:set>
                                    <p:animEffect transition="in" filter="fade">
                                      <p:cBhvr>
                                        <p:cTn id="280" dur="500"/>
                                        <p:tgtEl>
                                          <p:spTgt spid="212"/>
                                        </p:tgtEl>
                                      </p:cBhvr>
                                    </p:animEffect>
                                  </p:childTnLst>
                                </p:cTn>
                              </p:par>
                              <p:par>
                                <p:cTn id="281" presetID="10" presetClass="entr" presetSubtype="0" fill="hold" grpId="0" nodeType="withEffect">
                                  <p:stCondLst>
                                    <p:cond delay="0"/>
                                  </p:stCondLst>
                                  <p:childTnLst>
                                    <p:set>
                                      <p:cBhvr>
                                        <p:cTn id="282" dur="1" fill="hold">
                                          <p:stCondLst>
                                            <p:cond delay="0"/>
                                          </p:stCondLst>
                                        </p:cTn>
                                        <p:tgtEl>
                                          <p:spTgt spid="213"/>
                                        </p:tgtEl>
                                        <p:attrNameLst>
                                          <p:attrName>style.visibility</p:attrName>
                                        </p:attrNameLst>
                                      </p:cBhvr>
                                      <p:to>
                                        <p:strVal val="visible"/>
                                      </p:to>
                                    </p:set>
                                    <p:animEffect transition="in" filter="fade">
                                      <p:cBhvr>
                                        <p:cTn id="283" dur="500"/>
                                        <p:tgtEl>
                                          <p:spTgt spid="213"/>
                                        </p:tgtEl>
                                      </p:cBhvr>
                                    </p:animEffect>
                                  </p:childTnLst>
                                </p:cTn>
                              </p:par>
                              <p:par>
                                <p:cTn id="284" presetID="10" presetClass="entr" presetSubtype="0" fill="hold" grpId="0" nodeType="withEffect">
                                  <p:stCondLst>
                                    <p:cond delay="0"/>
                                  </p:stCondLst>
                                  <p:childTnLst>
                                    <p:set>
                                      <p:cBhvr>
                                        <p:cTn id="285" dur="1" fill="hold">
                                          <p:stCondLst>
                                            <p:cond delay="0"/>
                                          </p:stCondLst>
                                        </p:cTn>
                                        <p:tgtEl>
                                          <p:spTgt spid="214"/>
                                        </p:tgtEl>
                                        <p:attrNameLst>
                                          <p:attrName>style.visibility</p:attrName>
                                        </p:attrNameLst>
                                      </p:cBhvr>
                                      <p:to>
                                        <p:strVal val="visible"/>
                                      </p:to>
                                    </p:set>
                                    <p:animEffect transition="in" filter="fade">
                                      <p:cBhvr>
                                        <p:cTn id="286" dur="500"/>
                                        <p:tgtEl>
                                          <p:spTgt spid="214"/>
                                        </p:tgtEl>
                                      </p:cBhvr>
                                    </p:animEffect>
                                  </p:childTnLst>
                                </p:cTn>
                              </p:par>
                              <p:par>
                                <p:cTn id="287" presetID="10" presetClass="entr" presetSubtype="0" fill="hold" grpId="0" nodeType="withEffect">
                                  <p:stCondLst>
                                    <p:cond delay="0"/>
                                  </p:stCondLst>
                                  <p:childTnLst>
                                    <p:set>
                                      <p:cBhvr>
                                        <p:cTn id="288" dur="1" fill="hold">
                                          <p:stCondLst>
                                            <p:cond delay="0"/>
                                          </p:stCondLst>
                                        </p:cTn>
                                        <p:tgtEl>
                                          <p:spTgt spid="215"/>
                                        </p:tgtEl>
                                        <p:attrNameLst>
                                          <p:attrName>style.visibility</p:attrName>
                                        </p:attrNameLst>
                                      </p:cBhvr>
                                      <p:to>
                                        <p:strVal val="visible"/>
                                      </p:to>
                                    </p:set>
                                    <p:animEffect transition="in" filter="fade">
                                      <p:cBhvr>
                                        <p:cTn id="289" dur="500"/>
                                        <p:tgtEl>
                                          <p:spTgt spid="215"/>
                                        </p:tgtEl>
                                      </p:cBhvr>
                                    </p:animEffect>
                                  </p:childTnLst>
                                </p:cTn>
                              </p:par>
                              <p:par>
                                <p:cTn id="290" presetID="10" presetClass="entr" presetSubtype="0" fill="hold" grpId="0" nodeType="withEffect">
                                  <p:stCondLst>
                                    <p:cond delay="0"/>
                                  </p:stCondLst>
                                  <p:childTnLst>
                                    <p:set>
                                      <p:cBhvr>
                                        <p:cTn id="291" dur="1" fill="hold">
                                          <p:stCondLst>
                                            <p:cond delay="0"/>
                                          </p:stCondLst>
                                        </p:cTn>
                                        <p:tgtEl>
                                          <p:spTgt spid="216"/>
                                        </p:tgtEl>
                                        <p:attrNameLst>
                                          <p:attrName>style.visibility</p:attrName>
                                        </p:attrNameLst>
                                      </p:cBhvr>
                                      <p:to>
                                        <p:strVal val="visible"/>
                                      </p:to>
                                    </p:set>
                                    <p:animEffect transition="in" filter="fade">
                                      <p:cBhvr>
                                        <p:cTn id="292" dur="500"/>
                                        <p:tgtEl>
                                          <p:spTgt spid="216"/>
                                        </p:tgtEl>
                                      </p:cBhvr>
                                    </p:animEffect>
                                  </p:childTnLst>
                                </p:cTn>
                              </p:par>
                              <p:par>
                                <p:cTn id="293" presetID="10" presetClass="entr" presetSubtype="0" fill="hold" grpId="0" nodeType="withEffect">
                                  <p:stCondLst>
                                    <p:cond delay="0"/>
                                  </p:stCondLst>
                                  <p:childTnLst>
                                    <p:set>
                                      <p:cBhvr>
                                        <p:cTn id="294" dur="1" fill="hold">
                                          <p:stCondLst>
                                            <p:cond delay="0"/>
                                          </p:stCondLst>
                                        </p:cTn>
                                        <p:tgtEl>
                                          <p:spTgt spid="217"/>
                                        </p:tgtEl>
                                        <p:attrNameLst>
                                          <p:attrName>style.visibility</p:attrName>
                                        </p:attrNameLst>
                                      </p:cBhvr>
                                      <p:to>
                                        <p:strVal val="visible"/>
                                      </p:to>
                                    </p:set>
                                    <p:animEffect transition="in" filter="fade">
                                      <p:cBhvr>
                                        <p:cTn id="295" dur="500"/>
                                        <p:tgtEl>
                                          <p:spTgt spid="217"/>
                                        </p:tgtEl>
                                      </p:cBhvr>
                                    </p:animEffect>
                                  </p:childTnLst>
                                </p:cTn>
                              </p:par>
                              <p:par>
                                <p:cTn id="296" presetID="10" presetClass="entr" presetSubtype="0" fill="hold" grpId="0" nodeType="withEffect">
                                  <p:stCondLst>
                                    <p:cond delay="0"/>
                                  </p:stCondLst>
                                  <p:childTnLst>
                                    <p:set>
                                      <p:cBhvr>
                                        <p:cTn id="297" dur="1" fill="hold">
                                          <p:stCondLst>
                                            <p:cond delay="0"/>
                                          </p:stCondLst>
                                        </p:cTn>
                                        <p:tgtEl>
                                          <p:spTgt spid="218"/>
                                        </p:tgtEl>
                                        <p:attrNameLst>
                                          <p:attrName>style.visibility</p:attrName>
                                        </p:attrNameLst>
                                      </p:cBhvr>
                                      <p:to>
                                        <p:strVal val="visible"/>
                                      </p:to>
                                    </p:set>
                                    <p:animEffect transition="in" filter="fade">
                                      <p:cBhvr>
                                        <p:cTn id="298" dur="500"/>
                                        <p:tgtEl>
                                          <p:spTgt spid="218"/>
                                        </p:tgtEl>
                                      </p:cBhvr>
                                    </p:animEffect>
                                  </p:childTnLst>
                                </p:cTn>
                              </p:par>
                              <p:par>
                                <p:cTn id="299" presetID="10" presetClass="entr" presetSubtype="0" fill="hold" grpId="0" nodeType="withEffect">
                                  <p:stCondLst>
                                    <p:cond delay="0"/>
                                  </p:stCondLst>
                                  <p:childTnLst>
                                    <p:set>
                                      <p:cBhvr>
                                        <p:cTn id="300" dur="1" fill="hold">
                                          <p:stCondLst>
                                            <p:cond delay="0"/>
                                          </p:stCondLst>
                                        </p:cTn>
                                        <p:tgtEl>
                                          <p:spTgt spid="219"/>
                                        </p:tgtEl>
                                        <p:attrNameLst>
                                          <p:attrName>style.visibility</p:attrName>
                                        </p:attrNameLst>
                                      </p:cBhvr>
                                      <p:to>
                                        <p:strVal val="visible"/>
                                      </p:to>
                                    </p:set>
                                    <p:animEffect transition="in" filter="fade">
                                      <p:cBhvr>
                                        <p:cTn id="301" dur="500"/>
                                        <p:tgtEl>
                                          <p:spTgt spid="219"/>
                                        </p:tgtEl>
                                      </p:cBhvr>
                                    </p:animEffect>
                                  </p:childTnLst>
                                </p:cTn>
                              </p:par>
                              <p:par>
                                <p:cTn id="302" presetID="10" presetClass="entr" presetSubtype="0" fill="hold" grpId="0" nodeType="withEffect">
                                  <p:stCondLst>
                                    <p:cond delay="0"/>
                                  </p:stCondLst>
                                  <p:childTnLst>
                                    <p:set>
                                      <p:cBhvr>
                                        <p:cTn id="303" dur="1" fill="hold">
                                          <p:stCondLst>
                                            <p:cond delay="0"/>
                                          </p:stCondLst>
                                        </p:cTn>
                                        <p:tgtEl>
                                          <p:spTgt spid="220"/>
                                        </p:tgtEl>
                                        <p:attrNameLst>
                                          <p:attrName>style.visibility</p:attrName>
                                        </p:attrNameLst>
                                      </p:cBhvr>
                                      <p:to>
                                        <p:strVal val="visible"/>
                                      </p:to>
                                    </p:set>
                                    <p:animEffect transition="in" filter="fade">
                                      <p:cBhvr>
                                        <p:cTn id="304" dur="500"/>
                                        <p:tgtEl>
                                          <p:spTgt spid="220"/>
                                        </p:tgtEl>
                                      </p:cBhvr>
                                    </p:animEffect>
                                  </p:childTnLst>
                                </p:cTn>
                              </p:par>
                              <p:par>
                                <p:cTn id="305" presetID="10" presetClass="entr" presetSubtype="0" fill="hold" grpId="0" nodeType="withEffect">
                                  <p:stCondLst>
                                    <p:cond delay="0"/>
                                  </p:stCondLst>
                                  <p:childTnLst>
                                    <p:set>
                                      <p:cBhvr>
                                        <p:cTn id="306" dur="1" fill="hold">
                                          <p:stCondLst>
                                            <p:cond delay="0"/>
                                          </p:stCondLst>
                                        </p:cTn>
                                        <p:tgtEl>
                                          <p:spTgt spid="221"/>
                                        </p:tgtEl>
                                        <p:attrNameLst>
                                          <p:attrName>style.visibility</p:attrName>
                                        </p:attrNameLst>
                                      </p:cBhvr>
                                      <p:to>
                                        <p:strVal val="visible"/>
                                      </p:to>
                                    </p:set>
                                    <p:animEffect transition="in" filter="fade">
                                      <p:cBhvr>
                                        <p:cTn id="307" dur="500"/>
                                        <p:tgtEl>
                                          <p:spTgt spid="221"/>
                                        </p:tgtEl>
                                      </p:cBhvr>
                                    </p:animEffect>
                                  </p:childTnLst>
                                </p:cTn>
                              </p:par>
                              <p:par>
                                <p:cTn id="308" presetID="10" presetClass="entr" presetSubtype="0" fill="hold" grpId="0" nodeType="withEffect">
                                  <p:stCondLst>
                                    <p:cond delay="0"/>
                                  </p:stCondLst>
                                  <p:childTnLst>
                                    <p:set>
                                      <p:cBhvr>
                                        <p:cTn id="309" dur="1" fill="hold">
                                          <p:stCondLst>
                                            <p:cond delay="0"/>
                                          </p:stCondLst>
                                        </p:cTn>
                                        <p:tgtEl>
                                          <p:spTgt spid="222"/>
                                        </p:tgtEl>
                                        <p:attrNameLst>
                                          <p:attrName>style.visibility</p:attrName>
                                        </p:attrNameLst>
                                      </p:cBhvr>
                                      <p:to>
                                        <p:strVal val="visible"/>
                                      </p:to>
                                    </p:set>
                                    <p:animEffect transition="in" filter="fade">
                                      <p:cBhvr>
                                        <p:cTn id="310" dur="500"/>
                                        <p:tgtEl>
                                          <p:spTgt spid="222"/>
                                        </p:tgtEl>
                                      </p:cBhvr>
                                    </p:animEffect>
                                  </p:childTnLst>
                                </p:cTn>
                              </p:par>
                              <p:par>
                                <p:cTn id="311" presetID="10" presetClass="entr" presetSubtype="0" fill="hold" grpId="0" nodeType="withEffect">
                                  <p:stCondLst>
                                    <p:cond delay="0"/>
                                  </p:stCondLst>
                                  <p:childTnLst>
                                    <p:set>
                                      <p:cBhvr>
                                        <p:cTn id="312" dur="1" fill="hold">
                                          <p:stCondLst>
                                            <p:cond delay="0"/>
                                          </p:stCondLst>
                                        </p:cTn>
                                        <p:tgtEl>
                                          <p:spTgt spid="223"/>
                                        </p:tgtEl>
                                        <p:attrNameLst>
                                          <p:attrName>style.visibility</p:attrName>
                                        </p:attrNameLst>
                                      </p:cBhvr>
                                      <p:to>
                                        <p:strVal val="visible"/>
                                      </p:to>
                                    </p:set>
                                    <p:animEffect transition="in" filter="fade">
                                      <p:cBhvr>
                                        <p:cTn id="313" dur="500"/>
                                        <p:tgtEl>
                                          <p:spTgt spid="223"/>
                                        </p:tgtEl>
                                      </p:cBhvr>
                                    </p:animEffect>
                                  </p:childTnLst>
                                </p:cTn>
                              </p:par>
                            </p:childTnLst>
                          </p:cTn>
                        </p:par>
                      </p:childTnLst>
                    </p:cTn>
                  </p:par>
                  <p:par>
                    <p:cTn id="314" fill="hold">
                      <p:stCondLst>
                        <p:cond delay="indefinite"/>
                      </p:stCondLst>
                      <p:childTnLst>
                        <p:par>
                          <p:cTn id="315" fill="hold">
                            <p:stCondLst>
                              <p:cond delay="0"/>
                            </p:stCondLst>
                            <p:childTnLst>
                              <p:par>
                                <p:cTn id="316" presetID="10" presetClass="entr" presetSubtype="0" fill="hold" nodeType="clickEffect">
                                  <p:stCondLst>
                                    <p:cond delay="0"/>
                                  </p:stCondLst>
                                  <p:childTnLst>
                                    <p:set>
                                      <p:cBhvr>
                                        <p:cTn id="317" dur="1" fill="hold">
                                          <p:stCondLst>
                                            <p:cond delay="0"/>
                                          </p:stCondLst>
                                        </p:cTn>
                                        <p:tgtEl>
                                          <p:spTgt spid="224">
                                            <p:txEl>
                                              <p:pRg st="0" end="0"/>
                                            </p:txEl>
                                          </p:spTgt>
                                        </p:tgtEl>
                                        <p:attrNameLst>
                                          <p:attrName>style.visibility</p:attrName>
                                        </p:attrNameLst>
                                      </p:cBhvr>
                                      <p:to>
                                        <p:strVal val="visible"/>
                                      </p:to>
                                    </p:set>
                                    <p:animEffect transition="in" filter="fade">
                                      <p:cBhvr>
                                        <p:cTn id="318" dur="500"/>
                                        <p:tgtEl>
                                          <p:spTgt spid="224">
                                            <p:txEl>
                                              <p:pRg st="0" end="0"/>
                                            </p:txEl>
                                          </p:spTgt>
                                        </p:tgtEl>
                                      </p:cBhvr>
                                    </p:animEffect>
                                  </p:childTnLst>
                                </p:cTn>
                              </p:par>
                            </p:childTnLst>
                          </p:cTn>
                        </p:par>
                      </p:childTnLst>
                    </p:cTn>
                  </p:par>
                  <p:par>
                    <p:cTn id="319" fill="hold">
                      <p:stCondLst>
                        <p:cond delay="indefinite"/>
                      </p:stCondLst>
                      <p:childTnLst>
                        <p:par>
                          <p:cTn id="320" fill="hold">
                            <p:stCondLst>
                              <p:cond delay="0"/>
                            </p:stCondLst>
                            <p:childTnLst>
                              <p:par>
                                <p:cTn id="321" presetID="10" presetClass="entr" presetSubtype="0" fill="hold" grpId="0" nodeType="clickEffect">
                                  <p:stCondLst>
                                    <p:cond delay="0"/>
                                  </p:stCondLst>
                                  <p:childTnLst>
                                    <p:set>
                                      <p:cBhvr>
                                        <p:cTn id="322" dur="1" fill="hold">
                                          <p:stCondLst>
                                            <p:cond delay="0"/>
                                          </p:stCondLst>
                                        </p:cTn>
                                        <p:tgtEl>
                                          <p:spTgt spid="111"/>
                                        </p:tgtEl>
                                        <p:attrNameLst>
                                          <p:attrName>style.visibility</p:attrName>
                                        </p:attrNameLst>
                                      </p:cBhvr>
                                      <p:to>
                                        <p:strVal val="visible"/>
                                      </p:to>
                                    </p:set>
                                    <p:animEffect transition="in" filter="fade">
                                      <p:cBhvr>
                                        <p:cTn id="323"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0" grpId="0"/>
      <p:bldP spid="101" grpId="0"/>
      <p:bldP spid="102" grpId="0"/>
      <p:bldP spid="103" grpId="0"/>
      <p:bldP spid="104" grpId="0"/>
      <p:bldP spid="105" grpId="0"/>
      <p:bldP spid="106" grpId="0"/>
      <p:bldP spid="107" grpId="0"/>
      <p:bldP spid="108" grpId="0"/>
      <p:bldP spid="109" grpId="0"/>
      <p:bldP spid="110" grpId="0"/>
      <p:bldP spid="111" grpId="0"/>
      <p:bldP spid="112" grpId="0" animBg="1"/>
      <p:bldP spid="119" grpId="0" animBg="1"/>
      <p:bldP spid="126" grpId="0" animBg="1"/>
      <p:bldP spid="133" grpId="0" animBg="1"/>
      <p:bldP spid="140" grpId="0" animBg="1"/>
      <p:bldP spid="147" grpId="0" animBg="1"/>
      <p:bldP spid="161" grpId="0" animBg="1"/>
      <p:bldP spid="168" grpId="0" animBg="1"/>
      <p:bldP spid="182" grpId="0" animBg="1"/>
      <p:bldP spid="189" grpId="0" animBg="1"/>
      <p:bldP spid="205" grpId="0" animBg="1"/>
      <p:bldP spid="206" grpId="0" animBg="1"/>
      <p:bldP spid="207" grpId="0" animBg="1"/>
      <p:bldP spid="208" grpId="0" animBg="1"/>
      <p:bldP spid="209" grpId="0" animBg="1"/>
      <p:bldP spid="210" grpId="0" animBg="1"/>
      <p:bldP spid="211" grpId="0" animBg="1"/>
      <p:bldP spid="212" grpId="0" animBg="1"/>
      <p:bldP spid="213" grpId="0" animBg="1"/>
      <p:bldP spid="214" grpId="0"/>
      <p:bldP spid="215" grpId="0"/>
      <p:bldP spid="216" grpId="0"/>
      <p:bldP spid="217" grpId="0"/>
      <p:bldP spid="218" grpId="0"/>
      <p:bldP spid="219" grpId="0"/>
      <p:bldP spid="220" grpId="0"/>
      <p:bldP spid="221" grpId="0"/>
      <p:bldP spid="222" grpId="0"/>
      <p:bldP spid="223"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49913" y="921589"/>
            <a:ext cx="2582326"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FF0000"/>
                </a:solidFill>
                <a:latin typeface="+mn-lt"/>
                <a:ea typeface="+mn-ea"/>
                <a:cs typeface="+mn-ea"/>
                <a:sym typeface="+mn-lt"/>
              </a:rPr>
              <a:t>例子：</a:t>
            </a:r>
            <a:r>
              <a:rPr lang="zh-CN" altLang="en-US" sz="2200" b="1" dirty="0">
                <a:solidFill>
                  <a:srgbClr val="000000"/>
                </a:solidFill>
                <a:latin typeface="+mn-lt"/>
                <a:ea typeface="+mn-ea"/>
                <a:cs typeface="+mn-ea"/>
                <a:sym typeface="+mn-lt"/>
              </a:rPr>
              <a:t>基数排序</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2" name="矩形 1"/>
          <p:cNvSpPr/>
          <p:nvPr/>
        </p:nvSpPr>
        <p:spPr>
          <a:xfrm>
            <a:off x="1253399"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253399"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253399"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253398"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253398"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253398"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099133"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617692" y="5746688"/>
            <a:ext cx="324256" cy="400110"/>
          </a:xfrm>
          <a:prstGeom prst="rect">
            <a:avLst/>
          </a:prstGeom>
          <a:noFill/>
        </p:spPr>
        <p:txBody>
          <a:bodyPr wrap="square" rtlCol="0">
            <a:spAutoFit/>
          </a:bodyPr>
          <a:lstStyle/>
          <a:p>
            <a:r>
              <a:rPr lang="en-US" altLang="zh-CN" sz="2000" b="1" dirty="0"/>
              <a:t>0</a:t>
            </a:r>
            <a:endParaRPr lang="zh-CN" altLang="en-US" sz="2000" b="1" dirty="0"/>
          </a:p>
        </p:txBody>
      </p:sp>
      <p:sp>
        <p:nvSpPr>
          <p:cNvPr id="101" name="文本框 100"/>
          <p:cNvSpPr txBox="1"/>
          <p:nvPr/>
        </p:nvSpPr>
        <p:spPr>
          <a:xfrm>
            <a:off x="2550607" y="5696250"/>
            <a:ext cx="432596" cy="400110"/>
          </a:xfrm>
          <a:prstGeom prst="rect">
            <a:avLst/>
          </a:prstGeom>
          <a:noFill/>
        </p:spPr>
        <p:txBody>
          <a:bodyPr wrap="square" rtlCol="0">
            <a:spAutoFit/>
          </a:bodyPr>
          <a:lstStyle/>
          <a:p>
            <a:r>
              <a:rPr lang="en-US" altLang="zh-CN" sz="2000" b="1" dirty="0"/>
              <a:t>1</a:t>
            </a:r>
            <a:endParaRPr lang="zh-CN" altLang="en-US" sz="2000" b="1" dirty="0"/>
          </a:p>
        </p:txBody>
      </p:sp>
      <p:sp>
        <p:nvSpPr>
          <p:cNvPr id="102" name="文本框 101"/>
          <p:cNvSpPr txBox="1"/>
          <p:nvPr/>
        </p:nvSpPr>
        <p:spPr>
          <a:xfrm>
            <a:off x="3599643" y="5682580"/>
            <a:ext cx="432596" cy="400110"/>
          </a:xfrm>
          <a:prstGeom prst="rect">
            <a:avLst/>
          </a:prstGeom>
          <a:noFill/>
        </p:spPr>
        <p:txBody>
          <a:bodyPr wrap="square" rtlCol="0">
            <a:spAutoFit/>
          </a:bodyPr>
          <a:lstStyle/>
          <a:p>
            <a:r>
              <a:rPr lang="en-US" altLang="zh-CN" sz="2000" b="1" dirty="0"/>
              <a:t>2</a:t>
            </a:r>
            <a:endParaRPr lang="zh-CN" altLang="en-US" sz="2000" b="1" dirty="0"/>
          </a:p>
        </p:txBody>
      </p:sp>
      <p:sp>
        <p:nvSpPr>
          <p:cNvPr id="103" name="文本框 102"/>
          <p:cNvSpPr txBox="1"/>
          <p:nvPr/>
        </p:nvSpPr>
        <p:spPr>
          <a:xfrm>
            <a:off x="4616177" y="5682580"/>
            <a:ext cx="432596" cy="400110"/>
          </a:xfrm>
          <a:prstGeom prst="rect">
            <a:avLst/>
          </a:prstGeom>
          <a:noFill/>
        </p:spPr>
        <p:txBody>
          <a:bodyPr wrap="square" rtlCol="0">
            <a:spAutoFit/>
          </a:bodyPr>
          <a:lstStyle/>
          <a:p>
            <a:r>
              <a:rPr lang="en-US" altLang="zh-CN" sz="2000" b="1" dirty="0"/>
              <a:t>3</a:t>
            </a:r>
            <a:endParaRPr lang="zh-CN" altLang="en-US" sz="2000" b="1" dirty="0"/>
          </a:p>
        </p:txBody>
      </p:sp>
      <p:sp>
        <p:nvSpPr>
          <p:cNvPr id="104" name="文本框 103"/>
          <p:cNvSpPr txBox="1"/>
          <p:nvPr/>
        </p:nvSpPr>
        <p:spPr>
          <a:xfrm>
            <a:off x="5646251" y="5682580"/>
            <a:ext cx="432596" cy="400110"/>
          </a:xfrm>
          <a:prstGeom prst="rect">
            <a:avLst/>
          </a:prstGeom>
          <a:noFill/>
        </p:spPr>
        <p:txBody>
          <a:bodyPr wrap="square" rtlCol="0">
            <a:spAutoFit/>
          </a:bodyPr>
          <a:lstStyle/>
          <a:p>
            <a:r>
              <a:rPr lang="en-US" altLang="zh-CN" sz="2000" b="1" dirty="0"/>
              <a:t>4</a:t>
            </a:r>
            <a:endParaRPr lang="zh-CN" altLang="en-US" sz="2000" b="1" dirty="0"/>
          </a:p>
        </p:txBody>
      </p:sp>
      <p:sp>
        <p:nvSpPr>
          <p:cNvPr id="105" name="文本框 104"/>
          <p:cNvSpPr txBox="1"/>
          <p:nvPr/>
        </p:nvSpPr>
        <p:spPr>
          <a:xfrm>
            <a:off x="6757906" y="5702423"/>
            <a:ext cx="432596" cy="400110"/>
          </a:xfrm>
          <a:prstGeom prst="rect">
            <a:avLst/>
          </a:prstGeom>
          <a:noFill/>
        </p:spPr>
        <p:txBody>
          <a:bodyPr wrap="square" rtlCol="0">
            <a:spAutoFit/>
          </a:bodyPr>
          <a:lstStyle/>
          <a:p>
            <a:r>
              <a:rPr lang="en-US" altLang="zh-CN" sz="2000" b="1" dirty="0"/>
              <a:t>5</a:t>
            </a:r>
            <a:endParaRPr lang="zh-CN" altLang="en-US" sz="2000" b="1" dirty="0"/>
          </a:p>
        </p:txBody>
      </p:sp>
      <p:sp>
        <p:nvSpPr>
          <p:cNvPr id="106" name="文本框 105"/>
          <p:cNvSpPr txBox="1"/>
          <p:nvPr/>
        </p:nvSpPr>
        <p:spPr>
          <a:xfrm>
            <a:off x="7768162" y="5683308"/>
            <a:ext cx="432596" cy="400110"/>
          </a:xfrm>
          <a:prstGeom prst="rect">
            <a:avLst/>
          </a:prstGeom>
          <a:noFill/>
        </p:spPr>
        <p:txBody>
          <a:bodyPr wrap="square" rtlCol="0">
            <a:spAutoFit/>
          </a:bodyPr>
          <a:lstStyle/>
          <a:p>
            <a:r>
              <a:rPr lang="en-US" altLang="zh-CN" sz="2000" b="1" dirty="0"/>
              <a:t>6</a:t>
            </a:r>
            <a:endParaRPr lang="zh-CN" altLang="en-US" sz="2000" b="1" dirty="0"/>
          </a:p>
        </p:txBody>
      </p:sp>
      <p:sp>
        <p:nvSpPr>
          <p:cNvPr id="107" name="文本框 106"/>
          <p:cNvSpPr txBox="1"/>
          <p:nvPr/>
        </p:nvSpPr>
        <p:spPr>
          <a:xfrm>
            <a:off x="8818486" y="5703631"/>
            <a:ext cx="432596" cy="400110"/>
          </a:xfrm>
          <a:prstGeom prst="rect">
            <a:avLst/>
          </a:prstGeom>
          <a:noFill/>
        </p:spPr>
        <p:txBody>
          <a:bodyPr wrap="square" rtlCol="0">
            <a:spAutoFit/>
          </a:bodyPr>
          <a:lstStyle/>
          <a:p>
            <a:r>
              <a:rPr lang="en-US" altLang="zh-CN" sz="2000" b="1" dirty="0"/>
              <a:t>7</a:t>
            </a:r>
            <a:endParaRPr lang="zh-CN" altLang="en-US" sz="2000" b="1" dirty="0"/>
          </a:p>
        </p:txBody>
      </p:sp>
      <p:sp>
        <p:nvSpPr>
          <p:cNvPr id="108" name="文本框 107"/>
          <p:cNvSpPr txBox="1"/>
          <p:nvPr/>
        </p:nvSpPr>
        <p:spPr>
          <a:xfrm>
            <a:off x="9875652" y="5699760"/>
            <a:ext cx="432596" cy="400110"/>
          </a:xfrm>
          <a:prstGeom prst="rect">
            <a:avLst/>
          </a:prstGeom>
          <a:noFill/>
        </p:spPr>
        <p:txBody>
          <a:bodyPr wrap="square" rtlCol="0">
            <a:spAutoFit/>
          </a:bodyPr>
          <a:lstStyle/>
          <a:p>
            <a:r>
              <a:rPr lang="en-US" altLang="zh-CN" sz="2000" b="1" dirty="0"/>
              <a:t>8</a:t>
            </a:r>
            <a:endParaRPr lang="zh-CN" altLang="en-US" sz="2000" b="1" dirty="0"/>
          </a:p>
        </p:txBody>
      </p:sp>
      <p:sp>
        <p:nvSpPr>
          <p:cNvPr id="109" name="文本框 108"/>
          <p:cNvSpPr txBox="1"/>
          <p:nvPr/>
        </p:nvSpPr>
        <p:spPr>
          <a:xfrm>
            <a:off x="10950133" y="5682580"/>
            <a:ext cx="432596" cy="400110"/>
          </a:xfrm>
          <a:prstGeom prst="rect">
            <a:avLst/>
          </a:prstGeom>
          <a:noFill/>
        </p:spPr>
        <p:txBody>
          <a:bodyPr wrap="square" rtlCol="0">
            <a:spAutoFit/>
          </a:bodyPr>
          <a:lstStyle/>
          <a:p>
            <a:r>
              <a:rPr lang="en-US" altLang="zh-CN" sz="2000" b="1" dirty="0"/>
              <a:t>9</a:t>
            </a:r>
            <a:endParaRPr lang="zh-CN" altLang="en-US" sz="2000" b="1" dirty="0"/>
          </a:p>
        </p:txBody>
      </p:sp>
      <p:sp>
        <p:nvSpPr>
          <p:cNvPr id="110" name="文本框 109"/>
          <p:cNvSpPr txBox="1"/>
          <p:nvPr/>
        </p:nvSpPr>
        <p:spPr>
          <a:xfrm>
            <a:off x="2626056" y="1523906"/>
            <a:ext cx="7889262" cy="400110"/>
          </a:xfrm>
          <a:prstGeom prst="rect">
            <a:avLst/>
          </a:prstGeom>
          <a:noFill/>
        </p:spPr>
        <p:txBody>
          <a:bodyPr wrap="square" rtlCol="0">
            <a:spAutoFit/>
          </a:bodyPr>
          <a:lstStyle/>
          <a:p>
            <a:r>
              <a:rPr lang="en-US" altLang="zh-CN" sz="2000" b="1" dirty="0"/>
              <a:t>278     109     063     930     589     184     505     269     008     083</a:t>
            </a:r>
            <a:endParaRPr lang="zh-CN" altLang="en-US" sz="2000" b="1" dirty="0"/>
          </a:p>
        </p:txBody>
      </p:sp>
      <p:sp>
        <p:nvSpPr>
          <p:cNvPr id="112" name="矩形 111"/>
          <p:cNvSpPr/>
          <p:nvPr/>
        </p:nvSpPr>
        <p:spPr>
          <a:xfrm>
            <a:off x="2279760"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2279760"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279760"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279759"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279759"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2279759"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25494"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9" name="矩形 118"/>
          <p:cNvSpPr/>
          <p:nvPr/>
        </p:nvSpPr>
        <p:spPr>
          <a:xfrm>
            <a:off x="3319342" y="332415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p:nvPr/>
        </p:nvCxnSpPr>
        <p:spPr>
          <a:xfrm>
            <a:off x="3319342" y="52965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319342" y="48596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319341" y="4371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319341" y="38741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3319341" y="283647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65076" y="282762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26" name="矩形 125"/>
          <p:cNvSpPr/>
          <p:nvPr/>
        </p:nvSpPr>
        <p:spPr>
          <a:xfrm>
            <a:off x="4374368" y="334447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4374368" y="53168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374368" y="4879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374367" y="439226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374367" y="38944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4374367" y="285679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220102" y="284794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3" name="矩形 132"/>
          <p:cNvSpPr/>
          <p:nvPr/>
        </p:nvSpPr>
        <p:spPr>
          <a:xfrm>
            <a:off x="5430739" y="335306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5430739" y="53254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430739" y="488853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5430738" y="440085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5430738" y="39030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5430738" y="286538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6276473" y="285653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0" name="矩形 139"/>
          <p:cNvSpPr/>
          <p:nvPr/>
        </p:nvSpPr>
        <p:spPr>
          <a:xfrm>
            <a:off x="645790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45790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645790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645790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645790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645790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30363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7" name="矩形 146"/>
          <p:cNvSpPr/>
          <p:nvPr/>
        </p:nvSpPr>
        <p:spPr>
          <a:xfrm>
            <a:off x="7478864"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8" name="直接连接符 147"/>
          <p:cNvCxnSpPr/>
          <p:nvPr/>
        </p:nvCxnSpPr>
        <p:spPr>
          <a:xfrm>
            <a:off x="7478864"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7478864"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7478863"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7478863"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7478863"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8324598"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1" name="矩形 160"/>
          <p:cNvSpPr/>
          <p:nvPr/>
        </p:nvSpPr>
        <p:spPr>
          <a:xfrm>
            <a:off x="853875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2" name="直接连接符 161"/>
          <p:cNvCxnSpPr/>
          <p:nvPr/>
        </p:nvCxnSpPr>
        <p:spPr>
          <a:xfrm>
            <a:off x="853875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853875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853875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853875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853875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a:off x="938448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8" name="矩形 167"/>
          <p:cNvSpPr/>
          <p:nvPr/>
        </p:nvSpPr>
        <p:spPr>
          <a:xfrm>
            <a:off x="9590259"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9" name="直接连接符 168"/>
          <p:cNvCxnSpPr/>
          <p:nvPr/>
        </p:nvCxnSpPr>
        <p:spPr>
          <a:xfrm>
            <a:off x="9590259"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9590259"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1" name="直接连接符 170"/>
          <p:cNvCxnSpPr/>
          <p:nvPr/>
        </p:nvCxnSpPr>
        <p:spPr>
          <a:xfrm>
            <a:off x="9590258"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a:off x="9590258"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a:off x="9590258"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4" name="直接连接符 173"/>
          <p:cNvCxnSpPr/>
          <p:nvPr/>
        </p:nvCxnSpPr>
        <p:spPr>
          <a:xfrm>
            <a:off x="10435993"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2" name="矩形 181"/>
          <p:cNvSpPr/>
          <p:nvPr/>
        </p:nvSpPr>
        <p:spPr>
          <a:xfrm>
            <a:off x="10642315" y="331242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p:nvPr/>
        </p:nvCxnSpPr>
        <p:spPr>
          <a:xfrm>
            <a:off x="10642315" y="52847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642315" y="484789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10642314" y="43602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0642314" y="38623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10642314" y="282474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11488049" y="281589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9" name="矩形 188"/>
          <p:cNvSpPr/>
          <p:nvPr/>
        </p:nvSpPr>
        <p:spPr>
          <a:xfrm>
            <a:off x="5520884"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2057307" y="2133499"/>
            <a:ext cx="862213" cy="531905"/>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2930470"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3772429"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4658671"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9840536"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6383097" y="213637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7250122"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8092081"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8978323"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文本框 213"/>
          <p:cNvSpPr txBox="1"/>
          <p:nvPr/>
        </p:nvSpPr>
        <p:spPr>
          <a:xfrm>
            <a:off x="2230315" y="2193971"/>
            <a:ext cx="640584" cy="400110"/>
          </a:xfrm>
          <a:prstGeom prst="rect">
            <a:avLst/>
          </a:prstGeom>
          <a:noFill/>
        </p:spPr>
        <p:txBody>
          <a:bodyPr wrap="square" rtlCol="0">
            <a:spAutoFit/>
          </a:bodyPr>
          <a:lstStyle/>
          <a:p>
            <a:r>
              <a:rPr lang="en-US" altLang="zh-CN" sz="2000" b="1" dirty="0"/>
              <a:t>278</a:t>
            </a:r>
            <a:endParaRPr lang="zh-CN" altLang="en-US" sz="2000" b="1" dirty="0"/>
          </a:p>
        </p:txBody>
      </p:sp>
      <p:sp>
        <p:nvSpPr>
          <p:cNvPr id="215" name="文本框 214"/>
          <p:cNvSpPr txBox="1"/>
          <p:nvPr/>
        </p:nvSpPr>
        <p:spPr>
          <a:xfrm>
            <a:off x="2994004" y="2186240"/>
            <a:ext cx="640584" cy="400110"/>
          </a:xfrm>
          <a:prstGeom prst="rect">
            <a:avLst/>
          </a:prstGeom>
          <a:noFill/>
        </p:spPr>
        <p:txBody>
          <a:bodyPr wrap="square" rtlCol="0">
            <a:spAutoFit/>
          </a:bodyPr>
          <a:lstStyle/>
          <a:p>
            <a:r>
              <a:rPr lang="en-US" altLang="zh-CN" sz="2000" b="1" dirty="0"/>
              <a:t>109</a:t>
            </a:r>
            <a:endParaRPr lang="zh-CN" altLang="en-US" sz="2000" b="1" dirty="0"/>
          </a:p>
        </p:txBody>
      </p:sp>
      <p:sp>
        <p:nvSpPr>
          <p:cNvPr id="216" name="文本框 215"/>
          <p:cNvSpPr txBox="1"/>
          <p:nvPr/>
        </p:nvSpPr>
        <p:spPr>
          <a:xfrm>
            <a:off x="3919574" y="2183674"/>
            <a:ext cx="640584" cy="400110"/>
          </a:xfrm>
          <a:prstGeom prst="rect">
            <a:avLst/>
          </a:prstGeom>
          <a:noFill/>
        </p:spPr>
        <p:txBody>
          <a:bodyPr wrap="square" rtlCol="0">
            <a:spAutoFit/>
          </a:bodyPr>
          <a:lstStyle/>
          <a:p>
            <a:r>
              <a:rPr lang="en-US" altLang="zh-CN" sz="2000" b="1" dirty="0"/>
              <a:t>063</a:t>
            </a:r>
            <a:endParaRPr lang="zh-CN" altLang="en-US" sz="2000" b="1" dirty="0"/>
          </a:p>
        </p:txBody>
      </p:sp>
      <p:sp>
        <p:nvSpPr>
          <p:cNvPr id="217" name="文本框 216"/>
          <p:cNvSpPr txBox="1"/>
          <p:nvPr/>
        </p:nvSpPr>
        <p:spPr>
          <a:xfrm>
            <a:off x="4820729" y="2183674"/>
            <a:ext cx="640584" cy="400110"/>
          </a:xfrm>
          <a:prstGeom prst="rect">
            <a:avLst/>
          </a:prstGeom>
          <a:noFill/>
        </p:spPr>
        <p:txBody>
          <a:bodyPr wrap="square" rtlCol="0">
            <a:spAutoFit/>
          </a:bodyPr>
          <a:lstStyle/>
          <a:p>
            <a:r>
              <a:rPr lang="en-US" altLang="zh-CN" sz="2000" b="1" dirty="0"/>
              <a:t>930</a:t>
            </a:r>
            <a:endParaRPr lang="zh-CN" altLang="en-US" sz="2000" b="1" dirty="0"/>
          </a:p>
        </p:txBody>
      </p:sp>
      <p:sp>
        <p:nvSpPr>
          <p:cNvPr id="218" name="文本框 217"/>
          <p:cNvSpPr txBox="1"/>
          <p:nvPr/>
        </p:nvSpPr>
        <p:spPr>
          <a:xfrm>
            <a:off x="5611963" y="2183940"/>
            <a:ext cx="640584" cy="400110"/>
          </a:xfrm>
          <a:prstGeom prst="rect">
            <a:avLst/>
          </a:prstGeom>
          <a:noFill/>
        </p:spPr>
        <p:txBody>
          <a:bodyPr wrap="square" rtlCol="0">
            <a:spAutoFit/>
          </a:bodyPr>
          <a:lstStyle/>
          <a:p>
            <a:r>
              <a:rPr lang="en-US" altLang="zh-CN" sz="2000" b="1" dirty="0"/>
              <a:t>589</a:t>
            </a:r>
            <a:endParaRPr lang="zh-CN" altLang="en-US" sz="2000" b="1" dirty="0"/>
          </a:p>
        </p:txBody>
      </p:sp>
      <p:sp>
        <p:nvSpPr>
          <p:cNvPr id="219" name="文本框 218"/>
          <p:cNvSpPr txBox="1"/>
          <p:nvPr/>
        </p:nvSpPr>
        <p:spPr>
          <a:xfrm>
            <a:off x="6508851" y="2201823"/>
            <a:ext cx="640584" cy="400110"/>
          </a:xfrm>
          <a:prstGeom prst="rect">
            <a:avLst/>
          </a:prstGeom>
          <a:noFill/>
        </p:spPr>
        <p:txBody>
          <a:bodyPr wrap="square" rtlCol="0">
            <a:spAutoFit/>
          </a:bodyPr>
          <a:lstStyle/>
          <a:p>
            <a:r>
              <a:rPr lang="en-US" altLang="zh-CN" sz="2000" b="1" dirty="0"/>
              <a:t>184</a:t>
            </a:r>
            <a:endParaRPr lang="zh-CN" altLang="en-US" sz="2000" b="1" dirty="0"/>
          </a:p>
        </p:txBody>
      </p:sp>
      <p:sp>
        <p:nvSpPr>
          <p:cNvPr id="220" name="文本框 219"/>
          <p:cNvSpPr txBox="1"/>
          <p:nvPr/>
        </p:nvSpPr>
        <p:spPr>
          <a:xfrm>
            <a:off x="7360936" y="2183674"/>
            <a:ext cx="640584" cy="400110"/>
          </a:xfrm>
          <a:prstGeom prst="rect">
            <a:avLst/>
          </a:prstGeom>
          <a:noFill/>
        </p:spPr>
        <p:txBody>
          <a:bodyPr wrap="square" rtlCol="0">
            <a:spAutoFit/>
          </a:bodyPr>
          <a:lstStyle/>
          <a:p>
            <a:r>
              <a:rPr lang="en-US" altLang="zh-CN" sz="2000" b="1" dirty="0"/>
              <a:t>505</a:t>
            </a:r>
            <a:endParaRPr lang="zh-CN" altLang="en-US" sz="2000" b="1" dirty="0"/>
          </a:p>
        </p:txBody>
      </p:sp>
      <p:sp>
        <p:nvSpPr>
          <p:cNvPr id="221" name="文本框 220"/>
          <p:cNvSpPr txBox="1"/>
          <p:nvPr/>
        </p:nvSpPr>
        <p:spPr>
          <a:xfrm>
            <a:off x="8199092" y="2183674"/>
            <a:ext cx="640584" cy="400110"/>
          </a:xfrm>
          <a:prstGeom prst="rect">
            <a:avLst/>
          </a:prstGeom>
          <a:noFill/>
        </p:spPr>
        <p:txBody>
          <a:bodyPr wrap="square" rtlCol="0">
            <a:spAutoFit/>
          </a:bodyPr>
          <a:lstStyle/>
          <a:p>
            <a:r>
              <a:rPr lang="en-US" altLang="zh-CN" sz="2000" b="1" dirty="0"/>
              <a:t>269</a:t>
            </a:r>
            <a:endParaRPr lang="zh-CN" altLang="en-US" sz="2000" b="1" dirty="0"/>
          </a:p>
        </p:txBody>
      </p:sp>
      <p:sp>
        <p:nvSpPr>
          <p:cNvPr id="222" name="文本框 221"/>
          <p:cNvSpPr txBox="1"/>
          <p:nvPr/>
        </p:nvSpPr>
        <p:spPr>
          <a:xfrm>
            <a:off x="9089137" y="2183674"/>
            <a:ext cx="640584" cy="400110"/>
          </a:xfrm>
          <a:prstGeom prst="rect">
            <a:avLst/>
          </a:prstGeom>
          <a:noFill/>
        </p:spPr>
        <p:txBody>
          <a:bodyPr wrap="square" rtlCol="0">
            <a:spAutoFit/>
          </a:bodyPr>
          <a:lstStyle/>
          <a:p>
            <a:r>
              <a:rPr lang="en-US" altLang="zh-CN" sz="2000" b="1" dirty="0"/>
              <a:t>008</a:t>
            </a:r>
            <a:endParaRPr lang="zh-CN" altLang="en-US" sz="2000" b="1" dirty="0"/>
          </a:p>
        </p:txBody>
      </p:sp>
      <p:sp>
        <p:nvSpPr>
          <p:cNvPr id="223" name="文本框 222"/>
          <p:cNvSpPr txBox="1"/>
          <p:nvPr/>
        </p:nvSpPr>
        <p:spPr>
          <a:xfrm>
            <a:off x="9941742" y="2201823"/>
            <a:ext cx="640584" cy="400110"/>
          </a:xfrm>
          <a:prstGeom prst="rect">
            <a:avLst/>
          </a:prstGeom>
          <a:noFill/>
        </p:spPr>
        <p:txBody>
          <a:bodyPr wrap="square" rtlCol="0">
            <a:spAutoFit/>
          </a:bodyPr>
          <a:lstStyle/>
          <a:p>
            <a:r>
              <a:rPr lang="en-US" altLang="zh-CN" sz="2000" b="1" dirty="0"/>
              <a:t>083</a:t>
            </a:r>
            <a:endParaRPr lang="zh-CN" altLang="en-US" sz="2000" b="1" dirty="0"/>
          </a:p>
        </p:txBody>
      </p:sp>
      <p:sp>
        <p:nvSpPr>
          <p:cNvPr id="4" name="下箭头 3"/>
          <p:cNvSpPr/>
          <p:nvPr/>
        </p:nvSpPr>
        <p:spPr>
          <a:xfrm>
            <a:off x="2360923" y="1838022"/>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文本框 153"/>
          <p:cNvSpPr txBox="1"/>
          <p:nvPr/>
        </p:nvSpPr>
        <p:spPr>
          <a:xfrm>
            <a:off x="9722487" y="5295223"/>
            <a:ext cx="640584" cy="400110"/>
          </a:xfrm>
          <a:prstGeom prst="rect">
            <a:avLst/>
          </a:prstGeom>
          <a:noFill/>
          <a:ln w="38100">
            <a:noFill/>
          </a:ln>
        </p:spPr>
        <p:txBody>
          <a:bodyPr wrap="square" rtlCol="0">
            <a:spAutoFit/>
          </a:bodyPr>
          <a:lstStyle/>
          <a:p>
            <a:r>
              <a:rPr lang="en-US" altLang="zh-CN" sz="2000" b="1" dirty="0"/>
              <a:t>278</a:t>
            </a:r>
            <a:endParaRPr lang="zh-CN" altLang="en-US" sz="2000" b="1" dirty="0"/>
          </a:p>
        </p:txBody>
      </p:sp>
      <p:sp>
        <p:nvSpPr>
          <p:cNvPr id="155" name="下箭头 154"/>
          <p:cNvSpPr/>
          <p:nvPr/>
        </p:nvSpPr>
        <p:spPr>
          <a:xfrm>
            <a:off x="3081283" y="1847963"/>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文本框 155"/>
          <p:cNvSpPr txBox="1"/>
          <p:nvPr/>
        </p:nvSpPr>
        <p:spPr>
          <a:xfrm>
            <a:off x="10796718" y="5325476"/>
            <a:ext cx="640584" cy="400110"/>
          </a:xfrm>
          <a:prstGeom prst="rect">
            <a:avLst/>
          </a:prstGeom>
          <a:noFill/>
          <a:ln w="38100">
            <a:noFill/>
          </a:ln>
        </p:spPr>
        <p:txBody>
          <a:bodyPr wrap="square" rtlCol="0">
            <a:spAutoFit/>
          </a:bodyPr>
          <a:lstStyle/>
          <a:p>
            <a:r>
              <a:rPr lang="en-US" altLang="zh-CN" sz="2000" b="1" dirty="0"/>
              <a:t>109</a:t>
            </a:r>
            <a:endParaRPr lang="zh-CN" altLang="en-US" sz="2000" b="1" dirty="0"/>
          </a:p>
        </p:txBody>
      </p:sp>
      <p:sp>
        <p:nvSpPr>
          <p:cNvPr id="157" name="下箭头 156"/>
          <p:cNvSpPr/>
          <p:nvPr/>
        </p:nvSpPr>
        <p:spPr>
          <a:xfrm>
            <a:off x="4006811" y="1838021"/>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文本框 158"/>
          <p:cNvSpPr txBox="1"/>
          <p:nvPr/>
        </p:nvSpPr>
        <p:spPr>
          <a:xfrm>
            <a:off x="4499857" y="5341679"/>
            <a:ext cx="640584" cy="400110"/>
          </a:xfrm>
          <a:prstGeom prst="rect">
            <a:avLst/>
          </a:prstGeom>
          <a:noFill/>
          <a:ln w="38100">
            <a:noFill/>
          </a:ln>
        </p:spPr>
        <p:txBody>
          <a:bodyPr wrap="square" rtlCol="0">
            <a:spAutoFit/>
          </a:bodyPr>
          <a:lstStyle/>
          <a:p>
            <a:r>
              <a:rPr lang="en-US" altLang="zh-CN" sz="2000" b="1" dirty="0"/>
              <a:t>063</a:t>
            </a:r>
            <a:endParaRPr lang="zh-CN" altLang="en-US" sz="2000" b="1" dirty="0"/>
          </a:p>
        </p:txBody>
      </p:sp>
      <p:sp>
        <p:nvSpPr>
          <p:cNvPr id="160" name="下箭头 159"/>
          <p:cNvSpPr/>
          <p:nvPr/>
        </p:nvSpPr>
        <p:spPr>
          <a:xfrm>
            <a:off x="4848525" y="1847962"/>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5" name="文本框 174"/>
          <p:cNvSpPr txBox="1"/>
          <p:nvPr/>
        </p:nvSpPr>
        <p:spPr>
          <a:xfrm>
            <a:off x="1416723" y="5323114"/>
            <a:ext cx="640584" cy="400110"/>
          </a:xfrm>
          <a:prstGeom prst="rect">
            <a:avLst/>
          </a:prstGeom>
          <a:noFill/>
          <a:ln w="38100">
            <a:noFill/>
          </a:ln>
        </p:spPr>
        <p:txBody>
          <a:bodyPr wrap="square" rtlCol="0">
            <a:spAutoFit/>
          </a:bodyPr>
          <a:lstStyle/>
          <a:p>
            <a:r>
              <a:rPr lang="en-US" altLang="zh-CN" sz="2000" b="1" dirty="0"/>
              <a:t>930</a:t>
            </a:r>
            <a:endParaRPr lang="zh-CN" altLang="en-US" sz="2000" b="1" dirty="0"/>
          </a:p>
        </p:txBody>
      </p:sp>
      <p:sp>
        <p:nvSpPr>
          <p:cNvPr id="176" name="下箭头 175"/>
          <p:cNvSpPr/>
          <p:nvPr/>
        </p:nvSpPr>
        <p:spPr>
          <a:xfrm>
            <a:off x="5690258" y="1859251"/>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7" name="文本框 176"/>
          <p:cNvSpPr txBox="1"/>
          <p:nvPr/>
        </p:nvSpPr>
        <p:spPr>
          <a:xfrm>
            <a:off x="10807095" y="4875469"/>
            <a:ext cx="640584" cy="400110"/>
          </a:xfrm>
          <a:prstGeom prst="rect">
            <a:avLst/>
          </a:prstGeom>
          <a:noFill/>
          <a:ln w="38100">
            <a:noFill/>
          </a:ln>
        </p:spPr>
        <p:txBody>
          <a:bodyPr wrap="square" rtlCol="0">
            <a:spAutoFit/>
          </a:bodyPr>
          <a:lstStyle/>
          <a:p>
            <a:r>
              <a:rPr lang="en-US" altLang="zh-CN" sz="2000" b="1" dirty="0"/>
              <a:t>589</a:t>
            </a:r>
            <a:endParaRPr lang="zh-CN" altLang="en-US" sz="2000" b="1" dirty="0"/>
          </a:p>
        </p:txBody>
      </p:sp>
      <p:sp>
        <p:nvSpPr>
          <p:cNvPr id="178" name="下箭头 177"/>
          <p:cNvSpPr/>
          <p:nvPr/>
        </p:nvSpPr>
        <p:spPr>
          <a:xfrm>
            <a:off x="6574842" y="1847962"/>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文本框 178"/>
          <p:cNvSpPr txBox="1"/>
          <p:nvPr/>
        </p:nvSpPr>
        <p:spPr>
          <a:xfrm>
            <a:off x="5564769" y="5361142"/>
            <a:ext cx="640584" cy="400110"/>
          </a:xfrm>
          <a:prstGeom prst="rect">
            <a:avLst/>
          </a:prstGeom>
          <a:noFill/>
          <a:ln w="38100">
            <a:noFill/>
          </a:ln>
        </p:spPr>
        <p:txBody>
          <a:bodyPr wrap="square" rtlCol="0">
            <a:spAutoFit/>
          </a:bodyPr>
          <a:lstStyle/>
          <a:p>
            <a:r>
              <a:rPr lang="en-US" altLang="zh-CN" sz="2000" b="1" dirty="0"/>
              <a:t>184</a:t>
            </a:r>
            <a:endParaRPr lang="zh-CN" altLang="en-US" sz="2000" b="1" dirty="0"/>
          </a:p>
        </p:txBody>
      </p:sp>
      <p:sp>
        <p:nvSpPr>
          <p:cNvPr id="180" name="下箭头 179"/>
          <p:cNvSpPr/>
          <p:nvPr/>
        </p:nvSpPr>
        <p:spPr>
          <a:xfrm>
            <a:off x="7476791" y="1859250"/>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文本框 189"/>
          <p:cNvSpPr txBox="1"/>
          <p:nvPr/>
        </p:nvSpPr>
        <p:spPr>
          <a:xfrm>
            <a:off x="6557211" y="5364286"/>
            <a:ext cx="640584" cy="400110"/>
          </a:xfrm>
          <a:prstGeom prst="rect">
            <a:avLst/>
          </a:prstGeom>
          <a:noFill/>
          <a:ln w="38100">
            <a:noFill/>
          </a:ln>
        </p:spPr>
        <p:txBody>
          <a:bodyPr wrap="square" rtlCol="0">
            <a:spAutoFit/>
          </a:bodyPr>
          <a:lstStyle/>
          <a:p>
            <a:r>
              <a:rPr lang="en-US" altLang="zh-CN" sz="2000" b="1" dirty="0"/>
              <a:t>505</a:t>
            </a:r>
            <a:endParaRPr lang="zh-CN" altLang="en-US" sz="2000" b="1" dirty="0"/>
          </a:p>
        </p:txBody>
      </p:sp>
      <p:sp>
        <p:nvSpPr>
          <p:cNvPr id="191" name="下箭头 190"/>
          <p:cNvSpPr/>
          <p:nvPr/>
        </p:nvSpPr>
        <p:spPr>
          <a:xfrm>
            <a:off x="8275357" y="1849550"/>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2" name="文本框 191"/>
          <p:cNvSpPr txBox="1"/>
          <p:nvPr/>
        </p:nvSpPr>
        <p:spPr>
          <a:xfrm>
            <a:off x="10807095" y="4429398"/>
            <a:ext cx="640584" cy="400110"/>
          </a:xfrm>
          <a:prstGeom prst="rect">
            <a:avLst/>
          </a:prstGeom>
          <a:noFill/>
          <a:ln w="38100">
            <a:noFill/>
          </a:ln>
        </p:spPr>
        <p:txBody>
          <a:bodyPr wrap="square" rtlCol="0">
            <a:spAutoFit/>
          </a:bodyPr>
          <a:lstStyle/>
          <a:p>
            <a:r>
              <a:rPr lang="en-US" altLang="zh-CN" sz="2000" b="1" dirty="0"/>
              <a:t>269</a:t>
            </a:r>
            <a:endParaRPr lang="zh-CN" altLang="en-US" sz="2000" b="1" dirty="0"/>
          </a:p>
        </p:txBody>
      </p:sp>
      <p:sp>
        <p:nvSpPr>
          <p:cNvPr id="193" name="下箭头 192"/>
          <p:cNvSpPr/>
          <p:nvPr/>
        </p:nvSpPr>
        <p:spPr>
          <a:xfrm>
            <a:off x="9219427" y="1859250"/>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文本框 193"/>
          <p:cNvSpPr txBox="1"/>
          <p:nvPr/>
        </p:nvSpPr>
        <p:spPr>
          <a:xfrm>
            <a:off x="9729721" y="4875469"/>
            <a:ext cx="640584" cy="400110"/>
          </a:xfrm>
          <a:prstGeom prst="rect">
            <a:avLst/>
          </a:prstGeom>
          <a:noFill/>
          <a:ln w="38100">
            <a:noFill/>
          </a:ln>
        </p:spPr>
        <p:txBody>
          <a:bodyPr wrap="square" rtlCol="0">
            <a:spAutoFit/>
          </a:bodyPr>
          <a:lstStyle/>
          <a:p>
            <a:r>
              <a:rPr lang="en-US" altLang="zh-CN" sz="2000" b="1" dirty="0"/>
              <a:t>008</a:t>
            </a:r>
            <a:endParaRPr lang="zh-CN" altLang="en-US" sz="2000" b="1" dirty="0"/>
          </a:p>
        </p:txBody>
      </p:sp>
      <p:sp>
        <p:nvSpPr>
          <p:cNvPr id="195" name="下箭头 194"/>
          <p:cNvSpPr/>
          <p:nvPr/>
        </p:nvSpPr>
        <p:spPr>
          <a:xfrm>
            <a:off x="10042779" y="1848289"/>
            <a:ext cx="431706" cy="39369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文本框 195"/>
          <p:cNvSpPr txBox="1"/>
          <p:nvPr/>
        </p:nvSpPr>
        <p:spPr>
          <a:xfrm>
            <a:off x="4545452" y="4913994"/>
            <a:ext cx="640584" cy="400110"/>
          </a:xfrm>
          <a:prstGeom prst="rect">
            <a:avLst/>
          </a:prstGeom>
          <a:noFill/>
          <a:ln w="38100">
            <a:noFill/>
          </a:ln>
        </p:spPr>
        <p:txBody>
          <a:bodyPr wrap="square" rtlCol="0">
            <a:spAutoFit/>
          </a:bodyPr>
          <a:lstStyle/>
          <a:p>
            <a:r>
              <a:rPr lang="en-US" altLang="zh-CN" sz="2000" b="1" dirty="0"/>
              <a:t>083</a:t>
            </a:r>
            <a:endParaRPr lang="zh-CN" altLang="en-US" sz="2000" b="1" dirty="0"/>
          </a:p>
        </p:txBody>
      </p:sp>
      <p:sp>
        <p:nvSpPr>
          <p:cNvPr id="197" name="文本框 196"/>
          <p:cNvSpPr txBox="1"/>
          <p:nvPr/>
        </p:nvSpPr>
        <p:spPr>
          <a:xfrm>
            <a:off x="1456734" y="6065515"/>
            <a:ext cx="9246015" cy="799514"/>
          </a:xfrm>
          <a:prstGeom prst="rect">
            <a:avLst/>
          </a:prstGeom>
          <a:noFill/>
        </p:spPr>
        <p:txBody>
          <a:bodyPr wrap="square" rtlCol="0">
            <a:spAutoFit/>
          </a:bodyPr>
          <a:lstStyle/>
          <a:p>
            <a:pPr>
              <a:lnSpc>
                <a:spcPct val="120000"/>
              </a:lnSpc>
            </a:pPr>
            <a:r>
              <a:rPr lang="zh-CN" altLang="en-US" sz="2000" b="1" dirty="0"/>
              <a:t>第一趟：从左到右，依次将关键字序列中的每个关键字按照</a:t>
            </a:r>
            <a:r>
              <a:rPr lang="zh-CN" altLang="en-US" sz="2000" b="1" dirty="0">
                <a:solidFill>
                  <a:srgbClr val="FF0000"/>
                </a:solidFill>
              </a:rPr>
              <a:t>最低位</a:t>
            </a:r>
            <a:r>
              <a:rPr lang="zh-CN" altLang="en-US" sz="2000" b="1" dirty="0"/>
              <a:t>进入对应编号</a:t>
            </a:r>
            <a:endParaRPr lang="en-US" altLang="zh-CN" sz="2000" b="1" dirty="0"/>
          </a:p>
          <a:p>
            <a:pPr>
              <a:lnSpc>
                <a:spcPct val="120000"/>
              </a:lnSpc>
            </a:pPr>
            <a:r>
              <a:rPr lang="en-US" altLang="zh-CN" sz="2000" b="1" dirty="0"/>
              <a:t>                </a:t>
            </a:r>
            <a:r>
              <a:rPr lang="zh-CN" altLang="en-US" sz="2000" b="1" dirty="0"/>
              <a:t>的“桶”；之后，从</a:t>
            </a:r>
            <a:r>
              <a:rPr lang="en-US" altLang="zh-CN" sz="2000" b="1" dirty="0"/>
              <a:t>0</a:t>
            </a:r>
            <a:r>
              <a:rPr lang="zh-CN" altLang="en-US" sz="2000" b="1" dirty="0"/>
              <a:t>号到</a:t>
            </a:r>
            <a:r>
              <a:rPr lang="en-US" altLang="zh-CN" sz="2000" b="1" dirty="0"/>
              <a:t>9</a:t>
            </a:r>
            <a:r>
              <a:rPr lang="zh-CN" altLang="en-US" sz="2000" b="1" dirty="0"/>
              <a:t>号的顺序将关键字移回原来的存储区。</a:t>
            </a:r>
          </a:p>
        </p:txBody>
      </p:sp>
    </p:spTree>
    <p:extLst>
      <p:ext uri="{BB962C8B-B14F-4D97-AF65-F5344CB8AC3E}">
        <p14:creationId xmlns:p14="http://schemas.microsoft.com/office/powerpoint/2010/main" val="33806077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14"/>
                                        </p:tgtEl>
                                        <p:attrNameLst>
                                          <p:attrName>style.visibility</p:attrName>
                                        </p:attrNameLst>
                                      </p:cBhvr>
                                      <p:to>
                                        <p:strVal val="hidden"/>
                                      </p:to>
                                    </p:set>
                                  </p:childTnLst>
                                </p:cTn>
                              </p:par>
                              <p:par>
                                <p:cTn id="11" presetID="10" presetClass="entr" presetSubtype="0" fill="hold" grpId="2" nodeType="withEffect">
                                  <p:stCondLst>
                                    <p:cond delay="0"/>
                                  </p:stCondLst>
                                  <p:childTnLst>
                                    <p:set>
                                      <p:cBhvr>
                                        <p:cTn id="12" dur="1" fill="hold">
                                          <p:stCondLst>
                                            <p:cond delay="0"/>
                                          </p:stCondLst>
                                        </p:cTn>
                                        <p:tgtEl>
                                          <p:spTgt spid="154"/>
                                        </p:tgtEl>
                                        <p:attrNameLst>
                                          <p:attrName>style.visibility</p:attrName>
                                        </p:attrNameLst>
                                      </p:cBhvr>
                                      <p:to>
                                        <p:strVal val="visible"/>
                                      </p:to>
                                    </p:set>
                                    <p:animEffect transition="in" filter="fade">
                                      <p:cBhvr>
                                        <p:cTn id="13" dur="500"/>
                                        <p:tgtEl>
                                          <p:spTgt spid="154"/>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55"/>
                                        </p:tgtEl>
                                        <p:attrNameLst>
                                          <p:attrName>style.visibility</p:attrName>
                                        </p:attrNameLst>
                                      </p:cBhvr>
                                      <p:to>
                                        <p:strVal val="visible"/>
                                      </p:to>
                                    </p:set>
                                  </p:childTnLst>
                                </p:cTn>
                              </p:par>
                              <p:par>
                                <p:cTn id="18" presetID="1" presetClass="exit" presetSubtype="0" fill="hold" grpId="1" nodeType="withEffect">
                                  <p:stCondLst>
                                    <p:cond delay="0"/>
                                  </p:stCondLst>
                                  <p:childTnLst>
                                    <p:set>
                                      <p:cBhvr>
                                        <p:cTn id="19" dur="1" fill="hold">
                                          <p:stCondLst>
                                            <p:cond delay="0"/>
                                          </p:stCondLst>
                                        </p:cTn>
                                        <p:tgtEl>
                                          <p:spTgt spid="4"/>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56"/>
                                        </p:tgtEl>
                                        <p:attrNameLst>
                                          <p:attrName>style.visibility</p:attrName>
                                        </p:attrNameLst>
                                      </p:cBhvr>
                                      <p:to>
                                        <p:strVal val="visible"/>
                                      </p:to>
                                    </p:set>
                                    <p:animEffect transition="in" filter="fade">
                                      <p:cBhvr>
                                        <p:cTn id="24" dur="500"/>
                                        <p:tgtEl>
                                          <p:spTgt spid="156"/>
                                        </p:tgtEl>
                                      </p:cBhvr>
                                    </p:animEffect>
                                  </p:childTnLst>
                                </p:cTn>
                              </p:par>
                              <p:par>
                                <p:cTn id="25" presetID="1" presetClass="exit" presetSubtype="0" fill="hold" grpId="0" nodeType="withEffect">
                                  <p:stCondLst>
                                    <p:cond delay="0"/>
                                  </p:stCondLst>
                                  <p:childTnLst>
                                    <p:set>
                                      <p:cBhvr>
                                        <p:cTn id="26" dur="1" fill="hold">
                                          <p:stCondLst>
                                            <p:cond delay="0"/>
                                          </p:stCondLst>
                                        </p:cTn>
                                        <p:tgtEl>
                                          <p:spTgt spid="21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7"/>
                                        </p:tgtEl>
                                        <p:attrNameLst>
                                          <p:attrName>style.visibility</p:attrName>
                                        </p:attrNameLst>
                                      </p:cBhvr>
                                      <p:to>
                                        <p:strVal val="visible"/>
                                      </p:to>
                                    </p:set>
                                  </p:childTnLst>
                                </p:cTn>
                              </p:par>
                              <p:par>
                                <p:cTn id="31" presetID="1" presetClass="exit" presetSubtype="0" fill="hold" grpId="1" nodeType="withEffect">
                                  <p:stCondLst>
                                    <p:cond delay="0"/>
                                  </p:stCondLst>
                                  <p:childTnLst>
                                    <p:set>
                                      <p:cBhvr>
                                        <p:cTn id="32" dur="1" fill="hold">
                                          <p:stCondLst>
                                            <p:cond delay="0"/>
                                          </p:stCondLst>
                                        </p:cTn>
                                        <p:tgtEl>
                                          <p:spTgt spid="15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59"/>
                                        </p:tgtEl>
                                        <p:attrNameLst>
                                          <p:attrName>style.visibility</p:attrName>
                                        </p:attrNameLst>
                                      </p:cBhvr>
                                      <p:to>
                                        <p:strVal val="visible"/>
                                      </p:to>
                                    </p:set>
                                    <p:animEffect transition="in" filter="fade">
                                      <p:cBhvr>
                                        <p:cTn id="37" dur="500"/>
                                        <p:tgtEl>
                                          <p:spTgt spid="159"/>
                                        </p:tgtEl>
                                      </p:cBhvr>
                                    </p:animEffect>
                                  </p:childTnLst>
                                </p:cTn>
                              </p:par>
                              <p:par>
                                <p:cTn id="38" presetID="1" presetClass="exit" presetSubtype="0" fill="hold" grpId="0" nodeType="withEffect">
                                  <p:stCondLst>
                                    <p:cond delay="0"/>
                                  </p:stCondLst>
                                  <p:childTnLst>
                                    <p:set>
                                      <p:cBhvr>
                                        <p:cTn id="39" dur="1" fill="hold">
                                          <p:stCondLst>
                                            <p:cond delay="0"/>
                                          </p:stCondLst>
                                        </p:cTn>
                                        <p:tgtEl>
                                          <p:spTgt spid="216"/>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160"/>
                                        </p:tgtEl>
                                        <p:attrNameLst>
                                          <p:attrName>style.visibility</p:attrName>
                                        </p:attrNameLst>
                                      </p:cBhvr>
                                      <p:to>
                                        <p:strVal val="visible"/>
                                      </p:to>
                                    </p:set>
                                  </p:childTnLst>
                                </p:cTn>
                              </p:par>
                              <p:par>
                                <p:cTn id="44" presetID="1" presetClass="exit" presetSubtype="0" fill="hold" grpId="1" nodeType="withEffect">
                                  <p:stCondLst>
                                    <p:cond delay="0"/>
                                  </p:stCondLst>
                                  <p:childTnLst>
                                    <p:set>
                                      <p:cBhvr>
                                        <p:cTn id="45" dur="1" fill="hold">
                                          <p:stCondLst>
                                            <p:cond delay="0"/>
                                          </p:stCondLst>
                                        </p:cTn>
                                        <p:tgtEl>
                                          <p:spTgt spid="157"/>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75"/>
                                        </p:tgtEl>
                                        <p:attrNameLst>
                                          <p:attrName>style.visibility</p:attrName>
                                        </p:attrNameLst>
                                      </p:cBhvr>
                                      <p:to>
                                        <p:strVal val="visible"/>
                                      </p:to>
                                    </p:set>
                                    <p:animEffect transition="in" filter="fade">
                                      <p:cBhvr>
                                        <p:cTn id="50" dur="500"/>
                                        <p:tgtEl>
                                          <p:spTgt spid="175"/>
                                        </p:tgtEl>
                                      </p:cBhvr>
                                    </p:animEffect>
                                  </p:childTnLst>
                                </p:cTn>
                              </p:par>
                              <p:par>
                                <p:cTn id="51" presetID="1" presetClass="exit" presetSubtype="0" fill="hold" grpId="0" nodeType="withEffect">
                                  <p:stCondLst>
                                    <p:cond delay="0"/>
                                  </p:stCondLst>
                                  <p:childTnLst>
                                    <p:set>
                                      <p:cBhvr>
                                        <p:cTn id="52" dur="1" fill="hold">
                                          <p:stCondLst>
                                            <p:cond delay="0"/>
                                          </p:stCondLst>
                                        </p:cTn>
                                        <p:tgtEl>
                                          <p:spTgt spid="217"/>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76"/>
                                        </p:tgtEl>
                                        <p:attrNameLst>
                                          <p:attrName>style.visibility</p:attrName>
                                        </p:attrNameLst>
                                      </p:cBhvr>
                                      <p:to>
                                        <p:strVal val="visible"/>
                                      </p:to>
                                    </p:set>
                                  </p:childTnLst>
                                </p:cTn>
                              </p:par>
                              <p:par>
                                <p:cTn id="57" presetID="1" presetClass="exit" presetSubtype="0" fill="hold" grpId="1" nodeType="withEffect">
                                  <p:stCondLst>
                                    <p:cond delay="0"/>
                                  </p:stCondLst>
                                  <p:childTnLst>
                                    <p:set>
                                      <p:cBhvr>
                                        <p:cTn id="58" dur="1" fill="hold">
                                          <p:stCondLst>
                                            <p:cond delay="0"/>
                                          </p:stCondLst>
                                        </p:cTn>
                                        <p:tgtEl>
                                          <p:spTgt spid="160"/>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77"/>
                                        </p:tgtEl>
                                        <p:attrNameLst>
                                          <p:attrName>style.visibility</p:attrName>
                                        </p:attrNameLst>
                                      </p:cBhvr>
                                      <p:to>
                                        <p:strVal val="visible"/>
                                      </p:to>
                                    </p:set>
                                    <p:animEffect transition="in" filter="fade">
                                      <p:cBhvr>
                                        <p:cTn id="63" dur="500"/>
                                        <p:tgtEl>
                                          <p:spTgt spid="177"/>
                                        </p:tgtEl>
                                      </p:cBhvr>
                                    </p:animEffect>
                                  </p:childTnLst>
                                </p:cTn>
                              </p:par>
                              <p:par>
                                <p:cTn id="64" presetID="1" presetClass="exit" presetSubtype="0" fill="hold" grpId="0" nodeType="withEffect">
                                  <p:stCondLst>
                                    <p:cond delay="0"/>
                                  </p:stCondLst>
                                  <p:childTnLst>
                                    <p:set>
                                      <p:cBhvr>
                                        <p:cTn id="65" dur="1" fill="hold">
                                          <p:stCondLst>
                                            <p:cond delay="0"/>
                                          </p:stCondLst>
                                        </p:cTn>
                                        <p:tgtEl>
                                          <p:spTgt spid="218"/>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178"/>
                                        </p:tgtEl>
                                        <p:attrNameLst>
                                          <p:attrName>style.visibility</p:attrName>
                                        </p:attrNameLst>
                                      </p:cBhvr>
                                      <p:to>
                                        <p:strVal val="visible"/>
                                      </p:to>
                                    </p:set>
                                  </p:childTnLst>
                                </p:cTn>
                              </p:par>
                              <p:par>
                                <p:cTn id="70" presetID="1" presetClass="exit" presetSubtype="0" fill="hold" grpId="1" nodeType="withEffect">
                                  <p:stCondLst>
                                    <p:cond delay="0"/>
                                  </p:stCondLst>
                                  <p:childTnLst>
                                    <p:set>
                                      <p:cBhvr>
                                        <p:cTn id="71" dur="1" fill="hold">
                                          <p:stCondLst>
                                            <p:cond delay="0"/>
                                          </p:stCondLst>
                                        </p:cTn>
                                        <p:tgtEl>
                                          <p:spTgt spid="176"/>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179"/>
                                        </p:tgtEl>
                                        <p:attrNameLst>
                                          <p:attrName>style.visibility</p:attrName>
                                        </p:attrNameLst>
                                      </p:cBhvr>
                                      <p:to>
                                        <p:strVal val="visible"/>
                                      </p:to>
                                    </p:set>
                                    <p:animEffect transition="in" filter="fade">
                                      <p:cBhvr>
                                        <p:cTn id="76" dur="500"/>
                                        <p:tgtEl>
                                          <p:spTgt spid="179"/>
                                        </p:tgtEl>
                                      </p:cBhvr>
                                    </p:animEffect>
                                  </p:childTnLst>
                                </p:cTn>
                              </p:par>
                              <p:par>
                                <p:cTn id="77" presetID="1" presetClass="exit" presetSubtype="0" fill="hold" grpId="0" nodeType="withEffect">
                                  <p:stCondLst>
                                    <p:cond delay="0"/>
                                  </p:stCondLst>
                                  <p:childTnLst>
                                    <p:set>
                                      <p:cBhvr>
                                        <p:cTn id="78" dur="1" fill="hold">
                                          <p:stCondLst>
                                            <p:cond delay="0"/>
                                          </p:stCondLst>
                                        </p:cTn>
                                        <p:tgtEl>
                                          <p:spTgt spid="219"/>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80"/>
                                        </p:tgtEl>
                                        <p:attrNameLst>
                                          <p:attrName>style.visibility</p:attrName>
                                        </p:attrNameLst>
                                      </p:cBhvr>
                                      <p:to>
                                        <p:strVal val="visible"/>
                                      </p:to>
                                    </p:set>
                                  </p:childTnLst>
                                </p:cTn>
                              </p:par>
                              <p:par>
                                <p:cTn id="83" presetID="1" presetClass="exit" presetSubtype="0" fill="hold" grpId="1" nodeType="withEffect">
                                  <p:stCondLst>
                                    <p:cond delay="0"/>
                                  </p:stCondLst>
                                  <p:childTnLst>
                                    <p:set>
                                      <p:cBhvr>
                                        <p:cTn id="84" dur="1" fill="hold">
                                          <p:stCondLst>
                                            <p:cond delay="0"/>
                                          </p:stCondLst>
                                        </p:cTn>
                                        <p:tgtEl>
                                          <p:spTgt spid="178"/>
                                        </p:tgtEl>
                                        <p:attrNameLst>
                                          <p:attrName>style.visibility</p:attrName>
                                        </p:attrNameLst>
                                      </p:cBhvr>
                                      <p:to>
                                        <p:strVal val="hidden"/>
                                      </p:to>
                                    </p:se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190"/>
                                        </p:tgtEl>
                                        <p:attrNameLst>
                                          <p:attrName>style.visibility</p:attrName>
                                        </p:attrNameLst>
                                      </p:cBhvr>
                                      <p:to>
                                        <p:strVal val="visible"/>
                                      </p:to>
                                    </p:set>
                                    <p:animEffect transition="in" filter="fade">
                                      <p:cBhvr>
                                        <p:cTn id="89" dur="500"/>
                                        <p:tgtEl>
                                          <p:spTgt spid="190"/>
                                        </p:tgtEl>
                                      </p:cBhvr>
                                    </p:animEffect>
                                  </p:childTnLst>
                                </p:cTn>
                              </p:par>
                              <p:par>
                                <p:cTn id="90" presetID="1" presetClass="exit" presetSubtype="0" fill="hold" nodeType="withEffect">
                                  <p:stCondLst>
                                    <p:cond delay="0"/>
                                  </p:stCondLst>
                                  <p:childTnLst>
                                    <p:set>
                                      <p:cBhvr>
                                        <p:cTn id="91" dur="1" fill="hold">
                                          <p:stCondLst>
                                            <p:cond delay="0"/>
                                          </p:stCondLst>
                                        </p:cTn>
                                        <p:tgtEl>
                                          <p:spTgt spid="220">
                                            <p:txEl>
                                              <p:pRg st="0" end="0"/>
                                            </p:txEl>
                                          </p:spTgt>
                                        </p:tgtEl>
                                        <p:attrNameLst>
                                          <p:attrName>style.visibility</p:attrName>
                                        </p:attrNameLst>
                                      </p:cBhvr>
                                      <p:to>
                                        <p:strVal val="hidden"/>
                                      </p:to>
                                    </p:set>
                                  </p:childTnLst>
                                </p:cTn>
                              </p:par>
                            </p:childTnLst>
                          </p:cTn>
                        </p:par>
                      </p:childTnLst>
                    </p:cTn>
                  </p:par>
                  <p:par>
                    <p:cTn id="92" fill="hold">
                      <p:stCondLst>
                        <p:cond delay="indefinite"/>
                      </p:stCondLst>
                      <p:childTnLst>
                        <p:par>
                          <p:cTn id="93" fill="hold">
                            <p:stCondLst>
                              <p:cond delay="0"/>
                            </p:stCondLst>
                            <p:childTnLst>
                              <p:par>
                                <p:cTn id="94" presetID="1" presetClass="entr" presetSubtype="0" fill="hold" grpId="0" nodeType="clickEffect">
                                  <p:stCondLst>
                                    <p:cond delay="0"/>
                                  </p:stCondLst>
                                  <p:childTnLst>
                                    <p:set>
                                      <p:cBhvr>
                                        <p:cTn id="95" dur="1" fill="hold">
                                          <p:stCondLst>
                                            <p:cond delay="0"/>
                                          </p:stCondLst>
                                        </p:cTn>
                                        <p:tgtEl>
                                          <p:spTgt spid="191"/>
                                        </p:tgtEl>
                                        <p:attrNameLst>
                                          <p:attrName>style.visibility</p:attrName>
                                        </p:attrNameLst>
                                      </p:cBhvr>
                                      <p:to>
                                        <p:strVal val="visible"/>
                                      </p:to>
                                    </p:set>
                                  </p:childTnLst>
                                </p:cTn>
                              </p:par>
                              <p:par>
                                <p:cTn id="96" presetID="1" presetClass="exit" presetSubtype="0" fill="hold" grpId="1" nodeType="withEffect">
                                  <p:stCondLst>
                                    <p:cond delay="0"/>
                                  </p:stCondLst>
                                  <p:childTnLst>
                                    <p:set>
                                      <p:cBhvr>
                                        <p:cTn id="97" dur="1" fill="hold">
                                          <p:stCondLst>
                                            <p:cond delay="0"/>
                                          </p:stCondLst>
                                        </p:cTn>
                                        <p:tgtEl>
                                          <p:spTgt spid="180"/>
                                        </p:tgtEl>
                                        <p:attrNameLst>
                                          <p:attrName>style.visibility</p:attrName>
                                        </p:attrNameLst>
                                      </p:cBhvr>
                                      <p:to>
                                        <p:strVal val="hidden"/>
                                      </p:to>
                                    </p:set>
                                  </p:childTnLst>
                                </p:cTn>
                              </p:par>
                            </p:childTnLst>
                          </p:cTn>
                        </p:par>
                      </p:childTnLst>
                    </p:cTn>
                  </p:par>
                  <p:par>
                    <p:cTn id="98" fill="hold">
                      <p:stCondLst>
                        <p:cond delay="indefinite"/>
                      </p:stCondLst>
                      <p:childTnLst>
                        <p:par>
                          <p:cTn id="99" fill="hold">
                            <p:stCondLst>
                              <p:cond delay="0"/>
                            </p:stCondLst>
                            <p:childTnLst>
                              <p:par>
                                <p:cTn id="100" presetID="1" presetClass="exit" presetSubtype="0" fill="hold" grpId="0" nodeType="clickEffect">
                                  <p:stCondLst>
                                    <p:cond delay="0"/>
                                  </p:stCondLst>
                                  <p:childTnLst>
                                    <p:set>
                                      <p:cBhvr>
                                        <p:cTn id="101" dur="1" fill="hold">
                                          <p:stCondLst>
                                            <p:cond delay="0"/>
                                          </p:stCondLst>
                                        </p:cTn>
                                        <p:tgtEl>
                                          <p:spTgt spid="221"/>
                                        </p:tgtEl>
                                        <p:attrNameLst>
                                          <p:attrName>style.visibility</p:attrName>
                                        </p:attrNameLst>
                                      </p:cBhvr>
                                      <p:to>
                                        <p:strVal val="hidden"/>
                                      </p:to>
                                    </p:set>
                                  </p:childTnLst>
                                </p:cTn>
                              </p:par>
                              <p:par>
                                <p:cTn id="102" presetID="10" presetClass="entr" presetSubtype="0" fill="hold" grpId="0" nodeType="withEffect">
                                  <p:stCondLst>
                                    <p:cond delay="0"/>
                                  </p:stCondLst>
                                  <p:childTnLst>
                                    <p:set>
                                      <p:cBhvr>
                                        <p:cTn id="103" dur="1" fill="hold">
                                          <p:stCondLst>
                                            <p:cond delay="0"/>
                                          </p:stCondLst>
                                        </p:cTn>
                                        <p:tgtEl>
                                          <p:spTgt spid="192"/>
                                        </p:tgtEl>
                                        <p:attrNameLst>
                                          <p:attrName>style.visibility</p:attrName>
                                        </p:attrNameLst>
                                      </p:cBhvr>
                                      <p:to>
                                        <p:strVal val="visible"/>
                                      </p:to>
                                    </p:set>
                                    <p:animEffect transition="in" filter="fade">
                                      <p:cBhvr>
                                        <p:cTn id="104" dur="500"/>
                                        <p:tgtEl>
                                          <p:spTgt spid="192"/>
                                        </p:tgtEl>
                                      </p:cBhvr>
                                    </p:animEffec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193"/>
                                        </p:tgtEl>
                                        <p:attrNameLst>
                                          <p:attrName>style.visibility</p:attrName>
                                        </p:attrNameLst>
                                      </p:cBhvr>
                                      <p:to>
                                        <p:strVal val="visible"/>
                                      </p:to>
                                    </p:set>
                                  </p:childTnLst>
                                </p:cTn>
                              </p:par>
                              <p:par>
                                <p:cTn id="109" presetID="1" presetClass="exit" presetSubtype="0" fill="hold" grpId="1" nodeType="withEffect">
                                  <p:stCondLst>
                                    <p:cond delay="0"/>
                                  </p:stCondLst>
                                  <p:childTnLst>
                                    <p:set>
                                      <p:cBhvr>
                                        <p:cTn id="110" dur="1" fill="hold">
                                          <p:stCondLst>
                                            <p:cond delay="0"/>
                                          </p:stCondLst>
                                        </p:cTn>
                                        <p:tgtEl>
                                          <p:spTgt spid="191"/>
                                        </p:tgtEl>
                                        <p:attrNameLst>
                                          <p:attrName>style.visibility</p:attrName>
                                        </p:attrNameLst>
                                      </p:cBhvr>
                                      <p:to>
                                        <p:strVal val="hidden"/>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grpId="0" nodeType="clickEffect">
                                  <p:stCondLst>
                                    <p:cond delay="0"/>
                                  </p:stCondLst>
                                  <p:childTnLst>
                                    <p:set>
                                      <p:cBhvr>
                                        <p:cTn id="114" dur="1" fill="hold">
                                          <p:stCondLst>
                                            <p:cond delay="0"/>
                                          </p:stCondLst>
                                        </p:cTn>
                                        <p:tgtEl>
                                          <p:spTgt spid="194"/>
                                        </p:tgtEl>
                                        <p:attrNameLst>
                                          <p:attrName>style.visibility</p:attrName>
                                        </p:attrNameLst>
                                      </p:cBhvr>
                                      <p:to>
                                        <p:strVal val="visible"/>
                                      </p:to>
                                    </p:set>
                                  </p:childTnLst>
                                </p:cTn>
                              </p:par>
                              <p:par>
                                <p:cTn id="115" presetID="1" presetClass="exit" presetSubtype="0" fill="hold" grpId="0" nodeType="withEffect">
                                  <p:stCondLst>
                                    <p:cond delay="0"/>
                                  </p:stCondLst>
                                  <p:childTnLst>
                                    <p:set>
                                      <p:cBhvr>
                                        <p:cTn id="116" dur="1" fill="hold">
                                          <p:stCondLst>
                                            <p:cond delay="0"/>
                                          </p:stCondLst>
                                        </p:cTn>
                                        <p:tgtEl>
                                          <p:spTgt spid="222"/>
                                        </p:tgtEl>
                                        <p:attrNameLst>
                                          <p:attrName>style.visibility</p:attrName>
                                        </p:attrNameLst>
                                      </p:cBhvr>
                                      <p:to>
                                        <p:strVal val="hidden"/>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195"/>
                                        </p:tgtEl>
                                        <p:attrNameLst>
                                          <p:attrName>style.visibility</p:attrName>
                                        </p:attrNameLst>
                                      </p:cBhvr>
                                      <p:to>
                                        <p:strVal val="visible"/>
                                      </p:to>
                                    </p:set>
                                  </p:childTnLst>
                                </p:cTn>
                              </p:par>
                              <p:par>
                                <p:cTn id="121" presetID="1" presetClass="exit" presetSubtype="0" fill="hold" grpId="1" nodeType="withEffect">
                                  <p:stCondLst>
                                    <p:cond delay="0"/>
                                  </p:stCondLst>
                                  <p:childTnLst>
                                    <p:set>
                                      <p:cBhvr>
                                        <p:cTn id="122" dur="1" fill="hold">
                                          <p:stCondLst>
                                            <p:cond delay="0"/>
                                          </p:stCondLst>
                                        </p:cTn>
                                        <p:tgtEl>
                                          <p:spTgt spid="193"/>
                                        </p:tgtEl>
                                        <p:attrNameLst>
                                          <p:attrName>style.visibility</p:attrName>
                                        </p:attrNameLst>
                                      </p:cBhvr>
                                      <p:to>
                                        <p:strVal val="hidden"/>
                                      </p:to>
                                    </p:se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196"/>
                                        </p:tgtEl>
                                        <p:attrNameLst>
                                          <p:attrName>style.visibility</p:attrName>
                                        </p:attrNameLst>
                                      </p:cBhvr>
                                      <p:to>
                                        <p:strVal val="visible"/>
                                      </p:to>
                                    </p:set>
                                    <p:animEffect transition="in" filter="fade">
                                      <p:cBhvr>
                                        <p:cTn id="127" dur="500"/>
                                        <p:tgtEl>
                                          <p:spTgt spid="196"/>
                                        </p:tgtEl>
                                      </p:cBhvr>
                                    </p:animEffect>
                                  </p:childTnLst>
                                </p:cTn>
                              </p:par>
                              <p:par>
                                <p:cTn id="128" presetID="1" presetClass="exit" presetSubtype="0" fill="hold" grpId="0" nodeType="withEffect">
                                  <p:stCondLst>
                                    <p:cond delay="0"/>
                                  </p:stCondLst>
                                  <p:childTnLst>
                                    <p:set>
                                      <p:cBhvr>
                                        <p:cTn id="129" dur="1" fill="hold">
                                          <p:stCondLst>
                                            <p:cond delay="0"/>
                                          </p:stCondLst>
                                        </p:cTn>
                                        <p:tgtEl>
                                          <p:spTgt spid="2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 grpId="0"/>
      <p:bldP spid="215" grpId="0"/>
      <p:bldP spid="216" grpId="0"/>
      <p:bldP spid="217" grpId="0"/>
      <p:bldP spid="218" grpId="0"/>
      <p:bldP spid="219" grpId="0"/>
      <p:bldP spid="221" grpId="0"/>
      <p:bldP spid="222" grpId="0"/>
      <p:bldP spid="223" grpId="0"/>
      <p:bldP spid="4" grpId="0" animBg="1"/>
      <p:bldP spid="4" grpId="1" animBg="1"/>
      <p:bldP spid="154" grpId="2"/>
      <p:bldP spid="155" grpId="0" animBg="1"/>
      <p:bldP spid="155" grpId="1" animBg="1"/>
      <p:bldP spid="156" grpId="0"/>
      <p:bldP spid="157" grpId="0" animBg="1"/>
      <p:bldP spid="157" grpId="1" animBg="1"/>
      <p:bldP spid="159" grpId="0"/>
      <p:bldP spid="160" grpId="0" animBg="1"/>
      <p:bldP spid="160" grpId="1" animBg="1"/>
      <p:bldP spid="175" grpId="0"/>
      <p:bldP spid="176" grpId="0" animBg="1"/>
      <p:bldP spid="176" grpId="1" animBg="1"/>
      <p:bldP spid="177" grpId="0"/>
      <p:bldP spid="178" grpId="0" animBg="1"/>
      <p:bldP spid="178" grpId="1" animBg="1"/>
      <p:bldP spid="179" grpId="0"/>
      <p:bldP spid="180" grpId="0" animBg="1"/>
      <p:bldP spid="180" grpId="1" animBg="1"/>
      <p:bldP spid="190" grpId="0"/>
      <p:bldP spid="191" grpId="0" animBg="1"/>
      <p:bldP spid="191" grpId="1" animBg="1"/>
      <p:bldP spid="192" grpId="0"/>
      <p:bldP spid="193" grpId="0" animBg="1"/>
      <p:bldP spid="193" grpId="1" animBg="1"/>
      <p:bldP spid="194" grpId="0"/>
      <p:bldP spid="195" grpId="0" animBg="1"/>
      <p:bldP spid="196"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49913" y="921589"/>
            <a:ext cx="2582326"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FF0000"/>
                </a:solidFill>
                <a:latin typeface="+mn-lt"/>
                <a:ea typeface="+mn-ea"/>
                <a:cs typeface="+mn-ea"/>
                <a:sym typeface="+mn-lt"/>
              </a:rPr>
              <a:t>例子：</a:t>
            </a:r>
            <a:r>
              <a:rPr lang="zh-CN" altLang="en-US" sz="2200" b="1" dirty="0">
                <a:solidFill>
                  <a:srgbClr val="000000"/>
                </a:solidFill>
                <a:latin typeface="+mn-lt"/>
                <a:ea typeface="+mn-ea"/>
                <a:cs typeface="+mn-ea"/>
                <a:sym typeface="+mn-lt"/>
              </a:rPr>
              <a:t>基数排序</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2" name="矩形 1"/>
          <p:cNvSpPr/>
          <p:nvPr/>
        </p:nvSpPr>
        <p:spPr>
          <a:xfrm>
            <a:off x="1253399"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253399"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253399"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253398"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253398"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253398"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099133"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514137" y="5707618"/>
            <a:ext cx="324256" cy="400110"/>
          </a:xfrm>
          <a:prstGeom prst="rect">
            <a:avLst/>
          </a:prstGeom>
          <a:noFill/>
          <a:ln w="38100">
            <a:noFill/>
          </a:ln>
        </p:spPr>
        <p:txBody>
          <a:bodyPr wrap="square" rtlCol="0">
            <a:spAutoFit/>
          </a:bodyPr>
          <a:lstStyle/>
          <a:p>
            <a:r>
              <a:rPr lang="en-US" altLang="zh-CN" sz="2000" b="1" dirty="0"/>
              <a:t>0</a:t>
            </a:r>
            <a:endParaRPr lang="zh-CN" altLang="en-US" sz="2000" b="1" dirty="0"/>
          </a:p>
        </p:txBody>
      </p:sp>
      <p:sp>
        <p:nvSpPr>
          <p:cNvPr id="101" name="文本框 100"/>
          <p:cNvSpPr txBox="1"/>
          <p:nvPr/>
        </p:nvSpPr>
        <p:spPr>
          <a:xfrm>
            <a:off x="2570762" y="5715940"/>
            <a:ext cx="432596" cy="400110"/>
          </a:xfrm>
          <a:prstGeom prst="rect">
            <a:avLst/>
          </a:prstGeom>
          <a:noFill/>
          <a:ln w="38100">
            <a:noFill/>
          </a:ln>
        </p:spPr>
        <p:txBody>
          <a:bodyPr wrap="square" rtlCol="0">
            <a:spAutoFit/>
          </a:bodyPr>
          <a:lstStyle/>
          <a:p>
            <a:r>
              <a:rPr lang="en-US" altLang="zh-CN" sz="2000" b="1" dirty="0"/>
              <a:t>1</a:t>
            </a:r>
            <a:endParaRPr lang="zh-CN" altLang="en-US" sz="2000" b="1" dirty="0"/>
          </a:p>
        </p:txBody>
      </p:sp>
      <p:sp>
        <p:nvSpPr>
          <p:cNvPr id="102" name="文本框 101"/>
          <p:cNvSpPr txBox="1"/>
          <p:nvPr/>
        </p:nvSpPr>
        <p:spPr>
          <a:xfrm>
            <a:off x="3619798" y="5702270"/>
            <a:ext cx="432596" cy="400110"/>
          </a:xfrm>
          <a:prstGeom prst="rect">
            <a:avLst/>
          </a:prstGeom>
          <a:noFill/>
          <a:ln w="38100">
            <a:noFill/>
          </a:ln>
        </p:spPr>
        <p:txBody>
          <a:bodyPr wrap="square" rtlCol="0">
            <a:spAutoFit/>
          </a:bodyPr>
          <a:lstStyle/>
          <a:p>
            <a:r>
              <a:rPr lang="en-US" altLang="zh-CN" sz="2000" b="1" dirty="0"/>
              <a:t>2</a:t>
            </a:r>
            <a:endParaRPr lang="zh-CN" altLang="en-US" sz="2000" b="1" dirty="0"/>
          </a:p>
        </p:txBody>
      </p:sp>
      <p:sp>
        <p:nvSpPr>
          <p:cNvPr id="103" name="文本框 102"/>
          <p:cNvSpPr txBox="1"/>
          <p:nvPr/>
        </p:nvSpPr>
        <p:spPr>
          <a:xfrm>
            <a:off x="4636332" y="5702270"/>
            <a:ext cx="432596" cy="400110"/>
          </a:xfrm>
          <a:prstGeom prst="rect">
            <a:avLst/>
          </a:prstGeom>
          <a:noFill/>
          <a:ln w="38100">
            <a:noFill/>
          </a:ln>
        </p:spPr>
        <p:txBody>
          <a:bodyPr wrap="square" rtlCol="0">
            <a:spAutoFit/>
          </a:bodyPr>
          <a:lstStyle/>
          <a:p>
            <a:r>
              <a:rPr lang="en-US" altLang="zh-CN" sz="2000" b="1" dirty="0"/>
              <a:t>3</a:t>
            </a:r>
            <a:endParaRPr lang="zh-CN" altLang="en-US" sz="2000" b="1" dirty="0"/>
          </a:p>
        </p:txBody>
      </p:sp>
      <p:sp>
        <p:nvSpPr>
          <p:cNvPr id="104" name="文本框 103"/>
          <p:cNvSpPr txBox="1"/>
          <p:nvPr/>
        </p:nvSpPr>
        <p:spPr>
          <a:xfrm>
            <a:off x="5666406" y="5702270"/>
            <a:ext cx="432596" cy="400110"/>
          </a:xfrm>
          <a:prstGeom prst="rect">
            <a:avLst/>
          </a:prstGeom>
          <a:noFill/>
          <a:ln w="38100">
            <a:noFill/>
          </a:ln>
        </p:spPr>
        <p:txBody>
          <a:bodyPr wrap="square" rtlCol="0">
            <a:spAutoFit/>
          </a:bodyPr>
          <a:lstStyle/>
          <a:p>
            <a:r>
              <a:rPr lang="en-US" altLang="zh-CN" sz="2000" b="1" dirty="0"/>
              <a:t>4</a:t>
            </a:r>
            <a:endParaRPr lang="zh-CN" altLang="en-US" sz="2000" b="1" dirty="0"/>
          </a:p>
        </p:txBody>
      </p:sp>
      <p:sp>
        <p:nvSpPr>
          <p:cNvPr id="105" name="文本框 104"/>
          <p:cNvSpPr txBox="1"/>
          <p:nvPr/>
        </p:nvSpPr>
        <p:spPr>
          <a:xfrm>
            <a:off x="6778061" y="5722113"/>
            <a:ext cx="432596" cy="400110"/>
          </a:xfrm>
          <a:prstGeom prst="rect">
            <a:avLst/>
          </a:prstGeom>
          <a:noFill/>
          <a:ln w="38100">
            <a:noFill/>
          </a:ln>
        </p:spPr>
        <p:txBody>
          <a:bodyPr wrap="square" rtlCol="0">
            <a:spAutoFit/>
          </a:bodyPr>
          <a:lstStyle/>
          <a:p>
            <a:r>
              <a:rPr lang="en-US" altLang="zh-CN" sz="2000" b="1" dirty="0"/>
              <a:t>5</a:t>
            </a:r>
            <a:endParaRPr lang="zh-CN" altLang="en-US" sz="2000" b="1" dirty="0"/>
          </a:p>
        </p:txBody>
      </p:sp>
      <p:sp>
        <p:nvSpPr>
          <p:cNvPr id="106" name="文本框 105"/>
          <p:cNvSpPr txBox="1"/>
          <p:nvPr/>
        </p:nvSpPr>
        <p:spPr>
          <a:xfrm>
            <a:off x="7788317" y="5702998"/>
            <a:ext cx="432596" cy="400110"/>
          </a:xfrm>
          <a:prstGeom prst="rect">
            <a:avLst/>
          </a:prstGeom>
          <a:noFill/>
          <a:ln w="38100">
            <a:noFill/>
          </a:ln>
        </p:spPr>
        <p:txBody>
          <a:bodyPr wrap="square" rtlCol="0">
            <a:spAutoFit/>
          </a:bodyPr>
          <a:lstStyle/>
          <a:p>
            <a:r>
              <a:rPr lang="en-US" altLang="zh-CN" sz="2000" b="1" dirty="0"/>
              <a:t>6</a:t>
            </a:r>
            <a:endParaRPr lang="zh-CN" altLang="en-US" sz="2000" b="1" dirty="0"/>
          </a:p>
        </p:txBody>
      </p:sp>
      <p:sp>
        <p:nvSpPr>
          <p:cNvPr id="107" name="文本框 106"/>
          <p:cNvSpPr txBox="1"/>
          <p:nvPr/>
        </p:nvSpPr>
        <p:spPr>
          <a:xfrm>
            <a:off x="8838641" y="5723321"/>
            <a:ext cx="432596" cy="400110"/>
          </a:xfrm>
          <a:prstGeom prst="rect">
            <a:avLst/>
          </a:prstGeom>
          <a:noFill/>
          <a:ln w="38100">
            <a:noFill/>
          </a:ln>
        </p:spPr>
        <p:txBody>
          <a:bodyPr wrap="square" rtlCol="0">
            <a:spAutoFit/>
          </a:bodyPr>
          <a:lstStyle/>
          <a:p>
            <a:r>
              <a:rPr lang="en-US" altLang="zh-CN" sz="2000" b="1" dirty="0"/>
              <a:t>7</a:t>
            </a:r>
            <a:endParaRPr lang="zh-CN" altLang="en-US" sz="2000" b="1" dirty="0"/>
          </a:p>
        </p:txBody>
      </p:sp>
      <p:sp>
        <p:nvSpPr>
          <p:cNvPr id="108" name="文本框 107"/>
          <p:cNvSpPr txBox="1"/>
          <p:nvPr/>
        </p:nvSpPr>
        <p:spPr>
          <a:xfrm>
            <a:off x="9895807" y="5719450"/>
            <a:ext cx="432596" cy="400110"/>
          </a:xfrm>
          <a:prstGeom prst="rect">
            <a:avLst/>
          </a:prstGeom>
          <a:noFill/>
          <a:ln w="38100">
            <a:noFill/>
          </a:ln>
        </p:spPr>
        <p:txBody>
          <a:bodyPr wrap="square" rtlCol="0">
            <a:spAutoFit/>
          </a:bodyPr>
          <a:lstStyle/>
          <a:p>
            <a:r>
              <a:rPr lang="en-US" altLang="zh-CN" sz="2000" b="1" dirty="0"/>
              <a:t>8</a:t>
            </a:r>
            <a:endParaRPr lang="zh-CN" altLang="en-US" sz="2000" b="1" dirty="0"/>
          </a:p>
        </p:txBody>
      </p:sp>
      <p:sp>
        <p:nvSpPr>
          <p:cNvPr id="109" name="文本框 108"/>
          <p:cNvSpPr txBox="1"/>
          <p:nvPr/>
        </p:nvSpPr>
        <p:spPr>
          <a:xfrm>
            <a:off x="10970288" y="5702270"/>
            <a:ext cx="432596" cy="400110"/>
          </a:xfrm>
          <a:prstGeom prst="rect">
            <a:avLst/>
          </a:prstGeom>
          <a:noFill/>
          <a:ln w="38100">
            <a:noFill/>
          </a:ln>
        </p:spPr>
        <p:txBody>
          <a:bodyPr wrap="square" rtlCol="0">
            <a:spAutoFit/>
          </a:bodyPr>
          <a:lstStyle/>
          <a:p>
            <a:r>
              <a:rPr lang="en-US" altLang="zh-CN" sz="2000" b="1" dirty="0"/>
              <a:t>9</a:t>
            </a:r>
            <a:endParaRPr lang="zh-CN" altLang="en-US" sz="2000" b="1" dirty="0"/>
          </a:p>
        </p:txBody>
      </p:sp>
      <p:sp>
        <p:nvSpPr>
          <p:cNvPr id="110" name="文本框 109"/>
          <p:cNvSpPr txBox="1"/>
          <p:nvPr/>
        </p:nvSpPr>
        <p:spPr>
          <a:xfrm>
            <a:off x="2626056" y="1523906"/>
            <a:ext cx="7889262" cy="400110"/>
          </a:xfrm>
          <a:prstGeom prst="rect">
            <a:avLst/>
          </a:prstGeom>
          <a:noFill/>
        </p:spPr>
        <p:txBody>
          <a:bodyPr wrap="square" rtlCol="0">
            <a:spAutoFit/>
          </a:bodyPr>
          <a:lstStyle/>
          <a:p>
            <a:r>
              <a:rPr lang="en-US" altLang="zh-CN" sz="2000" b="1" dirty="0"/>
              <a:t>278     109     063     930     589     184     505     269     008     083</a:t>
            </a:r>
            <a:endParaRPr lang="zh-CN" altLang="en-US" sz="2000" b="1" dirty="0"/>
          </a:p>
        </p:txBody>
      </p:sp>
      <p:sp>
        <p:nvSpPr>
          <p:cNvPr id="112" name="矩形 111"/>
          <p:cNvSpPr/>
          <p:nvPr/>
        </p:nvSpPr>
        <p:spPr>
          <a:xfrm>
            <a:off x="2279760"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2279760"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279760"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279759"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279759"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2279759"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25494"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9" name="矩形 118"/>
          <p:cNvSpPr/>
          <p:nvPr/>
        </p:nvSpPr>
        <p:spPr>
          <a:xfrm>
            <a:off x="3319342" y="332415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p:nvPr/>
        </p:nvCxnSpPr>
        <p:spPr>
          <a:xfrm>
            <a:off x="3319342" y="52965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319342" y="48596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319341" y="4371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319341" y="38741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3319341" y="283647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65076" y="282762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26" name="矩形 125"/>
          <p:cNvSpPr/>
          <p:nvPr/>
        </p:nvSpPr>
        <p:spPr>
          <a:xfrm>
            <a:off x="4374368" y="334447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4374368" y="53168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374368" y="4879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374367" y="439226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374367" y="38944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4374367" y="285679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220102" y="284794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3" name="矩形 132"/>
          <p:cNvSpPr/>
          <p:nvPr/>
        </p:nvSpPr>
        <p:spPr>
          <a:xfrm>
            <a:off x="5430739" y="335306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5430739" y="53254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430739" y="488853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5430738" y="440085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5430738" y="39030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5430738" y="286538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6276473" y="285653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0" name="矩形 139"/>
          <p:cNvSpPr/>
          <p:nvPr/>
        </p:nvSpPr>
        <p:spPr>
          <a:xfrm>
            <a:off x="645790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45790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645790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645790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645790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645790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30363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7" name="矩形 146"/>
          <p:cNvSpPr/>
          <p:nvPr/>
        </p:nvSpPr>
        <p:spPr>
          <a:xfrm>
            <a:off x="7478864"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8" name="直接连接符 147"/>
          <p:cNvCxnSpPr/>
          <p:nvPr/>
        </p:nvCxnSpPr>
        <p:spPr>
          <a:xfrm>
            <a:off x="7478864"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7478864"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7478863"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7478863"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7478863"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8324598"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1" name="矩形 160"/>
          <p:cNvSpPr/>
          <p:nvPr/>
        </p:nvSpPr>
        <p:spPr>
          <a:xfrm>
            <a:off x="853875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2" name="直接连接符 161"/>
          <p:cNvCxnSpPr/>
          <p:nvPr/>
        </p:nvCxnSpPr>
        <p:spPr>
          <a:xfrm>
            <a:off x="853875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853875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853875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853875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853875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a:off x="938448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8" name="矩形 167"/>
          <p:cNvSpPr/>
          <p:nvPr/>
        </p:nvSpPr>
        <p:spPr>
          <a:xfrm>
            <a:off x="9590259"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9" name="直接连接符 168"/>
          <p:cNvCxnSpPr/>
          <p:nvPr/>
        </p:nvCxnSpPr>
        <p:spPr>
          <a:xfrm>
            <a:off x="9590259"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9590259"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1" name="直接连接符 170"/>
          <p:cNvCxnSpPr/>
          <p:nvPr/>
        </p:nvCxnSpPr>
        <p:spPr>
          <a:xfrm>
            <a:off x="9590258"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a:off x="9590258"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a:off x="9590258"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4" name="直接连接符 173"/>
          <p:cNvCxnSpPr/>
          <p:nvPr/>
        </p:nvCxnSpPr>
        <p:spPr>
          <a:xfrm>
            <a:off x="10435993"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2" name="矩形 181"/>
          <p:cNvSpPr/>
          <p:nvPr/>
        </p:nvSpPr>
        <p:spPr>
          <a:xfrm>
            <a:off x="10642315" y="331242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p:nvPr/>
        </p:nvCxnSpPr>
        <p:spPr>
          <a:xfrm>
            <a:off x="10642315" y="52847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642315" y="484789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10642314" y="43602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0642314" y="38623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10642314" y="282474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11488049" y="281589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9" name="矩形 188"/>
          <p:cNvSpPr/>
          <p:nvPr/>
        </p:nvSpPr>
        <p:spPr>
          <a:xfrm>
            <a:off x="5520884"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2057307" y="2133499"/>
            <a:ext cx="862213" cy="531905"/>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2930470"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3772429"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4658671"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9840536"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6383097" y="213637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7250122"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8092081"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8978323"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文本框 213"/>
          <p:cNvSpPr txBox="1"/>
          <p:nvPr/>
        </p:nvSpPr>
        <p:spPr>
          <a:xfrm>
            <a:off x="6521748" y="2190954"/>
            <a:ext cx="640584" cy="400110"/>
          </a:xfrm>
          <a:prstGeom prst="rect">
            <a:avLst/>
          </a:prstGeom>
          <a:noFill/>
        </p:spPr>
        <p:txBody>
          <a:bodyPr wrap="square" rtlCol="0">
            <a:spAutoFit/>
          </a:bodyPr>
          <a:lstStyle/>
          <a:p>
            <a:r>
              <a:rPr lang="en-US" altLang="zh-CN" sz="2000" b="1" dirty="0"/>
              <a:t>278</a:t>
            </a:r>
            <a:endParaRPr lang="zh-CN" altLang="en-US" sz="2000" b="1" dirty="0"/>
          </a:p>
        </p:txBody>
      </p:sp>
      <p:sp>
        <p:nvSpPr>
          <p:cNvPr id="215" name="文本框 214"/>
          <p:cNvSpPr txBox="1"/>
          <p:nvPr/>
        </p:nvSpPr>
        <p:spPr>
          <a:xfrm>
            <a:off x="8227443" y="2190690"/>
            <a:ext cx="640584" cy="400110"/>
          </a:xfrm>
          <a:prstGeom prst="rect">
            <a:avLst/>
          </a:prstGeom>
          <a:noFill/>
        </p:spPr>
        <p:txBody>
          <a:bodyPr wrap="square" rtlCol="0">
            <a:spAutoFit/>
          </a:bodyPr>
          <a:lstStyle/>
          <a:p>
            <a:r>
              <a:rPr lang="en-US" altLang="zh-CN" sz="2000" b="1" dirty="0"/>
              <a:t>109</a:t>
            </a:r>
            <a:endParaRPr lang="zh-CN" altLang="en-US" sz="2000" b="1" dirty="0"/>
          </a:p>
        </p:txBody>
      </p:sp>
      <p:sp>
        <p:nvSpPr>
          <p:cNvPr id="216" name="文本框 215"/>
          <p:cNvSpPr txBox="1"/>
          <p:nvPr/>
        </p:nvSpPr>
        <p:spPr>
          <a:xfrm>
            <a:off x="3066570" y="2202550"/>
            <a:ext cx="640584" cy="400110"/>
          </a:xfrm>
          <a:prstGeom prst="rect">
            <a:avLst/>
          </a:prstGeom>
          <a:noFill/>
        </p:spPr>
        <p:txBody>
          <a:bodyPr wrap="square" rtlCol="0">
            <a:spAutoFit/>
          </a:bodyPr>
          <a:lstStyle/>
          <a:p>
            <a:r>
              <a:rPr lang="en-US" altLang="zh-CN" sz="2000" b="1" dirty="0"/>
              <a:t>063</a:t>
            </a:r>
            <a:endParaRPr lang="zh-CN" altLang="en-US" sz="2000" b="1" dirty="0"/>
          </a:p>
        </p:txBody>
      </p:sp>
      <p:sp>
        <p:nvSpPr>
          <p:cNvPr id="217" name="文本框 216"/>
          <p:cNvSpPr txBox="1"/>
          <p:nvPr/>
        </p:nvSpPr>
        <p:spPr>
          <a:xfrm>
            <a:off x="2219799" y="2204205"/>
            <a:ext cx="640584" cy="400110"/>
          </a:xfrm>
          <a:prstGeom prst="rect">
            <a:avLst/>
          </a:prstGeom>
          <a:noFill/>
        </p:spPr>
        <p:txBody>
          <a:bodyPr wrap="square" rtlCol="0">
            <a:spAutoFit/>
          </a:bodyPr>
          <a:lstStyle/>
          <a:p>
            <a:r>
              <a:rPr lang="en-US" altLang="zh-CN" sz="2000" b="1" dirty="0"/>
              <a:t>930 </a:t>
            </a:r>
            <a:endParaRPr lang="zh-CN" altLang="en-US" sz="2000" b="1" dirty="0"/>
          </a:p>
        </p:txBody>
      </p:sp>
      <p:sp>
        <p:nvSpPr>
          <p:cNvPr id="218" name="文本框 217"/>
          <p:cNvSpPr txBox="1"/>
          <p:nvPr/>
        </p:nvSpPr>
        <p:spPr>
          <a:xfrm>
            <a:off x="9113195" y="2183674"/>
            <a:ext cx="640584" cy="400110"/>
          </a:xfrm>
          <a:prstGeom prst="rect">
            <a:avLst/>
          </a:prstGeom>
          <a:noFill/>
        </p:spPr>
        <p:txBody>
          <a:bodyPr wrap="square" rtlCol="0">
            <a:spAutoFit/>
          </a:bodyPr>
          <a:lstStyle/>
          <a:p>
            <a:r>
              <a:rPr lang="en-US" altLang="zh-CN" sz="2000" b="1" dirty="0"/>
              <a:t>589</a:t>
            </a:r>
            <a:endParaRPr lang="zh-CN" altLang="en-US" sz="2000" b="1" dirty="0"/>
          </a:p>
        </p:txBody>
      </p:sp>
      <p:sp>
        <p:nvSpPr>
          <p:cNvPr id="219" name="文本框 218"/>
          <p:cNvSpPr txBox="1"/>
          <p:nvPr/>
        </p:nvSpPr>
        <p:spPr>
          <a:xfrm>
            <a:off x="4795808" y="2201823"/>
            <a:ext cx="640584" cy="400110"/>
          </a:xfrm>
          <a:prstGeom prst="rect">
            <a:avLst/>
          </a:prstGeom>
          <a:noFill/>
        </p:spPr>
        <p:txBody>
          <a:bodyPr wrap="square" rtlCol="0">
            <a:spAutoFit/>
          </a:bodyPr>
          <a:lstStyle/>
          <a:p>
            <a:r>
              <a:rPr lang="en-US" altLang="zh-CN" sz="2000" b="1" dirty="0"/>
              <a:t>184</a:t>
            </a:r>
            <a:endParaRPr lang="zh-CN" altLang="en-US" sz="2000" b="1" dirty="0"/>
          </a:p>
        </p:txBody>
      </p:sp>
      <p:sp>
        <p:nvSpPr>
          <p:cNvPr id="220" name="文本框 219"/>
          <p:cNvSpPr txBox="1"/>
          <p:nvPr/>
        </p:nvSpPr>
        <p:spPr>
          <a:xfrm>
            <a:off x="5611963" y="2183674"/>
            <a:ext cx="640584" cy="400110"/>
          </a:xfrm>
          <a:prstGeom prst="rect">
            <a:avLst/>
          </a:prstGeom>
          <a:noFill/>
        </p:spPr>
        <p:txBody>
          <a:bodyPr wrap="square" rtlCol="0">
            <a:spAutoFit/>
          </a:bodyPr>
          <a:lstStyle/>
          <a:p>
            <a:r>
              <a:rPr lang="en-US" altLang="zh-CN" sz="2000" b="1" dirty="0"/>
              <a:t>505</a:t>
            </a:r>
            <a:endParaRPr lang="zh-CN" altLang="en-US" sz="2000" b="1" dirty="0"/>
          </a:p>
        </p:txBody>
      </p:sp>
      <p:sp>
        <p:nvSpPr>
          <p:cNvPr id="221" name="文本框 220"/>
          <p:cNvSpPr txBox="1"/>
          <p:nvPr/>
        </p:nvSpPr>
        <p:spPr>
          <a:xfrm>
            <a:off x="9992405" y="2206003"/>
            <a:ext cx="640584" cy="400110"/>
          </a:xfrm>
          <a:prstGeom prst="rect">
            <a:avLst/>
          </a:prstGeom>
          <a:noFill/>
        </p:spPr>
        <p:txBody>
          <a:bodyPr wrap="square" rtlCol="0">
            <a:spAutoFit/>
          </a:bodyPr>
          <a:lstStyle/>
          <a:p>
            <a:r>
              <a:rPr lang="en-US" altLang="zh-CN" sz="2000" b="1" dirty="0"/>
              <a:t>269</a:t>
            </a:r>
            <a:endParaRPr lang="zh-CN" altLang="en-US" sz="2000" b="1" dirty="0"/>
          </a:p>
        </p:txBody>
      </p:sp>
      <p:sp>
        <p:nvSpPr>
          <p:cNvPr id="222" name="文本框 221"/>
          <p:cNvSpPr txBox="1"/>
          <p:nvPr/>
        </p:nvSpPr>
        <p:spPr>
          <a:xfrm>
            <a:off x="7403499" y="2183674"/>
            <a:ext cx="640584" cy="400110"/>
          </a:xfrm>
          <a:prstGeom prst="rect">
            <a:avLst/>
          </a:prstGeom>
          <a:noFill/>
        </p:spPr>
        <p:txBody>
          <a:bodyPr wrap="square" rtlCol="0">
            <a:spAutoFit/>
          </a:bodyPr>
          <a:lstStyle/>
          <a:p>
            <a:r>
              <a:rPr lang="en-US" altLang="zh-CN" sz="2000" b="1" dirty="0"/>
              <a:t>008</a:t>
            </a:r>
            <a:endParaRPr lang="zh-CN" altLang="en-US" sz="2000" b="1" dirty="0"/>
          </a:p>
        </p:txBody>
      </p:sp>
      <p:sp>
        <p:nvSpPr>
          <p:cNvPr id="223" name="文本框 222"/>
          <p:cNvSpPr txBox="1"/>
          <p:nvPr/>
        </p:nvSpPr>
        <p:spPr>
          <a:xfrm>
            <a:off x="3949037" y="2201823"/>
            <a:ext cx="640584" cy="400110"/>
          </a:xfrm>
          <a:prstGeom prst="rect">
            <a:avLst/>
          </a:prstGeom>
          <a:noFill/>
        </p:spPr>
        <p:txBody>
          <a:bodyPr wrap="square" rtlCol="0">
            <a:spAutoFit/>
          </a:bodyPr>
          <a:lstStyle/>
          <a:p>
            <a:r>
              <a:rPr lang="en-US" altLang="zh-CN" sz="2000" b="1" dirty="0"/>
              <a:t>083</a:t>
            </a:r>
            <a:endParaRPr lang="zh-CN" altLang="en-US" sz="2000" b="1" dirty="0"/>
          </a:p>
        </p:txBody>
      </p:sp>
      <p:sp>
        <p:nvSpPr>
          <p:cNvPr id="154" name="文本框 153"/>
          <p:cNvSpPr txBox="1"/>
          <p:nvPr/>
        </p:nvSpPr>
        <p:spPr>
          <a:xfrm>
            <a:off x="9722487" y="5295223"/>
            <a:ext cx="640584" cy="400110"/>
          </a:xfrm>
          <a:prstGeom prst="rect">
            <a:avLst/>
          </a:prstGeom>
          <a:noFill/>
          <a:ln w="38100">
            <a:noFill/>
          </a:ln>
        </p:spPr>
        <p:txBody>
          <a:bodyPr wrap="square" rtlCol="0">
            <a:spAutoFit/>
          </a:bodyPr>
          <a:lstStyle/>
          <a:p>
            <a:r>
              <a:rPr lang="en-US" altLang="zh-CN" sz="2000" b="1" dirty="0"/>
              <a:t>278</a:t>
            </a:r>
            <a:endParaRPr lang="zh-CN" altLang="en-US" sz="2000" b="1" dirty="0"/>
          </a:p>
        </p:txBody>
      </p:sp>
      <p:sp>
        <p:nvSpPr>
          <p:cNvPr id="156" name="文本框 155"/>
          <p:cNvSpPr txBox="1"/>
          <p:nvPr/>
        </p:nvSpPr>
        <p:spPr>
          <a:xfrm>
            <a:off x="10796718" y="5325476"/>
            <a:ext cx="640584" cy="400110"/>
          </a:xfrm>
          <a:prstGeom prst="rect">
            <a:avLst/>
          </a:prstGeom>
          <a:noFill/>
          <a:ln w="38100">
            <a:noFill/>
          </a:ln>
        </p:spPr>
        <p:txBody>
          <a:bodyPr wrap="square" rtlCol="0">
            <a:spAutoFit/>
          </a:bodyPr>
          <a:lstStyle/>
          <a:p>
            <a:r>
              <a:rPr lang="en-US" altLang="zh-CN" sz="2000" b="1" dirty="0"/>
              <a:t>109</a:t>
            </a:r>
            <a:endParaRPr lang="zh-CN" altLang="en-US" sz="2000" b="1" dirty="0"/>
          </a:p>
        </p:txBody>
      </p:sp>
      <p:sp>
        <p:nvSpPr>
          <p:cNvPr id="159" name="文本框 158"/>
          <p:cNvSpPr txBox="1"/>
          <p:nvPr/>
        </p:nvSpPr>
        <p:spPr>
          <a:xfrm>
            <a:off x="4499857" y="5341679"/>
            <a:ext cx="640584" cy="400110"/>
          </a:xfrm>
          <a:prstGeom prst="rect">
            <a:avLst/>
          </a:prstGeom>
          <a:noFill/>
          <a:ln w="38100">
            <a:noFill/>
          </a:ln>
        </p:spPr>
        <p:txBody>
          <a:bodyPr wrap="square" rtlCol="0">
            <a:spAutoFit/>
          </a:bodyPr>
          <a:lstStyle/>
          <a:p>
            <a:r>
              <a:rPr lang="en-US" altLang="zh-CN" sz="2000" b="1" dirty="0"/>
              <a:t>063</a:t>
            </a:r>
            <a:endParaRPr lang="zh-CN" altLang="en-US" sz="2000" b="1" dirty="0"/>
          </a:p>
        </p:txBody>
      </p:sp>
      <p:sp>
        <p:nvSpPr>
          <p:cNvPr id="175" name="文本框 174"/>
          <p:cNvSpPr txBox="1"/>
          <p:nvPr/>
        </p:nvSpPr>
        <p:spPr>
          <a:xfrm>
            <a:off x="1416723" y="5323114"/>
            <a:ext cx="640584" cy="400110"/>
          </a:xfrm>
          <a:prstGeom prst="rect">
            <a:avLst/>
          </a:prstGeom>
          <a:noFill/>
          <a:ln w="3175">
            <a:noFill/>
          </a:ln>
        </p:spPr>
        <p:txBody>
          <a:bodyPr wrap="square" rtlCol="0">
            <a:spAutoFit/>
          </a:bodyPr>
          <a:lstStyle/>
          <a:p>
            <a:r>
              <a:rPr lang="en-US" altLang="zh-CN" sz="2000" b="1" dirty="0"/>
              <a:t>930</a:t>
            </a:r>
            <a:endParaRPr lang="zh-CN" altLang="en-US" sz="2000" b="1" dirty="0"/>
          </a:p>
        </p:txBody>
      </p:sp>
      <p:sp>
        <p:nvSpPr>
          <p:cNvPr id="177" name="文本框 176"/>
          <p:cNvSpPr txBox="1"/>
          <p:nvPr/>
        </p:nvSpPr>
        <p:spPr>
          <a:xfrm>
            <a:off x="10807095" y="4875469"/>
            <a:ext cx="640584" cy="400110"/>
          </a:xfrm>
          <a:prstGeom prst="rect">
            <a:avLst/>
          </a:prstGeom>
          <a:noFill/>
          <a:ln w="38100">
            <a:noFill/>
          </a:ln>
        </p:spPr>
        <p:txBody>
          <a:bodyPr wrap="square" rtlCol="0">
            <a:spAutoFit/>
          </a:bodyPr>
          <a:lstStyle/>
          <a:p>
            <a:r>
              <a:rPr lang="en-US" altLang="zh-CN" sz="2000" b="1" dirty="0"/>
              <a:t>589</a:t>
            </a:r>
            <a:endParaRPr lang="zh-CN" altLang="en-US" sz="2000" b="1" dirty="0"/>
          </a:p>
        </p:txBody>
      </p:sp>
      <p:sp>
        <p:nvSpPr>
          <p:cNvPr id="179" name="文本框 178"/>
          <p:cNvSpPr txBox="1"/>
          <p:nvPr/>
        </p:nvSpPr>
        <p:spPr>
          <a:xfrm>
            <a:off x="5564769" y="5361142"/>
            <a:ext cx="640584" cy="400110"/>
          </a:xfrm>
          <a:prstGeom prst="rect">
            <a:avLst/>
          </a:prstGeom>
          <a:noFill/>
          <a:ln w="38100">
            <a:noFill/>
          </a:ln>
        </p:spPr>
        <p:txBody>
          <a:bodyPr wrap="square" rtlCol="0">
            <a:spAutoFit/>
          </a:bodyPr>
          <a:lstStyle/>
          <a:p>
            <a:r>
              <a:rPr lang="en-US" altLang="zh-CN" sz="2000" b="1" dirty="0"/>
              <a:t>184</a:t>
            </a:r>
            <a:endParaRPr lang="zh-CN" altLang="en-US" sz="2000" b="1" dirty="0"/>
          </a:p>
        </p:txBody>
      </p:sp>
      <p:sp>
        <p:nvSpPr>
          <p:cNvPr id="190" name="文本框 189"/>
          <p:cNvSpPr txBox="1"/>
          <p:nvPr/>
        </p:nvSpPr>
        <p:spPr>
          <a:xfrm>
            <a:off x="6557211" y="5364286"/>
            <a:ext cx="640584" cy="400110"/>
          </a:xfrm>
          <a:prstGeom prst="rect">
            <a:avLst/>
          </a:prstGeom>
          <a:noFill/>
          <a:ln w="38100">
            <a:noFill/>
          </a:ln>
        </p:spPr>
        <p:txBody>
          <a:bodyPr wrap="square" rtlCol="0">
            <a:spAutoFit/>
          </a:bodyPr>
          <a:lstStyle/>
          <a:p>
            <a:r>
              <a:rPr lang="en-US" altLang="zh-CN" sz="2000" b="1" dirty="0"/>
              <a:t>505</a:t>
            </a:r>
            <a:endParaRPr lang="zh-CN" altLang="en-US" sz="2000" b="1" dirty="0"/>
          </a:p>
        </p:txBody>
      </p:sp>
      <p:sp>
        <p:nvSpPr>
          <p:cNvPr id="192" name="文本框 191"/>
          <p:cNvSpPr txBox="1"/>
          <p:nvPr/>
        </p:nvSpPr>
        <p:spPr>
          <a:xfrm>
            <a:off x="10807095" y="4429398"/>
            <a:ext cx="640584" cy="400110"/>
          </a:xfrm>
          <a:prstGeom prst="rect">
            <a:avLst/>
          </a:prstGeom>
          <a:noFill/>
          <a:ln w="38100">
            <a:noFill/>
          </a:ln>
        </p:spPr>
        <p:txBody>
          <a:bodyPr wrap="square" rtlCol="0">
            <a:spAutoFit/>
          </a:bodyPr>
          <a:lstStyle/>
          <a:p>
            <a:r>
              <a:rPr lang="en-US" altLang="zh-CN" sz="2000" b="1" dirty="0"/>
              <a:t>269</a:t>
            </a:r>
            <a:endParaRPr lang="zh-CN" altLang="en-US" sz="2000" b="1" dirty="0"/>
          </a:p>
        </p:txBody>
      </p:sp>
      <p:sp>
        <p:nvSpPr>
          <p:cNvPr id="194" name="文本框 193"/>
          <p:cNvSpPr txBox="1"/>
          <p:nvPr/>
        </p:nvSpPr>
        <p:spPr>
          <a:xfrm>
            <a:off x="9729721" y="4875469"/>
            <a:ext cx="640584" cy="400110"/>
          </a:xfrm>
          <a:prstGeom prst="rect">
            <a:avLst/>
          </a:prstGeom>
          <a:noFill/>
          <a:ln w="38100">
            <a:noFill/>
          </a:ln>
        </p:spPr>
        <p:txBody>
          <a:bodyPr wrap="square" rtlCol="0">
            <a:spAutoFit/>
          </a:bodyPr>
          <a:lstStyle/>
          <a:p>
            <a:r>
              <a:rPr lang="en-US" altLang="zh-CN" sz="2000" b="1" dirty="0"/>
              <a:t>008</a:t>
            </a:r>
            <a:endParaRPr lang="zh-CN" altLang="en-US" sz="2000" b="1" dirty="0"/>
          </a:p>
        </p:txBody>
      </p:sp>
      <p:sp>
        <p:nvSpPr>
          <p:cNvPr id="196" name="文本框 195"/>
          <p:cNvSpPr txBox="1"/>
          <p:nvPr/>
        </p:nvSpPr>
        <p:spPr>
          <a:xfrm>
            <a:off x="4545452" y="4913994"/>
            <a:ext cx="640584" cy="400110"/>
          </a:xfrm>
          <a:prstGeom prst="rect">
            <a:avLst/>
          </a:prstGeom>
          <a:noFill/>
          <a:ln w="38100">
            <a:noFill/>
          </a:ln>
        </p:spPr>
        <p:txBody>
          <a:bodyPr wrap="square" rtlCol="0">
            <a:spAutoFit/>
          </a:bodyPr>
          <a:lstStyle/>
          <a:p>
            <a:r>
              <a:rPr lang="en-US" altLang="zh-CN" sz="2000" b="1" dirty="0"/>
              <a:t>083</a:t>
            </a:r>
            <a:endParaRPr lang="zh-CN" altLang="en-US" sz="2000" b="1" dirty="0"/>
          </a:p>
        </p:txBody>
      </p:sp>
      <p:sp>
        <p:nvSpPr>
          <p:cNvPr id="158" name="文本框 157"/>
          <p:cNvSpPr txBox="1"/>
          <p:nvPr/>
        </p:nvSpPr>
        <p:spPr>
          <a:xfrm>
            <a:off x="1449913" y="6066972"/>
            <a:ext cx="9246015" cy="799514"/>
          </a:xfrm>
          <a:prstGeom prst="rect">
            <a:avLst/>
          </a:prstGeom>
          <a:noFill/>
        </p:spPr>
        <p:txBody>
          <a:bodyPr wrap="square" rtlCol="0">
            <a:spAutoFit/>
          </a:bodyPr>
          <a:lstStyle/>
          <a:p>
            <a:pPr>
              <a:lnSpc>
                <a:spcPct val="120000"/>
              </a:lnSpc>
            </a:pPr>
            <a:r>
              <a:rPr lang="zh-CN" altLang="en-US" sz="2000" b="1" dirty="0"/>
              <a:t>第二趟：从左到右，依次将关键字序列中的每个关键字按照</a:t>
            </a:r>
            <a:r>
              <a:rPr lang="zh-CN" altLang="en-US" sz="2000" b="1" dirty="0">
                <a:solidFill>
                  <a:srgbClr val="FF0000"/>
                </a:solidFill>
              </a:rPr>
              <a:t>次低位</a:t>
            </a:r>
            <a:r>
              <a:rPr lang="zh-CN" altLang="en-US" sz="2000" b="1" dirty="0"/>
              <a:t>进入对应编号</a:t>
            </a:r>
            <a:endParaRPr lang="en-US" altLang="zh-CN" sz="2000" b="1" dirty="0"/>
          </a:p>
          <a:p>
            <a:pPr>
              <a:lnSpc>
                <a:spcPct val="120000"/>
              </a:lnSpc>
            </a:pPr>
            <a:r>
              <a:rPr lang="en-US" altLang="zh-CN" sz="2000" b="1" dirty="0"/>
              <a:t>                </a:t>
            </a:r>
            <a:r>
              <a:rPr lang="zh-CN" altLang="en-US" sz="2000" b="1" dirty="0"/>
              <a:t>的“桶”；之后，从</a:t>
            </a:r>
            <a:r>
              <a:rPr lang="en-US" altLang="zh-CN" sz="2000" b="1" dirty="0"/>
              <a:t>0</a:t>
            </a:r>
            <a:r>
              <a:rPr lang="zh-CN" altLang="en-US" sz="2000" b="1" dirty="0"/>
              <a:t>号到</a:t>
            </a:r>
            <a:r>
              <a:rPr lang="en-US" altLang="zh-CN" sz="2000" b="1" dirty="0"/>
              <a:t>9</a:t>
            </a:r>
            <a:r>
              <a:rPr lang="zh-CN" altLang="en-US" sz="2000" b="1" dirty="0"/>
              <a:t>号的顺序将关键字移回原来的存储区。</a:t>
            </a:r>
          </a:p>
        </p:txBody>
      </p:sp>
    </p:spTree>
    <p:extLst>
      <p:ext uri="{BB962C8B-B14F-4D97-AF65-F5344CB8AC3E}">
        <p14:creationId xmlns:p14="http://schemas.microsoft.com/office/powerpoint/2010/main" val="7328841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75"/>
                                        </p:tgtEl>
                                        <p:attrNameLst>
                                          <p:attrName>style.visibility</p:attrName>
                                        </p:attrNameLst>
                                      </p:cBhvr>
                                      <p:to>
                                        <p:strVal val="hidden"/>
                                      </p:to>
                                    </p:set>
                                  </p:childTnLst>
                                </p:cTn>
                              </p:par>
                              <p:par>
                                <p:cTn id="7" presetID="10" presetClass="entr" presetSubtype="0" fill="hold" grpId="0" nodeType="withEffect">
                                  <p:stCondLst>
                                    <p:cond delay="0"/>
                                  </p:stCondLst>
                                  <p:childTnLst>
                                    <p:set>
                                      <p:cBhvr>
                                        <p:cTn id="8" dur="1" fill="hold">
                                          <p:stCondLst>
                                            <p:cond delay="0"/>
                                          </p:stCondLst>
                                        </p:cTn>
                                        <p:tgtEl>
                                          <p:spTgt spid="217"/>
                                        </p:tgtEl>
                                        <p:attrNameLst>
                                          <p:attrName>style.visibility</p:attrName>
                                        </p:attrNameLst>
                                      </p:cBhvr>
                                      <p:to>
                                        <p:strVal val="visible"/>
                                      </p:to>
                                    </p:set>
                                    <p:animEffect transition="in" filter="fade">
                                      <p:cBhvr>
                                        <p:cTn id="9" dur="500"/>
                                        <p:tgtEl>
                                          <p:spTgt spid="217"/>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0" nodeType="clickEffect">
                                  <p:stCondLst>
                                    <p:cond delay="0"/>
                                  </p:stCondLst>
                                  <p:childTnLst>
                                    <p:set>
                                      <p:cBhvr>
                                        <p:cTn id="13" dur="1" fill="hold">
                                          <p:stCondLst>
                                            <p:cond delay="0"/>
                                          </p:stCondLst>
                                        </p:cTn>
                                        <p:tgtEl>
                                          <p:spTgt spid="159"/>
                                        </p:tgtEl>
                                        <p:attrNameLst>
                                          <p:attrName>style.visibility</p:attrName>
                                        </p:attrNameLst>
                                      </p:cBhvr>
                                      <p:to>
                                        <p:strVal val="hidden"/>
                                      </p:to>
                                    </p:set>
                                  </p:childTnLst>
                                </p:cTn>
                              </p:par>
                              <p:par>
                                <p:cTn id="14" presetID="10" presetClass="entr" presetSubtype="0" fill="hold" grpId="0" nodeType="withEffect">
                                  <p:stCondLst>
                                    <p:cond delay="0"/>
                                  </p:stCondLst>
                                  <p:childTnLst>
                                    <p:set>
                                      <p:cBhvr>
                                        <p:cTn id="15" dur="1" fill="hold">
                                          <p:stCondLst>
                                            <p:cond delay="0"/>
                                          </p:stCondLst>
                                        </p:cTn>
                                        <p:tgtEl>
                                          <p:spTgt spid="216"/>
                                        </p:tgtEl>
                                        <p:attrNameLst>
                                          <p:attrName>style.visibility</p:attrName>
                                        </p:attrNameLst>
                                      </p:cBhvr>
                                      <p:to>
                                        <p:strVal val="visible"/>
                                      </p:to>
                                    </p:set>
                                    <p:animEffect transition="in" filter="fade">
                                      <p:cBhvr>
                                        <p:cTn id="16" dur="500"/>
                                        <p:tgtEl>
                                          <p:spTgt spid="216"/>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0" nodeType="clickEffect">
                                  <p:stCondLst>
                                    <p:cond delay="0"/>
                                  </p:stCondLst>
                                  <p:childTnLst>
                                    <p:set>
                                      <p:cBhvr>
                                        <p:cTn id="20" dur="1" fill="hold">
                                          <p:stCondLst>
                                            <p:cond delay="0"/>
                                          </p:stCondLst>
                                        </p:cTn>
                                        <p:tgtEl>
                                          <p:spTgt spid="196"/>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223">
                                            <p:txEl>
                                              <p:pRg st="0" end="0"/>
                                            </p:txEl>
                                          </p:spTgt>
                                        </p:tgtEl>
                                        <p:attrNameLst>
                                          <p:attrName>style.visibility</p:attrName>
                                        </p:attrNameLst>
                                      </p:cBhvr>
                                      <p:to>
                                        <p:strVal val="visible"/>
                                      </p:to>
                                    </p:set>
                                    <p:animEffect transition="in" filter="fade">
                                      <p:cBhvr>
                                        <p:cTn id="23" dur="500"/>
                                        <p:tgtEl>
                                          <p:spTgt spid="22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nodeType="clickEffect">
                                  <p:stCondLst>
                                    <p:cond delay="0"/>
                                  </p:stCondLst>
                                  <p:childTnLst>
                                    <p:set>
                                      <p:cBhvr>
                                        <p:cTn id="27" dur="1" fill="hold">
                                          <p:stCondLst>
                                            <p:cond delay="0"/>
                                          </p:stCondLst>
                                        </p:cTn>
                                        <p:tgtEl>
                                          <p:spTgt spid="179">
                                            <p:txEl>
                                              <p:pRg st="0" end="0"/>
                                            </p:txEl>
                                          </p:spTgt>
                                        </p:tgtEl>
                                        <p:attrNameLst>
                                          <p:attrName>style.visibility</p:attrName>
                                        </p:attrNameLst>
                                      </p:cBhvr>
                                      <p:to>
                                        <p:strVal val="hidden"/>
                                      </p:to>
                                    </p:set>
                                  </p:childTnLst>
                                </p:cTn>
                              </p:par>
                              <p:par>
                                <p:cTn id="28" presetID="10" presetClass="entr" presetSubtype="0" fill="hold" grpId="0" nodeType="withEffect">
                                  <p:stCondLst>
                                    <p:cond delay="0"/>
                                  </p:stCondLst>
                                  <p:childTnLst>
                                    <p:set>
                                      <p:cBhvr>
                                        <p:cTn id="29" dur="1" fill="hold">
                                          <p:stCondLst>
                                            <p:cond delay="0"/>
                                          </p:stCondLst>
                                        </p:cTn>
                                        <p:tgtEl>
                                          <p:spTgt spid="219"/>
                                        </p:tgtEl>
                                        <p:attrNameLst>
                                          <p:attrName>style.visibility</p:attrName>
                                        </p:attrNameLst>
                                      </p:cBhvr>
                                      <p:to>
                                        <p:strVal val="visible"/>
                                      </p:to>
                                    </p:set>
                                    <p:animEffect transition="in" filter="fade">
                                      <p:cBhvr>
                                        <p:cTn id="30" dur="500"/>
                                        <p:tgtEl>
                                          <p:spTgt spid="219"/>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90"/>
                                        </p:tgtEl>
                                        <p:attrNameLst>
                                          <p:attrName>style.visibility</p:attrName>
                                        </p:attrNameLst>
                                      </p:cBhvr>
                                      <p:to>
                                        <p:strVal val="hidden"/>
                                      </p:to>
                                    </p:set>
                                  </p:childTnLst>
                                </p:cTn>
                              </p:par>
                              <p:par>
                                <p:cTn id="35" presetID="10" presetClass="entr" presetSubtype="0" fill="hold" grpId="0" nodeType="withEffect">
                                  <p:stCondLst>
                                    <p:cond delay="0"/>
                                  </p:stCondLst>
                                  <p:childTnLst>
                                    <p:set>
                                      <p:cBhvr>
                                        <p:cTn id="36" dur="1" fill="hold">
                                          <p:stCondLst>
                                            <p:cond delay="0"/>
                                          </p:stCondLst>
                                        </p:cTn>
                                        <p:tgtEl>
                                          <p:spTgt spid="220"/>
                                        </p:tgtEl>
                                        <p:attrNameLst>
                                          <p:attrName>style.visibility</p:attrName>
                                        </p:attrNameLst>
                                      </p:cBhvr>
                                      <p:to>
                                        <p:strVal val="visible"/>
                                      </p:to>
                                    </p:set>
                                    <p:animEffect transition="in" filter="fade">
                                      <p:cBhvr>
                                        <p:cTn id="37" dur="500"/>
                                        <p:tgtEl>
                                          <p:spTgt spid="220"/>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xit" presetSubtype="0" fill="hold" grpId="0" nodeType="clickEffect">
                                  <p:stCondLst>
                                    <p:cond delay="0"/>
                                  </p:stCondLst>
                                  <p:childTnLst>
                                    <p:set>
                                      <p:cBhvr>
                                        <p:cTn id="41" dur="1" fill="hold">
                                          <p:stCondLst>
                                            <p:cond delay="0"/>
                                          </p:stCondLst>
                                        </p:cTn>
                                        <p:tgtEl>
                                          <p:spTgt spid="154"/>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214"/>
                                        </p:tgtEl>
                                        <p:attrNameLst>
                                          <p:attrName>style.visibility</p:attrName>
                                        </p:attrNameLst>
                                      </p:cBhvr>
                                      <p:to>
                                        <p:strVal val="visible"/>
                                      </p:to>
                                    </p:set>
                                    <p:animEffect transition="in" filter="fade">
                                      <p:cBhvr>
                                        <p:cTn id="44" dur="500"/>
                                        <p:tgtEl>
                                          <p:spTgt spid="214"/>
                                        </p:tgtEl>
                                      </p:cBhvr>
                                    </p:animEffec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94"/>
                                        </p:tgtEl>
                                        <p:attrNameLst>
                                          <p:attrName>style.visibility</p:attrName>
                                        </p:attrNameLst>
                                      </p:cBhvr>
                                      <p:to>
                                        <p:strVal val="hidden"/>
                                      </p:to>
                                    </p:set>
                                  </p:childTnLst>
                                </p:cTn>
                              </p:par>
                              <p:par>
                                <p:cTn id="49" presetID="10" presetClass="entr" presetSubtype="0" fill="hold" grpId="0" nodeType="withEffect">
                                  <p:stCondLst>
                                    <p:cond delay="0"/>
                                  </p:stCondLst>
                                  <p:childTnLst>
                                    <p:set>
                                      <p:cBhvr>
                                        <p:cTn id="50" dur="1" fill="hold">
                                          <p:stCondLst>
                                            <p:cond delay="0"/>
                                          </p:stCondLst>
                                        </p:cTn>
                                        <p:tgtEl>
                                          <p:spTgt spid="222"/>
                                        </p:tgtEl>
                                        <p:attrNameLst>
                                          <p:attrName>style.visibility</p:attrName>
                                        </p:attrNameLst>
                                      </p:cBhvr>
                                      <p:to>
                                        <p:strVal val="visible"/>
                                      </p:to>
                                    </p:set>
                                    <p:animEffect transition="in" filter="fade">
                                      <p:cBhvr>
                                        <p:cTn id="51" dur="500"/>
                                        <p:tgtEl>
                                          <p:spTgt spid="222"/>
                                        </p:tgtEl>
                                      </p:cBhvr>
                                    </p:animEffect>
                                  </p:childTnLst>
                                </p:cTn>
                              </p:par>
                            </p:childTnLst>
                          </p:cTn>
                        </p:par>
                      </p:childTnLst>
                    </p:cTn>
                  </p:par>
                  <p:par>
                    <p:cTn id="52" fill="hold">
                      <p:stCondLst>
                        <p:cond delay="indefinite"/>
                      </p:stCondLst>
                      <p:childTnLst>
                        <p:par>
                          <p:cTn id="53" fill="hold">
                            <p:stCondLst>
                              <p:cond delay="0"/>
                            </p:stCondLst>
                            <p:childTnLst>
                              <p:par>
                                <p:cTn id="54" presetID="1" presetClass="exit" presetSubtype="0" fill="hold" grpId="0" nodeType="clickEffect">
                                  <p:stCondLst>
                                    <p:cond delay="0"/>
                                  </p:stCondLst>
                                  <p:childTnLst>
                                    <p:set>
                                      <p:cBhvr>
                                        <p:cTn id="55" dur="1" fill="hold">
                                          <p:stCondLst>
                                            <p:cond delay="0"/>
                                          </p:stCondLst>
                                        </p:cTn>
                                        <p:tgtEl>
                                          <p:spTgt spid="156"/>
                                        </p:tgtEl>
                                        <p:attrNameLst>
                                          <p:attrName>style.visibility</p:attrName>
                                        </p:attrNameLst>
                                      </p:cBhvr>
                                      <p:to>
                                        <p:strVal val="hidden"/>
                                      </p:to>
                                    </p:set>
                                  </p:childTnLst>
                                </p:cTn>
                              </p:par>
                              <p:par>
                                <p:cTn id="56" presetID="10" presetClass="entr" presetSubtype="0" fill="hold" grpId="0" nodeType="withEffect">
                                  <p:stCondLst>
                                    <p:cond delay="0"/>
                                  </p:stCondLst>
                                  <p:childTnLst>
                                    <p:set>
                                      <p:cBhvr>
                                        <p:cTn id="57" dur="1" fill="hold">
                                          <p:stCondLst>
                                            <p:cond delay="0"/>
                                          </p:stCondLst>
                                        </p:cTn>
                                        <p:tgtEl>
                                          <p:spTgt spid="215"/>
                                        </p:tgtEl>
                                        <p:attrNameLst>
                                          <p:attrName>style.visibility</p:attrName>
                                        </p:attrNameLst>
                                      </p:cBhvr>
                                      <p:to>
                                        <p:strVal val="visible"/>
                                      </p:to>
                                    </p:set>
                                    <p:animEffect transition="in" filter="fade">
                                      <p:cBhvr>
                                        <p:cTn id="58" dur="500"/>
                                        <p:tgtEl>
                                          <p:spTgt spid="215"/>
                                        </p:tgtEl>
                                      </p:cBhvr>
                                    </p:animEffec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grpId="0" nodeType="clickEffect">
                                  <p:stCondLst>
                                    <p:cond delay="0"/>
                                  </p:stCondLst>
                                  <p:childTnLst>
                                    <p:set>
                                      <p:cBhvr>
                                        <p:cTn id="62" dur="1" fill="hold">
                                          <p:stCondLst>
                                            <p:cond delay="0"/>
                                          </p:stCondLst>
                                        </p:cTn>
                                        <p:tgtEl>
                                          <p:spTgt spid="177"/>
                                        </p:tgtEl>
                                        <p:attrNameLst>
                                          <p:attrName>style.visibility</p:attrName>
                                        </p:attrNameLst>
                                      </p:cBhvr>
                                      <p:to>
                                        <p:strVal val="hidden"/>
                                      </p:to>
                                    </p:set>
                                  </p:childTnLst>
                                </p:cTn>
                              </p:par>
                              <p:par>
                                <p:cTn id="63" presetID="10" presetClass="entr" presetSubtype="0" fill="hold" grpId="0" nodeType="withEffect">
                                  <p:stCondLst>
                                    <p:cond delay="0"/>
                                  </p:stCondLst>
                                  <p:childTnLst>
                                    <p:set>
                                      <p:cBhvr>
                                        <p:cTn id="64" dur="1" fill="hold">
                                          <p:stCondLst>
                                            <p:cond delay="0"/>
                                          </p:stCondLst>
                                        </p:cTn>
                                        <p:tgtEl>
                                          <p:spTgt spid="218"/>
                                        </p:tgtEl>
                                        <p:attrNameLst>
                                          <p:attrName>style.visibility</p:attrName>
                                        </p:attrNameLst>
                                      </p:cBhvr>
                                      <p:to>
                                        <p:strVal val="visible"/>
                                      </p:to>
                                    </p:set>
                                    <p:animEffect transition="in" filter="fade">
                                      <p:cBhvr>
                                        <p:cTn id="65" dur="500"/>
                                        <p:tgtEl>
                                          <p:spTgt spid="218"/>
                                        </p:tgtEl>
                                      </p:cBhvr>
                                    </p:animEffec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grpId="0" nodeType="clickEffect">
                                  <p:stCondLst>
                                    <p:cond delay="0"/>
                                  </p:stCondLst>
                                  <p:childTnLst>
                                    <p:set>
                                      <p:cBhvr>
                                        <p:cTn id="69" dur="1" fill="hold">
                                          <p:stCondLst>
                                            <p:cond delay="0"/>
                                          </p:stCondLst>
                                        </p:cTn>
                                        <p:tgtEl>
                                          <p:spTgt spid="192"/>
                                        </p:tgtEl>
                                        <p:attrNameLst>
                                          <p:attrName>style.visibility</p:attrName>
                                        </p:attrNameLst>
                                      </p:cBhvr>
                                      <p:to>
                                        <p:strVal val="hidden"/>
                                      </p:to>
                                    </p:set>
                                  </p:childTnLst>
                                </p:cTn>
                              </p:par>
                              <p:par>
                                <p:cTn id="70" presetID="10" presetClass="entr" presetSubtype="0" fill="hold" grpId="0" nodeType="withEffect">
                                  <p:stCondLst>
                                    <p:cond delay="0"/>
                                  </p:stCondLst>
                                  <p:childTnLst>
                                    <p:set>
                                      <p:cBhvr>
                                        <p:cTn id="71" dur="1" fill="hold">
                                          <p:stCondLst>
                                            <p:cond delay="0"/>
                                          </p:stCondLst>
                                        </p:cTn>
                                        <p:tgtEl>
                                          <p:spTgt spid="221"/>
                                        </p:tgtEl>
                                        <p:attrNameLst>
                                          <p:attrName>style.visibility</p:attrName>
                                        </p:attrNameLst>
                                      </p:cBhvr>
                                      <p:to>
                                        <p:strVal val="visible"/>
                                      </p:to>
                                    </p:set>
                                    <p:animEffect transition="in" filter="fade">
                                      <p:cBhvr>
                                        <p:cTn id="72" dur="500"/>
                                        <p:tgtEl>
                                          <p:spTgt spid="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 grpId="0"/>
      <p:bldP spid="215" grpId="0"/>
      <p:bldP spid="216" grpId="0"/>
      <p:bldP spid="217" grpId="0"/>
      <p:bldP spid="218" grpId="0"/>
      <p:bldP spid="219" grpId="0"/>
      <p:bldP spid="220" grpId="0"/>
      <p:bldP spid="221" grpId="0"/>
      <p:bldP spid="222" grpId="0"/>
      <p:bldP spid="154" grpId="0"/>
      <p:bldP spid="156" grpId="0"/>
      <p:bldP spid="159" grpId="0"/>
      <p:bldP spid="175" grpId="0"/>
      <p:bldP spid="177" grpId="0"/>
      <p:bldP spid="190" grpId="0"/>
      <p:bldP spid="192" grpId="0"/>
      <p:bldP spid="194" grpId="0"/>
      <p:bldP spid="196"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49913" y="921589"/>
            <a:ext cx="2582326"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FF0000"/>
                </a:solidFill>
                <a:latin typeface="+mn-lt"/>
                <a:ea typeface="+mn-ea"/>
                <a:cs typeface="+mn-ea"/>
                <a:sym typeface="+mn-lt"/>
              </a:rPr>
              <a:t>例子：</a:t>
            </a:r>
            <a:r>
              <a:rPr lang="zh-CN" altLang="en-US" sz="2200" b="1" dirty="0">
                <a:solidFill>
                  <a:srgbClr val="000000"/>
                </a:solidFill>
                <a:latin typeface="+mn-lt"/>
                <a:ea typeface="+mn-ea"/>
                <a:cs typeface="+mn-ea"/>
                <a:sym typeface="+mn-lt"/>
              </a:rPr>
              <a:t>基数排序</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2" name="矩形 1"/>
          <p:cNvSpPr/>
          <p:nvPr/>
        </p:nvSpPr>
        <p:spPr>
          <a:xfrm>
            <a:off x="1253399"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253399"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253399"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253398"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253398"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253398"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099133"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514137" y="5707618"/>
            <a:ext cx="324256" cy="400110"/>
          </a:xfrm>
          <a:prstGeom prst="rect">
            <a:avLst/>
          </a:prstGeom>
          <a:noFill/>
          <a:ln w="38100">
            <a:noFill/>
          </a:ln>
        </p:spPr>
        <p:txBody>
          <a:bodyPr wrap="square" rtlCol="0">
            <a:spAutoFit/>
          </a:bodyPr>
          <a:lstStyle/>
          <a:p>
            <a:r>
              <a:rPr lang="en-US" altLang="zh-CN" sz="2000" b="1" dirty="0"/>
              <a:t>0</a:t>
            </a:r>
            <a:endParaRPr lang="zh-CN" altLang="en-US" sz="2000" b="1" dirty="0"/>
          </a:p>
        </p:txBody>
      </p:sp>
      <p:sp>
        <p:nvSpPr>
          <p:cNvPr id="101" name="文本框 100"/>
          <p:cNvSpPr txBox="1"/>
          <p:nvPr/>
        </p:nvSpPr>
        <p:spPr>
          <a:xfrm>
            <a:off x="2570762" y="5715940"/>
            <a:ext cx="432596" cy="400110"/>
          </a:xfrm>
          <a:prstGeom prst="rect">
            <a:avLst/>
          </a:prstGeom>
          <a:noFill/>
          <a:ln w="38100">
            <a:noFill/>
          </a:ln>
        </p:spPr>
        <p:txBody>
          <a:bodyPr wrap="square" rtlCol="0">
            <a:spAutoFit/>
          </a:bodyPr>
          <a:lstStyle/>
          <a:p>
            <a:r>
              <a:rPr lang="en-US" altLang="zh-CN" sz="2000" b="1" dirty="0"/>
              <a:t>1</a:t>
            </a:r>
            <a:endParaRPr lang="zh-CN" altLang="en-US" sz="2000" b="1" dirty="0"/>
          </a:p>
        </p:txBody>
      </p:sp>
      <p:sp>
        <p:nvSpPr>
          <p:cNvPr id="102" name="文本框 101"/>
          <p:cNvSpPr txBox="1"/>
          <p:nvPr/>
        </p:nvSpPr>
        <p:spPr>
          <a:xfrm>
            <a:off x="3619798" y="5702270"/>
            <a:ext cx="432596" cy="400110"/>
          </a:xfrm>
          <a:prstGeom prst="rect">
            <a:avLst/>
          </a:prstGeom>
          <a:noFill/>
          <a:ln w="38100">
            <a:noFill/>
          </a:ln>
        </p:spPr>
        <p:txBody>
          <a:bodyPr wrap="square" rtlCol="0">
            <a:spAutoFit/>
          </a:bodyPr>
          <a:lstStyle/>
          <a:p>
            <a:r>
              <a:rPr lang="en-US" altLang="zh-CN" sz="2000" b="1" dirty="0"/>
              <a:t>2</a:t>
            </a:r>
            <a:endParaRPr lang="zh-CN" altLang="en-US" sz="2000" b="1" dirty="0"/>
          </a:p>
        </p:txBody>
      </p:sp>
      <p:sp>
        <p:nvSpPr>
          <p:cNvPr id="103" name="文本框 102"/>
          <p:cNvSpPr txBox="1"/>
          <p:nvPr/>
        </p:nvSpPr>
        <p:spPr>
          <a:xfrm>
            <a:off x="4636332" y="5702270"/>
            <a:ext cx="432596" cy="400110"/>
          </a:xfrm>
          <a:prstGeom prst="rect">
            <a:avLst/>
          </a:prstGeom>
          <a:noFill/>
          <a:ln w="38100">
            <a:noFill/>
          </a:ln>
        </p:spPr>
        <p:txBody>
          <a:bodyPr wrap="square" rtlCol="0">
            <a:spAutoFit/>
          </a:bodyPr>
          <a:lstStyle/>
          <a:p>
            <a:r>
              <a:rPr lang="en-US" altLang="zh-CN" sz="2000" b="1" dirty="0"/>
              <a:t>3</a:t>
            </a:r>
            <a:endParaRPr lang="zh-CN" altLang="en-US" sz="2000" b="1" dirty="0"/>
          </a:p>
        </p:txBody>
      </p:sp>
      <p:sp>
        <p:nvSpPr>
          <p:cNvPr id="104" name="文本框 103"/>
          <p:cNvSpPr txBox="1"/>
          <p:nvPr/>
        </p:nvSpPr>
        <p:spPr>
          <a:xfrm>
            <a:off x="5666406" y="5702270"/>
            <a:ext cx="432596" cy="400110"/>
          </a:xfrm>
          <a:prstGeom prst="rect">
            <a:avLst/>
          </a:prstGeom>
          <a:noFill/>
          <a:ln w="38100">
            <a:noFill/>
          </a:ln>
        </p:spPr>
        <p:txBody>
          <a:bodyPr wrap="square" rtlCol="0">
            <a:spAutoFit/>
          </a:bodyPr>
          <a:lstStyle/>
          <a:p>
            <a:r>
              <a:rPr lang="en-US" altLang="zh-CN" sz="2000" b="1" dirty="0"/>
              <a:t>4</a:t>
            </a:r>
            <a:endParaRPr lang="zh-CN" altLang="en-US" sz="2000" b="1" dirty="0"/>
          </a:p>
        </p:txBody>
      </p:sp>
      <p:sp>
        <p:nvSpPr>
          <p:cNvPr id="105" name="文本框 104"/>
          <p:cNvSpPr txBox="1"/>
          <p:nvPr/>
        </p:nvSpPr>
        <p:spPr>
          <a:xfrm>
            <a:off x="6778061" y="5722113"/>
            <a:ext cx="432596" cy="400110"/>
          </a:xfrm>
          <a:prstGeom prst="rect">
            <a:avLst/>
          </a:prstGeom>
          <a:noFill/>
          <a:ln w="38100">
            <a:noFill/>
          </a:ln>
        </p:spPr>
        <p:txBody>
          <a:bodyPr wrap="square" rtlCol="0">
            <a:spAutoFit/>
          </a:bodyPr>
          <a:lstStyle/>
          <a:p>
            <a:r>
              <a:rPr lang="en-US" altLang="zh-CN" sz="2000" b="1" dirty="0"/>
              <a:t>5</a:t>
            </a:r>
            <a:endParaRPr lang="zh-CN" altLang="en-US" sz="2000" b="1" dirty="0"/>
          </a:p>
        </p:txBody>
      </p:sp>
      <p:sp>
        <p:nvSpPr>
          <p:cNvPr id="106" name="文本框 105"/>
          <p:cNvSpPr txBox="1"/>
          <p:nvPr/>
        </p:nvSpPr>
        <p:spPr>
          <a:xfrm>
            <a:off x="7788317" y="5702998"/>
            <a:ext cx="432596" cy="400110"/>
          </a:xfrm>
          <a:prstGeom prst="rect">
            <a:avLst/>
          </a:prstGeom>
          <a:noFill/>
          <a:ln w="38100">
            <a:noFill/>
          </a:ln>
        </p:spPr>
        <p:txBody>
          <a:bodyPr wrap="square" rtlCol="0">
            <a:spAutoFit/>
          </a:bodyPr>
          <a:lstStyle/>
          <a:p>
            <a:r>
              <a:rPr lang="en-US" altLang="zh-CN" sz="2000" b="1" dirty="0"/>
              <a:t>6</a:t>
            </a:r>
            <a:endParaRPr lang="zh-CN" altLang="en-US" sz="2000" b="1" dirty="0"/>
          </a:p>
        </p:txBody>
      </p:sp>
      <p:sp>
        <p:nvSpPr>
          <p:cNvPr id="107" name="文本框 106"/>
          <p:cNvSpPr txBox="1"/>
          <p:nvPr/>
        </p:nvSpPr>
        <p:spPr>
          <a:xfrm>
            <a:off x="8838641" y="5723321"/>
            <a:ext cx="432596" cy="400110"/>
          </a:xfrm>
          <a:prstGeom prst="rect">
            <a:avLst/>
          </a:prstGeom>
          <a:noFill/>
          <a:ln w="38100">
            <a:noFill/>
          </a:ln>
        </p:spPr>
        <p:txBody>
          <a:bodyPr wrap="square" rtlCol="0">
            <a:spAutoFit/>
          </a:bodyPr>
          <a:lstStyle/>
          <a:p>
            <a:r>
              <a:rPr lang="en-US" altLang="zh-CN" sz="2000" b="1" dirty="0"/>
              <a:t>7</a:t>
            </a:r>
            <a:endParaRPr lang="zh-CN" altLang="en-US" sz="2000" b="1" dirty="0"/>
          </a:p>
        </p:txBody>
      </p:sp>
      <p:sp>
        <p:nvSpPr>
          <p:cNvPr id="108" name="文本框 107"/>
          <p:cNvSpPr txBox="1"/>
          <p:nvPr/>
        </p:nvSpPr>
        <p:spPr>
          <a:xfrm>
            <a:off x="9895807" y="5719450"/>
            <a:ext cx="432596" cy="400110"/>
          </a:xfrm>
          <a:prstGeom prst="rect">
            <a:avLst/>
          </a:prstGeom>
          <a:noFill/>
          <a:ln w="38100">
            <a:noFill/>
          </a:ln>
        </p:spPr>
        <p:txBody>
          <a:bodyPr wrap="square" rtlCol="0">
            <a:spAutoFit/>
          </a:bodyPr>
          <a:lstStyle/>
          <a:p>
            <a:r>
              <a:rPr lang="en-US" altLang="zh-CN" sz="2000" b="1" dirty="0"/>
              <a:t>8</a:t>
            </a:r>
            <a:endParaRPr lang="zh-CN" altLang="en-US" sz="2000" b="1" dirty="0"/>
          </a:p>
        </p:txBody>
      </p:sp>
      <p:sp>
        <p:nvSpPr>
          <p:cNvPr id="109" name="文本框 108"/>
          <p:cNvSpPr txBox="1"/>
          <p:nvPr/>
        </p:nvSpPr>
        <p:spPr>
          <a:xfrm>
            <a:off x="10970288" y="5702270"/>
            <a:ext cx="432596" cy="400110"/>
          </a:xfrm>
          <a:prstGeom prst="rect">
            <a:avLst/>
          </a:prstGeom>
          <a:noFill/>
          <a:ln w="38100">
            <a:noFill/>
          </a:ln>
        </p:spPr>
        <p:txBody>
          <a:bodyPr wrap="square" rtlCol="0">
            <a:spAutoFit/>
          </a:bodyPr>
          <a:lstStyle/>
          <a:p>
            <a:r>
              <a:rPr lang="en-US" altLang="zh-CN" sz="2000" b="1" dirty="0"/>
              <a:t>9</a:t>
            </a:r>
            <a:endParaRPr lang="zh-CN" altLang="en-US" sz="2000" b="1" dirty="0"/>
          </a:p>
        </p:txBody>
      </p:sp>
      <p:sp>
        <p:nvSpPr>
          <p:cNvPr id="110" name="文本框 109"/>
          <p:cNvSpPr txBox="1"/>
          <p:nvPr/>
        </p:nvSpPr>
        <p:spPr>
          <a:xfrm>
            <a:off x="2626056" y="1523906"/>
            <a:ext cx="7889262" cy="400110"/>
          </a:xfrm>
          <a:prstGeom prst="rect">
            <a:avLst/>
          </a:prstGeom>
          <a:noFill/>
        </p:spPr>
        <p:txBody>
          <a:bodyPr wrap="square" rtlCol="0">
            <a:spAutoFit/>
          </a:bodyPr>
          <a:lstStyle/>
          <a:p>
            <a:r>
              <a:rPr lang="en-US" altLang="zh-CN" sz="2000" b="1" dirty="0"/>
              <a:t>278     109     063     930     589     184     505     269     008     083</a:t>
            </a:r>
            <a:endParaRPr lang="zh-CN" altLang="en-US" sz="2000" b="1" dirty="0"/>
          </a:p>
        </p:txBody>
      </p:sp>
      <p:sp>
        <p:nvSpPr>
          <p:cNvPr id="111" name="文本框 110"/>
          <p:cNvSpPr txBox="1"/>
          <p:nvPr/>
        </p:nvSpPr>
        <p:spPr>
          <a:xfrm>
            <a:off x="1449913" y="6066972"/>
            <a:ext cx="9246015" cy="799514"/>
          </a:xfrm>
          <a:prstGeom prst="rect">
            <a:avLst/>
          </a:prstGeom>
          <a:noFill/>
        </p:spPr>
        <p:txBody>
          <a:bodyPr wrap="square" rtlCol="0">
            <a:spAutoFit/>
          </a:bodyPr>
          <a:lstStyle/>
          <a:p>
            <a:pPr>
              <a:lnSpc>
                <a:spcPct val="120000"/>
              </a:lnSpc>
            </a:pPr>
            <a:r>
              <a:rPr lang="zh-CN" altLang="en-US" sz="2000" b="1" dirty="0"/>
              <a:t>第二趟：从左到右，依次将关键字序列中的每个关键字按照</a:t>
            </a:r>
            <a:r>
              <a:rPr lang="zh-CN" altLang="en-US" sz="2000" b="1" dirty="0">
                <a:solidFill>
                  <a:srgbClr val="FF0000"/>
                </a:solidFill>
              </a:rPr>
              <a:t>次低位</a:t>
            </a:r>
            <a:r>
              <a:rPr lang="zh-CN" altLang="en-US" sz="2000" b="1" dirty="0"/>
              <a:t>进入对应编号</a:t>
            </a:r>
            <a:endParaRPr lang="en-US" altLang="zh-CN" sz="2000" b="1" dirty="0"/>
          </a:p>
          <a:p>
            <a:pPr>
              <a:lnSpc>
                <a:spcPct val="120000"/>
              </a:lnSpc>
            </a:pPr>
            <a:r>
              <a:rPr lang="en-US" altLang="zh-CN" sz="2000" b="1" dirty="0"/>
              <a:t>                </a:t>
            </a:r>
            <a:r>
              <a:rPr lang="zh-CN" altLang="en-US" sz="2000" b="1" dirty="0"/>
              <a:t>的“桶”；之后，从</a:t>
            </a:r>
            <a:r>
              <a:rPr lang="en-US" altLang="zh-CN" sz="2000" b="1" dirty="0"/>
              <a:t>0</a:t>
            </a:r>
            <a:r>
              <a:rPr lang="zh-CN" altLang="en-US" sz="2000" b="1" dirty="0"/>
              <a:t>号到</a:t>
            </a:r>
            <a:r>
              <a:rPr lang="en-US" altLang="zh-CN" sz="2000" b="1" dirty="0"/>
              <a:t>9</a:t>
            </a:r>
            <a:r>
              <a:rPr lang="zh-CN" altLang="en-US" sz="2000" b="1" dirty="0"/>
              <a:t>号的顺序将关键字移回原来的存储区。</a:t>
            </a:r>
          </a:p>
        </p:txBody>
      </p:sp>
      <p:sp>
        <p:nvSpPr>
          <p:cNvPr id="112" name="矩形 111"/>
          <p:cNvSpPr/>
          <p:nvPr/>
        </p:nvSpPr>
        <p:spPr>
          <a:xfrm>
            <a:off x="2279760"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2279760"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279760"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279759"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279759"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2279759"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25494"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9" name="矩形 118"/>
          <p:cNvSpPr/>
          <p:nvPr/>
        </p:nvSpPr>
        <p:spPr>
          <a:xfrm>
            <a:off x="3319342" y="332415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p:nvPr/>
        </p:nvCxnSpPr>
        <p:spPr>
          <a:xfrm>
            <a:off x="3319342" y="52965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319342" y="48596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319341" y="4371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319341" y="38741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3319341" y="283647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65076" y="282762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26" name="矩形 125"/>
          <p:cNvSpPr/>
          <p:nvPr/>
        </p:nvSpPr>
        <p:spPr>
          <a:xfrm>
            <a:off x="4374368" y="334447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4374368" y="53168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374368" y="4879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374367" y="439226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374367" y="38944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4374367" y="285679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220102" y="284794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3" name="矩形 132"/>
          <p:cNvSpPr/>
          <p:nvPr/>
        </p:nvSpPr>
        <p:spPr>
          <a:xfrm>
            <a:off x="5430739" y="335306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5430739" y="53254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430739" y="488853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5430738" y="440085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5430738" y="39030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5430738" y="286538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6276473" y="285653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0" name="矩形 139"/>
          <p:cNvSpPr/>
          <p:nvPr/>
        </p:nvSpPr>
        <p:spPr>
          <a:xfrm>
            <a:off x="645790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45790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645790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645790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645790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645790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30363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7" name="矩形 146"/>
          <p:cNvSpPr/>
          <p:nvPr/>
        </p:nvSpPr>
        <p:spPr>
          <a:xfrm>
            <a:off x="7478864"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8" name="直接连接符 147"/>
          <p:cNvCxnSpPr/>
          <p:nvPr/>
        </p:nvCxnSpPr>
        <p:spPr>
          <a:xfrm>
            <a:off x="7478864"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7478864"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7478863"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7478863"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7478863"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8324598"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1" name="矩形 160"/>
          <p:cNvSpPr/>
          <p:nvPr/>
        </p:nvSpPr>
        <p:spPr>
          <a:xfrm>
            <a:off x="853875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2" name="直接连接符 161"/>
          <p:cNvCxnSpPr/>
          <p:nvPr/>
        </p:nvCxnSpPr>
        <p:spPr>
          <a:xfrm>
            <a:off x="853875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853875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853875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853875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853875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a:off x="938448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8" name="矩形 167"/>
          <p:cNvSpPr/>
          <p:nvPr/>
        </p:nvSpPr>
        <p:spPr>
          <a:xfrm>
            <a:off x="9590259"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9" name="直接连接符 168"/>
          <p:cNvCxnSpPr/>
          <p:nvPr/>
        </p:nvCxnSpPr>
        <p:spPr>
          <a:xfrm>
            <a:off x="9590259"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9590259"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1" name="直接连接符 170"/>
          <p:cNvCxnSpPr/>
          <p:nvPr/>
        </p:nvCxnSpPr>
        <p:spPr>
          <a:xfrm>
            <a:off x="9590258"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a:off x="9590258"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a:off x="9590258"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4" name="直接连接符 173"/>
          <p:cNvCxnSpPr/>
          <p:nvPr/>
        </p:nvCxnSpPr>
        <p:spPr>
          <a:xfrm>
            <a:off x="10435993"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2" name="矩形 181"/>
          <p:cNvSpPr/>
          <p:nvPr/>
        </p:nvSpPr>
        <p:spPr>
          <a:xfrm>
            <a:off x="10642315" y="331242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p:nvPr/>
        </p:nvCxnSpPr>
        <p:spPr>
          <a:xfrm>
            <a:off x="10642315" y="52847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642315" y="484789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10642314" y="43602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0642314" y="38623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10642314" y="282474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11488049" y="281589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9" name="矩形 188"/>
          <p:cNvSpPr/>
          <p:nvPr/>
        </p:nvSpPr>
        <p:spPr>
          <a:xfrm>
            <a:off x="5520884"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2057307" y="2133499"/>
            <a:ext cx="862213" cy="531905"/>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2930470"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3772429"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4658671"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9840536"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6383097" y="213637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7250122"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8092081"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8978323"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文本框 213"/>
          <p:cNvSpPr txBox="1"/>
          <p:nvPr/>
        </p:nvSpPr>
        <p:spPr>
          <a:xfrm>
            <a:off x="6521748" y="2190954"/>
            <a:ext cx="640584" cy="400110"/>
          </a:xfrm>
          <a:prstGeom prst="rect">
            <a:avLst/>
          </a:prstGeom>
          <a:noFill/>
        </p:spPr>
        <p:txBody>
          <a:bodyPr wrap="square" rtlCol="0">
            <a:spAutoFit/>
          </a:bodyPr>
          <a:lstStyle/>
          <a:p>
            <a:r>
              <a:rPr lang="en-US" altLang="zh-CN" sz="2000" b="1" dirty="0"/>
              <a:t>278</a:t>
            </a:r>
            <a:endParaRPr lang="zh-CN" altLang="en-US" sz="2000" b="1" dirty="0"/>
          </a:p>
        </p:txBody>
      </p:sp>
      <p:sp>
        <p:nvSpPr>
          <p:cNvPr id="215" name="文本框 214"/>
          <p:cNvSpPr txBox="1"/>
          <p:nvPr/>
        </p:nvSpPr>
        <p:spPr>
          <a:xfrm>
            <a:off x="8227443" y="2190690"/>
            <a:ext cx="640584" cy="400110"/>
          </a:xfrm>
          <a:prstGeom prst="rect">
            <a:avLst/>
          </a:prstGeom>
          <a:noFill/>
        </p:spPr>
        <p:txBody>
          <a:bodyPr wrap="square" rtlCol="0">
            <a:spAutoFit/>
          </a:bodyPr>
          <a:lstStyle/>
          <a:p>
            <a:r>
              <a:rPr lang="en-US" altLang="zh-CN" sz="2000" b="1" dirty="0"/>
              <a:t>109</a:t>
            </a:r>
            <a:endParaRPr lang="zh-CN" altLang="en-US" sz="2000" b="1" dirty="0"/>
          </a:p>
        </p:txBody>
      </p:sp>
      <p:sp>
        <p:nvSpPr>
          <p:cNvPr id="216" name="文本框 215"/>
          <p:cNvSpPr txBox="1"/>
          <p:nvPr/>
        </p:nvSpPr>
        <p:spPr>
          <a:xfrm>
            <a:off x="3066570" y="2202550"/>
            <a:ext cx="640584" cy="400110"/>
          </a:xfrm>
          <a:prstGeom prst="rect">
            <a:avLst/>
          </a:prstGeom>
          <a:noFill/>
        </p:spPr>
        <p:txBody>
          <a:bodyPr wrap="square" rtlCol="0">
            <a:spAutoFit/>
          </a:bodyPr>
          <a:lstStyle/>
          <a:p>
            <a:r>
              <a:rPr lang="en-US" altLang="zh-CN" sz="2000" b="1" dirty="0"/>
              <a:t>063</a:t>
            </a:r>
            <a:endParaRPr lang="zh-CN" altLang="en-US" sz="2000" b="1" dirty="0"/>
          </a:p>
        </p:txBody>
      </p:sp>
      <p:sp>
        <p:nvSpPr>
          <p:cNvPr id="217" name="文本框 216"/>
          <p:cNvSpPr txBox="1"/>
          <p:nvPr/>
        </p:nvSpPr>
        <p:spPr>
          <a:xfrm>
            <a:off x="2219799" y="2204205"/>
            <a:ext cx="640584" cy="400110"/>
          </a:xfrm>
          <a:prstGeom prst="rect">
            <a:avLst/>
          </a:prstGeom>
          <a:noFill/>
        </p:spPr>
        <p:txBody>
          <a:bodyPr wrap="square" rtlCol="0">
            <a:spAutoFit/>
          </a:bodyPr>
          <a:lstStyle/>
          <a:p>
            <a:r>
              <a:rPr lang="en-US" altLang="zh-CN" sz="2000" b="1" dirty="0"/>
              <a:t>930 </a:t>
            </a:r>
            <a:endParaRPr lang="zh-CN" altLang="en-US" sz="2000" b="1" dirty="0"/>
          </a:p>
        </p:txBody>
      </p:sp>
      <p:sp>
        <p:nvSpPr>
          <p:cNvPr id="218" name="文本框 217"/>
          <p:cNvSpPr txBox="1"/>
          <p:nvPr/>
        </p:nvSpPr>
        <p:spPr>
          <a:xfrm>
            <a:off x="9113195" y="2183674"/>
            <a:ext cx="640584" cy="400110"/>
          </a:xfrm>
          <a:prstGeom prst="rect">
            <a:avLst/>
          </a:prstGeom>
          <a:noFill/>
        </p:spPr>
        <p:txBody>
          <a:bodyPr wrap="square" rtlCol="0">
            <a:spAutoFit/>
          </a:bodyPr>
          <a:lstStyle/>
          <a:p>
            <a:r>
              <a:rPr lang="en-US" altLang="zh-CN" sz="2000" b="1" dirty="0"/>
              <a:t>589</a:t>
            </a:r>
            <a:endParaRPr lang="zh-CN" altLang="en-US" sz="2000" b="1" dirty="0"/>
          </a:p>
        </p:txBody>
      </p:sp>
      <p:sp>
        <p:nvSpPr>
          <p:cNvPr id="219" name="文本框 218"/>
          <p:cNvSpPr txBox="1"/>
          <p:nvPr/>
        </p:nvSpPr>
        <p:spPr>
          <a:xfrm>
            <a:off x="4795808" y="2201823"/>
            <a:ext cx="640584" cy="400110"/>
          </a:xfrm>
          <a:prstGeom prst="rect">
            <a:avLst/>
          </a:prstGeom>
          <a:noFill/>
        </p:spPr>
        <p:txBody>
          <a:bodyPr wrap="square" rtlCol="0">
            <a:spAutoFit/>
          </a:bodyPr>
          <a:lstStyle/>
          <a:p>
            <a:r>
              <a:rPr lang="en-US" altLang="zh-CN" sz="2000" b="1" dirty="0"/>
              <a:t>184</a:t>
            </a:r>
            <a:endParaRPr lang="zh-CN" altLang="en-US" sz="2000" b="1" dirty="0"/>
          </a:p>
        </p:txBody>
      </p:sp>
      <p:sp>
        <p:nvSpPr>
          <p:cNvPr id="220" name="文本框 219"/>
          <p:cNvSpPr txBox="1"/>
          <p:nvPr/>
        </p:nvSpPr>
        <p:spPr>
          <a:xfrm>
            <a:off x="5611963" y="2183674"/>
            <a:ext cx="640584" cy="400110"/>
          </a:xfrm>
          <a:prstGeom prst="rect">
            <a:avLst/>
          </a:prstGeom>
          <a:noFill/>
        </p:spPr>
        <p:txBody>
          <a:bodyPr wrap="square" rtlCol="0">
            <a:spAutoFit/>
          </a:bodyPr>
          <a:lstStyle/>
          <a:p>
            <a:r>
              <a:rPr lang="en-US" altLang="zh-CN" sz="2000" b="1" dirty="0"/>
              <a:t>505</a:t>
            </a:r>
            <a:endParaRPr lang="zh-CN" altLang="en-US" sz="2000" b="1" dirty="0"/>
          </a:p>
        </p:txBody>
      </p:sp>
      <p:sp>
        <p:nvSpPr>
          <p:cNvPr id="221" name="文本框 220"/>
          <p:cNvSpPr txBox="1"/>
          <p:nvPr/>
        </p:nvSpPr>
        <p:spPr>
          <a:xfrm>
            <a:off x="9992405" y="2206003"/>
            <a:ext cx="640584" cy="400110"/>
          </a:xfrm>
          <a:prstGeom prst="rect">
            <a:avLst/>
          </a:prstGeom>
          <a:noFill/>
        </p:spPr>
        <p:txBody>
          <a:bodyPr wrap="square" rtlCol="0">
            <a:spAutoFit/>
          </a:bodyPr>
          <a:lstStyle/>
          <a:p>
            <a:r>
              <a:rPr lang="en-US" altLang="zh-CN" sz="2000" b="1" dirty="0"/>
              <a:t>269</a:t>
            </a:r>
            <a:endParaRPr lang="zh-CN" altLang="en-US" sz="2000" b="1" dirty="0"/>
          </a:p>
        </p:txBody>
      </p:sp>
      <p:sp>
        <p:nvSpPr>
          <p:cNvPr id="222" name="文本框 221"/>
          <p:cNvSpPr txBox="1"/>
          <p:nvPr/>
        </p:nvSpPr>
        <p:spPr>
          <a:xfrm>
            <a:off x="7403499" y="2183674"/>
            <a:ext cx="640584" cy="400110"/>
          </a:xfrm>
          <a:prstGeom prst="rect">
            <a:avLst/>
          </a:prstGeom>
          <a:noFill/>
        </p:spPr>
        <p:txBody>
          <a:bodyPr wrap="square" rtlCol="0">
            <a:spAutoFit/>
          </a:bodyPr>
          <a:lstStyle/>
          <a:p>
            <a:r>
              <a:rPr lang="en-US" altLang="zh-CN" sz="2000" b="1" dirty="0"/>
              <a:t>008</a:t>
            </a:r>
            <a:endParaRPr lang="zh-CN" altLang="en-US" sz="2000" b="1" dirty="0"/>
          </a:p>
        </p:txBody>
      </p:sp>
      <p:sp>
        <p:nvSpPr>
          <p:cNvPr id="223" name="文本框 222"/>
          <p:cNvSpPr txBox="1"/>
          <p:nvPr/>
        </p:nvSpPr>
        <p:spPr>
          <a:xfrm>
            <a:off x="3949037" y="2201823"/>
            <a:ext cx="640584" cy="400110"/>
          </a:xfrm>
          <a:prstGeom prst="rect">
            <a:avLst/>
          </a:prstGeom>
          <a:noFill/>
        </p:spPr>
        <p:txBody>
          <a:bodyPr wrap="square" rtlCol="0">
            <a:spAutoFit/>
          </a:bodyPr>
          <a:lstStyle/>
          <a:p>
            <a:r>
              <a:rPr lang="en-US" altLang="zh-CN" sz="2000" b="1" dirty="0"/>
              <a:t>083</a:t>
            </a:r>
            <a:endParaRPr lang="zh-CN" altLang="en-US" sz="2000" b="1" dirty="0"/>
          </a:p>
        </p:txBody>
      </p:sp>
      <p:sp>
        <p:nvSpPr>
          <p:cNvPr id="154" name="文本框 153"/>
          <p:cNvSpPr txBox="1"/>
          <p:nvPr/>
        </p:nvSpPr>
        <p:spPr>
          <a:xfrm>
            <a:off x="8666705" y="5373683"/>
            <a:ext cx="640584" cy="400110"/>
          </a:xfrm>
          <a:prstGeom prst="rect">
            <a:avLst/>
          </a:prstGeom>
          <a:noFill/>
          <a:ln w="38100">
            <a:noFill/>
          </a:ln>
        </p:spPr>
        <p:txBody>
          <a:bodyPr wrap="square" rtlCol="0">
            <a:spAutoFit/>
          </a:bodyPr>
          <a:lstStyle/>
          <a:p>
            <a:r>
              <a:rPr lang="en-US" altLang="zh-CN" sz="2000" b="1" dirty="0"/>
              <a:t>278</a:t>
            </a:r>
            <a:endParaRPr lang="zh-CN" altLang="en-US" sz="2000" b="1" dirty="0"/>
          </a:p>
        </p:txBody>
      </p:sp>
      <p:sp>
        <p:nvSpPr>
          <p:cNvPr id="156" name="文本框 155"/>
          <p:cNvSpPr txBox="1"/>
          <p:nvPr/>
        </p:nvSpPr>
        <p:spPr>
          <a:xfrm>
            <a:off x="1387051" y="4450282"/>
            <a:ext cx="640584" cy="400110"/>
          </a:xfrm>
          <a:prstGeom prst="rect">
            <a:avLst/>
          </a:prstGeom>
          <a:noFill/>
          <a:ln w="38100">
            <a:noFill/>
          </a:ln>
        </p:spPr>
        <p:txBody>
          <a:bodyPr wrap="square" rtlCol="0">
            <a:spAutoFit/>
          </a:bodyPr>
          <a:lstStyle/>
          <a:p>
            <a:r>
              <a:rPr lang="en-US" altLang="zh-CN" sz="2000" b="1" dirty="0"/>
              <a:t>109</a:t>
            </a:r>
            <a:endParaRPr lang="zh-CN" altLang="en-US" sz="2000" b="1" dirty="0"/>
          </a:p>
        </p:txBody>
      </p:sp>
      <p:sp>
        <p:nvSpPr>
          <p:cNvPr id="159" name="文本框 158"/>
          <p:cNvSpPr txBox="1"/>
          <p:nvPr/>
        </p:nvSpPr>
        <p:spPr>
          <a:xfrm>
            <a:off x="7608715" y="5380833"/>
            <a:ext cx="640584" cy="400110"/>
          </a:xfrm>
          <a:prstGeom prst="rect">
            <a:avLst/>
          </a:prstGeom>
          <a:noFill/>
          <a:ln w="38100">
            <a:noFill/>
          </a:ln>
        </p:spPr>
        <p:txBody>
          <a:bodyPr wrap="square" rtlCol="0">
            <a:spAutoFit/>
          </a:bodyPr>
          <a:lstStyle/>
          <a:p>
            <a:r>
              <a:rPr lang="en-US" altLang="zh-CN" sz="2000" b="1" dirty="0"/>
              <a:t>063</a:t>
            </a:r>
            <a:endParaRPr lang="zh-CN" altLang="en-US" sz="2000" b="1" dirty="0"/>
          </a:p>
        </p:txBody>
      </p:sp>
      <p:sp>
        <p:nvSpPr>
          <p:cNvPr id="175" name="文本框 174"/>
          <p:cNvSpPr txBox="1"/>
          <p:nvPr/>
        </p:nvSpPr>
        <p:spPr>
          <a:xfrm>
            <a:off x="4506442" y="5387218"/>
            <a:ext cx="640584" cy="400110"/>
          </a:xfrm>
          <a:prstGeom prst="rect">
            <a:avLst/>
          </a:prstGeom>
          <a:noFill/>
          <a:ln w="3175">
            <a:noFill/>
          </a:ln>
        </p:spPr>
        <p:txBody>
          <a:bodyPr wrap="square" rtlCol="0">
            <a:spAutoFit/>
          </a:bodyPr>
          <a:lstStyle/>
          <a:p>
            <a:r>
              <a:rPr lang="en-US" altLang="zh-CN" sz="2000" b="1" dirty="0"/>
              <a:t>930</a:t>
            </a:r>
            <a:endParaRPr lang="zh-CN" altLang="en-US" sz="2000" b="1" dirty="0"/>
          </a:p>
        </p:txBody>
      </p:sp>
      <p:sp>
        <p:nvSpPr>
          <p:cNvPr id="177" name="文本框 176"/>
          <p:cNvSpPr txBox="1"/>
          <p:nvPr/>
        </p:nvSpPr>
        <p:spPr>
          <a:xfrm>
            <a:off x="9763829" y="4448150"/>
            <a:ext cx="640584" cy="400110"/>
          </a:xfrm>
          <a:prstGeom prst="rect">
            <a:avLst/>
          </a:prstGeom>
          <a:noFill/>
          <a:ln w="38100">
            <a:noFill/>
          </a:ln>
        </p:spPr>
        <p:txBody>
          <a:bodyPr wrap="square" rtlCol="0">
            <a:spAutoFit/>
          </a:bodyPr>
          <a:lstStyle/>
          <a:p>
            <a:r>
              <a:rPr lang="en-US" altLang="zh-CN" sz="2000" b="1" dirty="0"/>
              <a:t>589</a:t>
            </a:r>
            <a:endParaRPr lang="zh-CN" altLang="en-US" sz="2000" b="1" dirty="0"/>
          </a:p>
        </p:txBody>
      </p:sp>
      <p:sp>
        <p:nvSpPr>
          <p:cNvPr id="179" name="文本框 178"/>
          <p:cNvSpPr txBox="1"/>
          <p:nvPr/>
        </p:nvSpPr>
        <p:spPr>
          <a:xfrm>
            <a:off x="9741678" y="4872630"/>
            <a:ext cx="640584" cy="400110"/>
          </a:xfrm>
          <a:prstGeom prst="rect">
            <a:avLst/>
          </a:prstGeom>
          <a:noFill/>
          <a:ln w="38100">
            <a:noFill/>
          </a:ln>
        </p:spPr>
        <p:txBody>
          <a:bodyPr wrap="square" rtlCol="0">
            <a:spAutoFit/>
          </a:bodyPr>
          <a:lstStyle/>
          <a:p>
            <a:r>
              <a:rPr lang="en-US" altLang="zh-CN" sz="2000" b="1" dirty="0"/>
              <a:t>184</a:t>
            </a:r>
            <a:endParaRPr lang="zh-CN" altLang="en-US" sz="2000" b="1" dirty="0"/>
          </a:p>
        </p:txBody>
      </p:sp>
      <p:sp>
        <p:nvSpPr>
          <p:cNvPr id="190" name="文本框 189"/>
          <p:cNvSpPr txBox="1"/>
          <p:nvPr/>
        </p:nvSpPr>
        <p:spPr>
          <a:xfrm>
            <a:off x="1375825" y="5362023"/>
            <a:ext cx="640584" cy="400110"/>
          </a:xfrm>
          <a:prstGeom prst="rect">
            <a:avLst/>
          </a:prstGeom>
          <a:noFill/>
          <a:ln w="38100">
            <a:noFill/>
          </a:ln>
        </p:spPr>
        <p:txBody>
          <a:bodyPr wrap="square" rtlCol="0">
            <a:spAutoFit/>
          </a:bodyPr>
          <a:lstStyle/>
          <a:p>
            <a:r>
              <a:rPr lang="en-US" altLang="zh-CN" sz="2000" b="1" dirty="0"/>
              <a:t>505</a:t>
            </a:r>
            <a:endParaRPr lang="zh-CN" altLang="en-US" sz="2000" b="1" dirty="0"/>
          </a:p>
        </p:txBody>
      </p:sp>
      <p:sp>
        <p:nvSpPr>
          <p:cNvPr id="192" name="文本框 191"/>
          <p:cNvSpPr txBox="1"/>
          <p:nvPr/>
        </p:nvSpPr>
        <p:spPr>
          <a:xfrm>
            <a:off x="7669471" y="4916532"/>
            <a:ext cx="640584" cy="400110"/>
          </a:xfrm>
          <a:prstGeom prst="rect">
            <a:avLst/>
          </a:prstGeom>
          <a:noFill/>
          <a:ln w="38100">
            <a:noFill/>
          </a:ln>
        </p:spPr>
        <p:txBody>
          <a:bodyPr wrap="square" rtlCol="0">
            <a:spAutoFit/>
          </a:bodyPr>
          <a:lstStyle/>
          <a:p>
            <a:r>
              <a:rPr lang="en-US" altLang="zh-CN" sz="2000" b="1" dirty="0"/>
              <a:t>269</a:t>
            </a:r>
            <a:endParaRPr lang="zh-CN" altLang="en-US" sz="2000" b="1" dirty="0"/>
          </a:p>
        </p:txBody>
      </p:sp>
      <p:sp>
        <p:nvSpPr>
          <p:cNvPr id="194" name="文本框 193"/>
          <p:cNvSpPr txBox="1"/>
          <p:nvPr/>
        </p:nvSpPr>
        <p:spPr>
          <a:xfrm>
            <a:off x="1385586" y="4936308"/>
            <a:ext cx="640584" cy="400110"/>
          </a:xfrm>
          <a:prstGeom prst="rect">
            <a:avLst/>
          </a:prstGeom>
          <a:noFill/>
          <a:ln w="38100">
            <a:noFill/>
          </a:ln>
        </p:spPr>
        <p:txBody>
          <a:bodyPr wrap="square" rtlCol="0">
            <a:spAutoFit/>
          </a:bodyPr>
          <a:lstStyle/>
          <a:p>
            <a:r>
              <a:rPr lang="en-US" altLang="zh-CN" sz="2000" b="1" dirty="0"/>
              <a:t>008</a:t>
            </a:r>
            <a:endParaRPr lang="zh-CN" altLang="en-US" sz="2000" b="1" dirty="0"/>
          </a:p>
        </p:txBody>
      </p:sp>
      <p:sp>
        <p:nvSpPr>
          <p:cNvPr id="196" name="文本框 195"/>
          <p:cNvSpPr txBox="1"/>
          <p:nvPr/>
        </p:nvSpPr>
        <p:spPr>
          <a:xfrm>
            <a:off x="9718209" y="5360873"/>
            <a:ext cx="640584" cy="400110"/>
          </a:xfrm>
          <a:prstGeom prst="rect">
            <a:avLst/>
          </a:prstGeom>
          <a:noFill/>
          <a:ln w="38100">
            <a:noFill/>
          </a:ln>
        </p:spPr>
        <p:txBody>
          <a:bodyPr wrap="square" rtlCol="0">
            <a:spAutoFit/>
          </a:bodyPr>
          <a:lstStyle/>
          <a:p>
            <a:r>
              <a:rPr lang="en-US" altLang="zh-CN" sz="2000" b="1" dirty="0"/>
              <a:t>083</a:t>
            </a:r>
            <a:endParaRPr lang="zh-CN" altLang="en-US" sz="2000" b="1" dirty="0"/>
          </a:p>
        </p:txBody>
      </p:sp>
    </p:spTree>
    <p:extLst>
      <p:ext uri="{BB962C8B-B14F-4D97-AF65-F5344CB8AC3E}">
        <p14:creationId xmlns:p14="http://schemas.microsoft.com/office/powerpoint/2010/main" val="38143932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barn(inVertical)">
                                      <p:cBhvr>
                                        <p:cTn id="7" dur="500"/>
                                        <p:tgtEl>
                                          <p:spTgt spid="11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0" nodeType="clickEffect">
                                  <p:stCondLst>
                                    <p:cond delay="0"/>
                                  </p:stCondLst>
                                  <p:childTnLst>
                                    <p:set>
                                      <p:cBhvr>
                                        <p:cTn id="11" dur="1" fill="hold">
                                          <p:stCondLst>
                                            <p:cond delay="0"/>
                                          </p:stCondLst>
                                        </p:cTn>
                                        <p:tgtEl>
                                          <p:spTgt spid="217"/>
                                        </p:tgtEl>
                                        <p:attrNameLst>
                                          <p:attrName>style.visibility</p:attrName>
                                        </p:attrNameLst>
                                      </p:cBhvr>
                                      <p:to>
                                        <p:strVal val="hidden"/>
                                      </p:to>
                                    </p:set>
                                  </p:childTnLst>
                                </p:cTn>
                              </p:par>
                              <p:par>
                                <p:cTn id="12" presetID="10" presetClass="entr" presetSubtype="0" fill="hold" grpId="0" nodeType="withEffect">
                                  <p:stCondLst>
                                    <p:cond delay="0"/>
                                  </p:stCondLst>
                                  <p:childTnLst>
                                    <p:set>
                                      <p:cBhvr>
                                        <p:cTn id="13" dur="1" fill="hold">
                                          <p:stCondLst>
                                            <p:cond delay="0"/>
                                          </p:stCondLst>
                                        </p:cTn>
                                        <p:tgtEl>
                                          <p:spTgt spid="175"/>
                                        </p:tgtEl>
                                        <p:attrNameLst>
                                          <p:attrName>style.visibility</p:attrName>
                                        </p:attrNameLst>
                                      </p:cBhvr>
                                      <p:to>
                                        <p:strVal val="visible"/>
                                      </p:to>
                                    </p:set>
                                    <p:animEffect transition="in" filter="fade">
                                      <p:cBhvr>
                                        <p:cTn id="14" dur="500"/>
                                        <p:tgtEl>
                                          <p:spTgt spid="17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216"/>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159"/>
                                        </p:tgtEl>
                                        <p:attrNameLst>
                                          <p:attrName>style.visibility</p:attrName>
                                        </p:attrNameLst>
                                      </p:cBhvr>
                                      <p:to>
                                        <p:strVal val="visible"/>
                                      </p:to>
                                    </p:set>
                                    <p:animEffect transition="in" filter="fade">
                                      <p:cBhvr>
                                        <p:cTn id="21" dur="500"/>
                                        <p:tgtEl>
                                          <p:spTgt spid="159"/>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xit" presetSubtype="0" fill="hold" grpId="1" nodeType="clickEffect">
                                  <p:stCondLst>
                                    <p:cond delay="0"/>
                                  </p:stCondLst>
                                  <p:childTnLst>
                                    <p:set>
                                      <p:cBhvr>
                                        <p:cTn id="25" dur="1" fill="hold">
                                          <p:stCondLst>
                                            <p:cond delay="0"/>
                                          </p:stCondLst>
                                        </p:cTn>
                                        <p:tgtEl>
                                          <p:spTgt spid="223"/>
                                        </p:tgtEl>
                                        <p:attrNameLst>
                                          <p:attrName>style.visibility</p:attrName>
                                        </p:attrNameLst>
                                      </p:cBhvr>
                                      <p:to>
                                        <p:strVal val="hidden"/>
                                      </p:to>
                                    </p:set>
                                  </p:childTnLst>
                                </p:cTn>
                              </p:par>
                              <p:par>
                                <p:cTn id="26" presetID="10" presetClass="entr" presetSubtype="0" fill="hold" grpId="0" nodeType="withEffect">
                                  <p:stCondLst>
                                    <p:cond delay="0"/>
                                  </p:stCondLst>
                                  <p:childTnLst>
                                    <p:set>
                                      <p:cBhvr>
                                        <p:cTn id="27" dur="1" fill="hold">
                                          <p:stCondLst>
                                            <p:cond delay="0"/>
                                          </p:stCondLst>
                                        </p:cTn>
                                        <p:tgtEl>
                                          <p:spTgt spid="196"/>
                                        </p:tgtEl>
                                        <p:attrNameLst>
                                          <p:attrName>style.visibility</p:attrName>
                                        </p:attrNameLst>
                                      </p:cBhvr>
                                      <p:to>
                                        <p:strVal val="visible"/>
                                      </p:to>
                                    </p:set>
                                    <p:animEffect transition="in" filter="fade">
                                      <p:cBhvr>
                                        <p:cTn id="28" dur="500"/>
                                        <p:tgtEl>
                                          <p:spTgt spid="196"/>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0" nodeType="clickEffect">
                                  <p:stCondLst>
                                    <p:cond delay="0"/>
                                  </p:stCondLst>
                                  <p:childTnLst>
                                    <p:set>
                                      <p:cBhvr>
                                        <p:cTn id="32" dur="1" fill="hold">
                                          <p:stCondLst>
                                            <p:cond delay="0"/>
                                          </p:stCondLst>
                                        </p:cTn>
                                        <p:tgtEl>
                                          <p:spTgt spid="219"/>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179"/>
                                        </p:tgtEl>
                                        <p:attrNameLst>
                                          <p:attrName>style.visibility</p:attrName>
                                        </p:attrNameLst>
                                      </p:cBhvr>
                                      <p:to>
                                        <p:strVal val="visible"/>
                                      </p:to>
                                    </p:set>
                                    <p:animEffect transition="in" filter="fade">
                                      <p:cBhvr>
                                        <p:cTn id="35" dur="500"/>
                                        <p:tgtEl>
                                          <p:spTgt spid="179"/>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xit" presetSubtype="0" fill="hold" nodeType="clickEffect">
                                  <p:stCondLst>
                                    <p:cond delay="0"/>
                                  </p:stCondLst>
                                  <p:childTnLst>
                                    <p:set>
                                      <p:cBhvr>
                                        <p:cTn id="39" dur="1" fill="hold">
                                          <p:stCondLst>
                                            <p:cond delay="0"/>
                                          </p:stCondLst>
                                        </p:cTn>
                                        <p:tgtEl>
                                          <p:spTgt spid="220">
                                            <p:txEl>
                                              <p:pRg st="0" end="0"/>
                                            </p:txEl>
                                          </p:spTgt>
                                        </p:tgtEl>
                                        <p:attrNameLst>
                                          <p:attrName>style.visibility</p:attrName>
                                        </p:attrNameLst>
                                      </p:cBhvr>
                                      <p:to>
                                        <p:strVal val="hidden"/>
                                      </p:to>
                                    </p:set>
                                  </p:childTnLst>
                                </p:cTn>
                              </p:par>
                              <p:par>
                                <p:cTn id="40" presetID="10" presetClass="entr" presetSubtype="0" fill="hold" grpId="0" nodeType="withEffect">
                                  <p:stCondLst>
                                    <p:cond delay="0"/>
                                  </p:stCondLst>
                                  <p:childTnLst>
                                    <p:set>
                                      <p:cBhvr>
                                        <p:cTn id="41" dur="1" fill="hold">
                                          <p:stCondLst>
                                            <p:cond delay="0"/>
                                          </p:stCondLst>
                                        </p:cTn>
                                        <p:tgtEl>
                                          <p:spTgt spid="190"/>
                                        </p:tgtEl>
                                        <p:attrNameLst>
                                          <p:attrName>style.visibility</p:attrName>
                                        </p:attrNameLst>
                                      </p:cBhvr>
                                      <p:to>
                                        <p:strVal val="visible"/>
                                      </p:to>
                                    </p:set>
                                    <p:animEffect transition="in" filter="fade">
                                      <p:cBhvr>
                                        <p:cTn id="42" dur="500"/>
                                        <p:tgtEl>
                                          <p:spTgt spid="190"/>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0" nodeType="clickEffect">
                                  <p:stCondLst>
                                    <p:cond delay="0"/>
                                  </p:stCondLst>
                                  <p:childTnLst>
                                    <p:set>
                                      <p:cBhvr>
                                        <p:cTn id="46" dur="1" fill="hold">
                                          <p:stCondLst>
                                            <p:cond delay="0"/>
                                          </p:stCondLst>
                                        </p:cTn>
                                        <p:tgtEl>
                                          <p:spTgt spid="214"/>
                                        </p:tgtEl>
                                        <p:attrNameLst>
                                          <p:attrName>style.visibility</p:attrName>
                                        </p:attrNameLst>
                                      </p:cBhvr>
                                      <p:to>
                                        <p:strVal val="hidden"/>
                                      </p:to>
                                    </p:set>
                                  </p:childTnLst>
                                </p:cTn>
                              </p:par>
                              <p:par>
                                <p:cTn id="47" presetID="10" presetClass="entr" presetSubtype="0" fill="hold" grpId="0" nodeType="withEffect">
                                  <p:stCondLst>
                                    <p:cond delay="0"/>
                                  </p:stCondLst>
                                  <p:childTnLst>
                                    <p:set>
                                      <p:cBhvr>
                                        <p:cTn id="48" dur="1" fill="hold">
                                          <p:stCondLst>
                                            <p:cond delay="0"/>
                                          </p:stCondLst>
                                        </p:cTn>
                                        <p:tgtEl>
                                          <p:spTgt spid="154"/>
                                        </p:tgtEl>
                                        <p:attrNameLst>
                                          <p:attrName>style.visibility</p:attrName>
                                        </p:attrNameLst>
                                      </p:cBhvr>
                                      <p:to>
                                        <p:strVal val="visible"/>
                                      </p:to>
                                    </p:set>
                                    <p:animEffect transition="in" filter="fade">
                                      <p:cBhvr>
                                        <p:cTn id="49" dur="500"/>
                                        <p:tgtEl>
                                          <p:spTgt spid="154"/>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xit" presetSubtype="0" fill="hold" grpId="0" nodeType="clickEffect">
                                  <p:stCondLst>
                                    <p:cond delay="0"/>
                                  </p:stCondLst>
                                  <p:childTnLst>
                                    <p:set>
                                      <p:cBhvr>
                                        <p:cTn id="53" dur="1" fill="hold">
                                          <p:stCondLst>
                                            <p:cond delay="0"/>
                                          </p:stCondLst>
                                        </p:cTn>
                                        <p:tgtEl>
                                          <p:spTgt spid="222"/>
                                        </p:tgtEl>
                                        <p:attrNameLst>
                                          <p:attrName>style.visibility</p:attrName>
                                        </p:attrNameLst>
                                      </p:cBhvr>
                                      <p:to>
                                        <p:strVal val="hidden"/>
                                      </p:to>
                                    </p:set>
                                  </p:childTnLst>
                                </p:cTn>
                              </p:par>
                              <p:par>
                                <p:cTn id="54" presetID="10" presetClass="entr" presetSubtype="0" fill="hold" grpId="0" nodeType="withEffect">
                                  <p:stCondLst>
                                    <p:cond delay="0"/>
                                  </p:stCondLst>
                                  <p:childTnLst>
                                    <p:set>
                                      <p:cBhvr>
                                        <p:cTn id="55" dur="1" fill="hold">
                                          <p:stCondLst>
                                            <p:cond delay="0"/>
                                          </p:stCondLst>
                                        </p:cTn>
                                        <p:tgtEl>
                                          <p:spTgt spid="194"/>
                                        </p:tgtEl>
                                        <p:attrNameLst>
                                          <p:attrName>style.visibility</p:attrName>
                                        </p:attrNameLst>
                                      </p:cBhvr>
                                      <p:to>
                                        <p:strVal val="visible"/>
                                      </p:to>
                                    </p:set>
                                    <p:animEffect transition="in" filter="fade">
                                      <p:cBhvr>
                                        <p:cTn id="56" dur="500"/>
                                        <p:tgtEl>
                                          <p:spTgt spid="194"/>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0" nodeType="clickEffect">
                                  <p:stCondLst>
                                    <p:cond delay="0"/>
                                  </p:stCondLst>
                                  <p:childTnLst>
                                    <p:set>
                                      <p:cBhvr>
                                        <p:cTn id="60" dur="1" fill="hold">
                                          <p:stCondLst>
                                            <p:cond delay="0"/>
                                          </p:stCondLst>
                                        </p:cTn>
                                        <p:tgtEl>
                                          <p:spTgt spid="215"/>
                                        </p:tgtEl>
                                        <p:attrNameLst>
                                          <p:attrName>style.visibility</p:attrName>
                                        </p:attrNameLst>
                                      </p:cBhvr>
                                      <p:to>
                                        <p:strVal val="hidden"/>
                                      </p:to>
                                    </p:set>
                                  </p:childTnLst>
                                </p:cTn>
                              </p:par>
                              <p:par>
                                <p:cTn id="61" presetID="10" presetClass="entr" presetSubtype="0" fill="hold" grpId="0" nodeType="withEffect">
                                  <p:stCondLst>
                                    <p:cond delay="0"/>
                                  </p:stCondLst>
                                  <p:childTnLst>
                                    <p:set>
                                      <p:cBhvr>
                                        <p:cTn id="62" dur="1" fill="hold">
                                          <p:stCondLst>
                                            <p:cond delay="0"/>
                                          </p:stCondLst>
                                        </p:cTn>
                                        <p:tgtEl>
                                          <p:spTgt spid="156"/>
                                        </p:tgtEl>
                                        <p:attrNameLst>
                                          <p:attrName>style.visibility</p:attrName>
                                        </p:attrNameLst>
                                      </p:cBhvr>
                                      <p:to>
                                        <p:strVal val="visible"/>
                                      </p:to>
                                    </p:set>
                                    <p:animEffect transition="in" filter="fade">
                                      <p:cBhvr>
                                        <p:cTn id="63" dur="500"/>
                                        <p:tgtEl>
                                          <p:spTgt spid="156"/>
                                        </p:tgtEl>
                                      </p:cBhvr>
                                    </p:animEffect>
                                  </p:childTnLst>
                                </p:cTn>
                              </p:par>
                            </p:childTnLst>
                          </p:cTn>
                        </p:par>
                      </p:childTnLst>
                    </p:cTn>
                  </p:par>
                  <p:par>
                    <p:cTn id="64" fill="hold">
                      <p:stCondLst>
                        <p:cond delay="indefinite"/>
                      </p:stCondLst>
                      <p:childTnLst>
                        <p:par>
                          <p:cTn id="65" fill="hold">
                            <p:stCondLst>
                              <p:cond delay="0"/>
                            </p:stCondLst>
                            <p:childTnLst>
                              <p:par>
                                <p:cTn id="66" presetID="1" presetClass="exit" presetSubtype="0" fill="hold" grpId="0" nodeType="clickEffect">
                                  <p:stCondLst>
                                    <p:cond delay="0"/>
                                  </p:stCondLst>
                                  <p:childTnLst>
                                    <p:set>
                                      <p:cBhvr>
                                        <p:cTn id="67" dur="1" fill="hold">
                                          <p:stCondLst>
                                            <p:cond delay="0"/>
                                          </p:stCondLst>
                                        </p:cTn>
                                        <p:tgtEl>
                                          <p:spTgt spid="218"/>
                                        </p:tgtEl>
                                        <p:attrNameLst>
                                          <p:attrName>style.visibility</p:attrName>
                                        </p:attrNameLst>
                                      </p:cBhvr>
                                      <p:to>
                                        <p:strVal val="hidden"/>
                                      </p:to>
                                    </p:set>
                                  </p:childTnLst>
                                </p:cTn>
                              </p:par>
                              <p:par>
                                <p:cTn id="68" presetID="10" presetClass="entr" presetSubtype="0" fill="hold" grpId="0" nodeType="withEffect">
                                  <p:stCondLst>
                                    <p:cond delay="0"/>
                                  </p:stCondLst>
                                  <p:childTnLst>
                                    <p:set>
                                      <p:cBhvr>
                                        <p:cTn id="69" dur="1" fill="hold">
                                          <p:stCondLst>
                                            <p:cond delay="0"/>
                                          </p:stCondLst>
                                        </p:cTn>
                                        <p:tgtEl>
                                          <p:spTgt spid="177"/>
                                        </p:tgtEl>
                                        <p:attrNameLst>
                                          <p:attrName>style.visibility</p:attrName>
                                        </p:attrNameLst>
                                      </p:cBhvr>
                                      <p:to>
                                        <p:strVal val="visible"/>
                                      </p:to>
                                    </p:set>
                                    <p:animEffect transition="in" filter="fade">
                                      <p:cBhvr>
                                        <p:cTn id="70" dur="500"/>
                                        <p:tgtEl>
                                          <p:spTgt spid="177"/>
                                        </p:tgtEl>
                                      </p:cBhvr>
                                    </p:animEffec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grpId="0" nodeType="clickEffect">
                                  <p:stCondLst>
                                    <p:cond delay="0"/>
                                  </p:stCondLst>
                                  <p:childTnLst>
                                    <p:set>
                                      <p:cBhvr>
                                        <p:cTn id="74" dur="1" fill="hold">
                                          <p:stCondLst>
                                            <p:cond delay="0"/>
                                          </p:stCondLst>
                                        </p:cTn>
                                        <p:tgtEl>
                                          <p:spTgt spid="221"/>
                                        </p:tgtEl>
                                        <p:attrNameLst>
                                          <p:attrName>style.visibility</p:attrName>
                                        </p:attrNameLst>
                                      </p:cBhvr>
                                      <p:to>
                                        <p:strVal val="hidden"/>
                                      </p:to>
                                    </p:set>
                                  </p:childTnLst>
                                </p:cTn>
                              </p:par>
                              <p:par>
                                <p:cTn id="75" presetID="10" presetClass="entr" presetSubtype="0" fill="hold" grpId="0" nodeType="withEffect">
                                  <p:stCondLst>
                                    <p:cond delay="0"/>
                                  </p:stCondLst>
                                  <p:childTnLst>
                                    <p:set>
                                      <p:cBhvr>
                                        <p:cTn id="76" dur="1" fill="hold">
                                          <p:stCondLst>
                                            <p:cond delay="0"/>
                                          </p:stCondLst>
                                        </p:cTn>
                                        <p:tgtEl>
                                          <p:spTgt spid="192"/>
                                        </p:tgtEl>
                                        <p:attrNameLst>
                                          <p:attrName>style.visibility</p:attrName>
                                        </p:attrNameLst>
                                      </p:cBhvr>
                                      <p:to>
                                        <p:strVal val="visible"/>
                                      </p:to>
                                    </p:set>
                                    <p:animEffect transition="in" filter="fade">
                                      <p:cBhvr>
                                        <p:cTn id="77" dur="500"/>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p:bldP spid="214" grpId="0"/>
      <p:bldP spid="215" grpId="0"/>
      <p:bldP spid="216" grpId="0"/>
      <p:bldP spid="217" grpId="0"/>
      <p:bldP spid="218" grpId="0"/>
      <p:bldP spid="219" grpId="0"/>
      <p:bldP spid="221" grpId="0"/>
      <p:bldP spid="222" grpId="0"/>
      <p:bldP spid="223" grpId="1"/>
      <p:bldP spid="154" grpId="0"/>
      <p:bldP spid="156" grpId="0"/>
      <p:bldP spid="159" grpId="0"/>
      <p:bldP spid="175" grpId="0"/>
      <p:bldP spid="177" grpId="0"/>
      <p:bldP spid="179" grpId="0"/>
      <p:bldP spid="190" grpId="0"/>
      <p:bldP spid="192" grpId="0"/>
      <p:bldP spid="194" grpId="0"/>
      <p:bldP spid="19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3"/>
          <p:cNvSpPr>
            <a:spLocks noChangeArrowheads="1"/>
          </p:cNvSpPr>
          <p:nvPr/>
        </p:nvSpPr>
        <p:spPr bwMode="auto">
          <a:xfrm>
            <a:off x="1849225" y="261200"/>
            <a:ext cx="1661014" cy="565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800" b="1" dirty="0">
                <a:solidFill>
                  <a:srgbClr val="000000"/>
                </a:solidFill>
                <a:latin typeface="+mn-lt"/>
                <a:ea typeface="+mn-ea"/>
                <a:cs typeface="+mn-ea"/>
                <a:sym typeface="+mn-lt"/>
              </a:rPr>
              <a:t>插入排序</a:t>
            </a:r>
          </a:p>
        </p:txBody>
      </p:sp>
      <p:sp>
        <p:nvSpPr>
          <p:cNvPr id="4" name="矩形 3"/>
          <p:cNvSpPr/>
          <p:nvPr/>
        </p:nvSpPr>
        <p:spPr>
          <a:xfrm>
            <a:off x="10522939" y="26120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2384574" y="1204177"/>
            <a:ext cx="6608545"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L: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err="1">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600" b="1" baseline="-25000" dirty="0" err="1">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k+1</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i-1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zh-CN" altLang="en-US" sz="26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1" name="Freeform 64"/>
          <p:cNvSpPr>
            <a:spLocks noEditPoints="1"/>
          </p:cNvSpPr>
          <p:nvPr/>
        </p:nvSpPr>
        <p:spPr bwMode="auto">
          <a:xfrm flipH="1">
            <a:off x="10898684" y="393979"/>
            <a:ext cx="737149" cy="609178"/>
          </a:xfrm>
          <a:custGeom>
            <a:avLst/>
            <a:gdLst>
              <a:gd name="T0" fmla="*/ 188 w 308"/>
              <a:gd name="T1" fmla="*/ 19 h 256"/>
              <a:gd name="T2" fmla="*/ 154 w 308"/>
              <a:gd name="T3" fmla="*/ 0 h 256"/>
              <a:gd name="T4" fmla="*/ 120 w 308"/>
              <a:gd name="T5" fmla="*/ 19 h 256"/>
              <a:gd name="T6" fmla="*/ 8 w 308"/>
              <a:gd name="T7" fmla="*/ 195 h 256"/>
              <a:gd name="T8" fmla="*/ 7 w 308"/>
              <a:gd name="T9" fmla="*/ 235 h 256"/>
              <a:gd name="T10" fmla="*/ 42 w 308"/>
              <a:gd name="T11" fmla="*/ 256 h 256"/>
              <a:gd name="T12" fmla="*/ 266 w 308"/>
              <a:gd name="T13" fmla="*/ 256 h 256"/>
              <a:gd name="T14" fmla="*/ 301 w 308"/>
              <a:gd name="T15" fmla="*/ 235 h 256"/>
              <a:gd name="T16" fmla="*/ 300 w 308"/>
              <a:gd name="T17" fmla="*/ 195 h 256"/>
              <a:gd name="T18" fmla="*/ 188 w 308"/>
              <a:gd name="T19" fmla="*/ 19 h 256"/>
              <a:gd name="T20" fmla="*/ 154 w 308"/>
              <a:gd name="T21" fmla="*/ 216 h 256"/>
              <a:gd name="T22" fmla="*/ 138 w 308"/>
              <a:gd name="T23" fmla="*/ 200 h 256"/>
              <a:gd name="T24" fmla="*/ 154 w 308"/>
              <a:gd name="T25" fmla="*/ 184 h 256"/>
              <a:gd name="T26" fmla="*/ 170 w 308"/>
              <a:gd name="T27" fmla="*/ 200 h 256"/>
              <a:gd name="T28" fmla="*/ 154 w 308"/>
              <a:gd name="T29" fmla="*/ 216 h 256"/>
              <a:gd name="T30" fmla="*/ 170 w 308"/>
              <a:gd name="T31" fmla="*/ 152 h 256"/>
              <a:gd name="T32" fmla="*/ 154 w 308"/>
              <a:gd name="T33" fmla="*/ 168 h 256"/>
              <a:gd name="T34" fmla="*/ 138 w 308"/>
              <a:gd name="T35" fmla="*/ 152 h 256"/>
              <a:gd name="T36" fmla="*/ 138 w 308"/>
              <a:gd name="T37" fmla="*/ 96 h 256"/>
              <a:gd name="T38" fmla="*/ 154 w 308"/>
              <a:gd name="T39" fmla="*/ 80 h 256"/>
              <a:gd name="T40" fmla="*/ 170 w 308"/>
              <a:gd name="T41" fmla="*/ 96 h 256"/>
              <a:gd name="T42" fmla="*/ 170 w 308"/>
              <a:gd name="T43" fmla="*/ 15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8" h="256">
                <a:moveTo>
                  <a:pt x="188" y="19"/>
                </a:moveTo>
                <a:cubicBezTo>
                  <a:pt x="180" y="7"/>
                  <a:pt x="168" y="0"/>
                  <a:pt x="154" y="0"/>
                </a:cubicBezTo>
                <a:cubicBezTo>
                  <a:pt x="140" y="0"/>
                  <a:pt x="128" y="7"/>
                  <a:pt x="120" y="19"/>
                </a:cubicBezTo>
                <a:cubicBezTo>
                  <a:pt x="8" y="195"/>
                  <a:pt x="8" y="195"/>
                  <a:pt x="8" y="195"/>
                </a:cubicBezTo>
                <a:cubicBezTo>
                  <a:pt x="0" y="207"/>
                  <a:pt x="0" y="222"/>
                  <a:pt x="7" y="235"/>
                </a:cubicBezTo>
                <a:cubicBezTo>
                  <a:pt x="14" y="248"/>
                  <a:pt x="27" y="256"/>
                  <a:pt x="42" y="256"/>
                </a:cubicBezTo>
                <a:cubicBezTo>
                  <a:pt x="266" y="256"/>
                  <a:pt x="266" y="256"/>
                  <a:pt x="266" y="256"/>
                </a:cubicBezTo>
                <a:cubicBezTo>
                  <a:pt x="281" y="256"/>
                  <a:pt x="294" y="248"/>
                  <a:pt x="301" y="235"/>
                </a:cubicBezTo>
                <a:cubicBezTo>
                  <a:pt x="308" y="222"/>
                  <a:pt x="308" y="207"/>
                  <a:pt x="300" y="195"/>
                </a:cubicBezTo>
                <a:lnTo>
                  <a:pt x="188" y="19"/>
                </a:lnTo>
                <a:close/>
                <a:moveTo>
                  <a:pt x="154" y="216"/>
                </a:moveTo>
                <a:cubicBezTo>
                  <a:pt x="145" y="216"/>
                  <a:pt x="138" y="209"/>
                  <a:pt x="138" y="200"/>
                </a:cubicBezTo>
                <a:cubicBezTo>
                  <a:pt x="138" y="191"/>
                  <a:pt x="145" y="184"/>
                  <a:pt x="154" y="184"/>
                </a:cubicBezTo>
                <a:cubicBezTo>
                  <a:pt x="163" y="184"/>
                  <a:pt x="170" y="191"/>
                  <a:pt x="170" y="200"/>
                </a:cubicBezTo>
                <a:cubicBezTo>
                  <a:pt x="170" y="209"/>
                  <a:pt x="163" y="216"/>
                  <a:pt x="154" y="216"/>
                </a:cubicBezTo>
                <a:close/>
                <a:moveTo>
                  <a:pt x="170" y="152"/>
                </a:moveTo>
                <a:cubicBezTo>
                  <a:pt x="170" y="161"/>
                  <a:pt x="163" y="168"/>
                  <a:pt x="154" y="168"/>
                </a:cubicBezTo>
                <a:cubicBezTo>
                  <a:pt x="145" y="168"/>
                  <a:pt x="138" y="161"/>
                  <a:pt x="138" y="152"/>
                </a:cubicBezTo>
                <a:cubicBezTo>
                  <a:pt x="138" y="96"/>
                  <a:pt x="138" y="96"/>
                  <a:pt x="138" y="96"/>
                </a:cubicBezTo>
                <a:cubicBezTo>
                  <a:pt x="138" y="87"/>
                  <a:pt x="145" y="80"/>
                  <a:pt x="154" y="80"/>
                </a:cubicBezTo>
                <a:cubicBezTo>
                  <a:pt x="163" y="80"/>
                  <a:pt x="170" y="87"/>
                  <a:pt x="170" y="96"/>
                </a:cubicBezTo>
                <a:lnTo>
                  <a:pt x="170" y="152"/>
                </a:ln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cxnSp>
        <p:nvCxnSpPr>
          <p:cNvPr id="3" name="曲线连接符 2"/>
          <p:cNvCxnSpPr/>
          <p:nvPr/>
        </p:nvCxnSpPr>
        <p:spPr>
          <a:xfrm rot="5400000" flipH="1" flipV="1">
            <a:off x="7635767" y="1264947"/>
            <a:ext cx="423170" cy="254836"/>
          </a:xfrm>
          <a:prstGeom prst="curvedConnector3">
            <a:avLst>
              <a:gd name="adj1" fmla="val 407"/>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2862915" y="1365064"/>
            <a:ext cx="446510" cy="692497"/>
          </a:xfrm>
          <a:prstGeom prst="rect">
            <a:avLst/>
          </a:prstGeom>
        </p:spPr>
        <p:txBody>
          <a:bodyPr wrap="square">
            <a:spAutoFit/>
          </a:bodyPr>
          <a:lstStyle/>
          <a:p>
            <a:pPr fontAlgn="base">
              <a:lnSpc>
                <a:spcPct val="150000"/>
              </a:lnSpc>
              <a:spcBef>
                <a:spcPct val="0"/>
              </a:spcBef>
              <a:spcAft>
                <a:spcPct val="0"/>
              </a:spcAft>
              <a:buClrTx/>
              <a:buSzTx/>
              <a:buNone/>
            </a:pPr>
            <a:r>
              <a:rPr lang="en-US" altLang="zh-CN" sz="26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6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zh-CN" altLang="en-US" sz="26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6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15" name="上箭头 14"/>
          <p:cNvSpPr/>
          <p:nvPr/>
        </p:nvSpPr>
        <p:spPr>
          <a:xfrm>
            <a:off x="7404719" y="2207661"/>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7651514" y="2224286"/>
            <a:ext cx="700856" cy="738664"/>
          </a:xfrm>
          <a:prstGeom prst="rect">
            <a:avLst/>
          </a:prstGeom>
          <a:noFill/>
        </p:spPr>
        <p:txBody>
          <a:bodyPr wrap="square" rtlCol="0">
            <a:spAutoFit/>
          </a:bodyPr>
          <a:lstStyle/>
          <a:p>
            <a:r>
              <a:rPr lang="zh-CN" altLang="en-US" dirty="0"/>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p>
          <a:p>
            <a:endParaRPr lang="zh-CN" altLang="en-US" dirty="0"/>
          </a:p>
        </p:txBody>
      </p:sp>
      <p:sp>
        <p:nvSpPr>
          <p:cNvPr id="18" name="矩形 17"/>
          <p:cNvSpPr/>
          <p:nvPr/>
        </p:nvSpPr>
        <p:spPr>
          <a:xfrm>
            <a:off x="7226700" y="1305505"/>
            <a:ext cx="653960" cy="430887"/>
          </a:xfrm>
          <a:prstGeom prst="rect">
            <a:avLst/>
          </a:prstGeom>
        </p:spPr>
        <p:txBody>
          <a:bodyPr wrap="square">
            <a:spAutoFit/>
          </a:bodyPr>
          <a:lstStyle/>
          <a:p>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zh-CN" altLang="en-US" sz="2200" dirty="0"/>
          </a:p>
        </p:txBody>
      </p:sp>
      <p:sp>
        <p:nvSpPr>
          <p:cNvPr id="20" name="上箭头 19"/>
          <p:cNvSpPr/>
          <p:nvPr/>
        </p:nvSpPr>
        <p:spPr>
          <a:xfrm>
            <a:off x="6164988" y="2194277"/>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6440421" y="2224286"/>
            <a:ext cx="700856" cy="738664"/>
          </a:xfrm>
          <a:prstGeom prst="rect">
            <a:avLst/>
          </a:prstGeom>
          <a:noFill/>
        </p:spPr>
        <p:txBody>
          <a:bodyPr wrap="square" rtlCol="0">
            <a:spAutoFit/>
          </a:bodyPr>
          <a:lstStyle/>
          <a:p>
            <a:r>
              <a:rPr lang="zh-CN" altLang="en-US" dirty="0"/>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p>
          <a:p>
            <a:endParaRPr lang="zh-CN" altLang="en-US" dirty="0"/>
          </a:p>
        </p:txBody>
      </p:sp>
      <p:sp>
        <p:nvSpPr>
          <p:cNvPr id="22" name="矩形 21"/>
          <p:cNvSpPr/>
          <p:nvPr/>
        </p:nvSpPr>
        <p:spPr>
          <a:xfrm>
            <a:off x="6136889" y="1286426"/>
            <a:ext cx="653960" cy="430887"/>
          </a:xfrm>
          <a:prstGeom prst="rect">
            <a:avLst/>
          </a:prstGeom>
        </p:spPr>
        <p:txBody>
          <a:bodyPr wrap="square">
            <a:spAutoFit/>
          </a:bodyPr>
          <a:lstStyle/>
          <a:p>
            <a:r>
              <a:rPr lang="zh-CN" altLang="en-US" sz="22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zh-CN" altLang="en-US" sz="2200" dirty="0"/>
          </a:p>
        </p:txBody>
      </p:sp>
      <p:sp>
        <p:nvSpPr>
          <p:cNvPr id="19" name="文本框 18"/>
          <p:cNvSpPr txBox="1"/>
          <p:nvPr/>
        </p:nvSpPr>
        <p:spPr>
          <a:xfrm>
            <a:off x="6685188" y="1280426"/>
            <a:ext cx="809469" cy="430887"/>
          </a:xfrm>
          <a:prstGeom prst="rect">
            <a:avLst/>
          </a:prstGeom>
          <a:noFill/>
        </p:spPr>
        <p:txBody>
          <a:bodyPr wrap="square" rtlCol="0">
            <a:spAutoFit/>
          </a:bodyPr>
          <a:lstStyle/>
          <a:p>
            <a:r>
              <a:rPr lang="en-US" altLang="zh-CN" sz="2200" b="1" dirty="0"/>
              <a:t>…</a:t>
            </a:r>
            <a:endParaRPr lang="zh-CN" altLang="en-US" sz="2200" b="1" dirty="0"/>
          </a:p>
        </p:txBody>
      </p:sp>
      <p:sp>
        <p:nvSpPr>
          <p:cNvPr id="24" name="上箭头 23"/>
          <p:cNvSpPr/>
          <p:nvPr/>
        </p:nvSpPr>
        <p:spPr>
          <a:xfrm>
            <a:off x="5524345" y="2195455"/>
            <a:ext cx="271730" cy="473859"/>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5694271" y="2207661"/>
            <a:ext cx="700856" cy="738664"/>
          </a:xfrm>
          <a:prstGeom prst="rect">
            <a:avLst/>
          </a:prstGeom>
          <a:noFill/>
        </p:spPr>
        <p:txBody>
          <a:bodyPr wrap="square" rtlCol="0">
            <a:spAutoFit/>
          </a:bodyPr>
          <a:lstStyle/>
          <a:p>
            <a:r>
              <a:rPr lang="zh-CN" altLang="en-US" dirty="0"/>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p>
          <a:p>
            <a:endParaRPr lang="zh-CN" altLang="en-US" dirty="0"/>
          </a:p>
        </p:txBody>
      </p:sp>
      <p:sp>
        <p:nvSpPr>
          <p:cNvPr id="26" name="文本框 25"/>
          <p:cNvSpPr txBox="1"/>
          <p:nvPr/>
        </p:nvSpPr>
        <p:spPr>
          <a:xfrm>
            <a:off x="5489716" y="1249513"/>
            <a:ext cx="809469" cy="430887"/>
          </a:xfrm>
          <a:prstGeom prst="rect">
            <a:avLst/>
          </a:prstGeom>
          <a:noFill/>
        </p:spPr>
        <p:txBody>
          <a:bodyPr wrap="square" rtlCol="0">
            <a:spAutoFit/>
          </a:bodyPr>
          <a:lstStyle/>
          <a:p>
            <a:r>
              <a:rPr lang="zh-CN" altLang="en-US" sz="2200" b="1" dirty="0">
                <a:latin typeface="Times New Roman" panose="02020603050405020304" pitchFamily="18" charset="0"/>
                <a:cs typeface="Times New Roman" panose="02020603050405020304" pitchFamily="18" charset="0"/>
              </a:rPr>
              <a:t>≤</a:t>
            </a:r>
          </a:p>
        </p:txBody>
      </p:sp>
      <p:sp>
        <p:nvSpPr>
          <p:cNvPr id="23" name="下箭头 22"/>
          <p:cNvSpPr/>
          <p:nvPr/>
        </p:nvSpPr>
        <p:spPr>
          <a:xfrm>
            <a:off x="4796852" y="2410064"/>
            <a:ext cx="314794" cy="19670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5489716" y="3393596"/>
            <a:ext cx="2485054" cy="563807"/>
          </a:xfrm>
          <a:prstGeom prst="rect">
            <a:avLst/>
          </a:prstGeom>
          <a:noFill/>
          <a:ln>
            <a:solidFill>
              <a:schemeClr val="accent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5873911" y="3411790"/>
            <a:ext cx="2031086" cy="461665"/>
          </a:xfrm>
          <a:prstGeom prst="rect">
            <a:avLst/>
          </a:prstGeom>
          <a:noFill/>
        </p:spPr>
        <p:txBody>
          <a:bodyPr wrap="square" rtlCol="0">
            <a:spAutoFit/>
          </a:bodyPr>
          <a:lstStyle/>
          <a:p>
            <a:r>
              <a:rPr lang="en-US" altLang="zh-CN" sz="2400" b="1" dirty="0" err="1">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err="1">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zh-CN" altLang="en-US" sz="2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latin typeface="Times New Roman" panose="02020603050405020304" pitchFamily="18" charset="0"/>
                <a:cs typeface="Times New Roman" panose="02020603050405020304" pitchFamily="18" charset="0"/>
                <a:sym typeface="+mn-lt"/>
              </a:rPr>
              <a:t>≤ </a:t>
            </a:r>
            <a:r>
              <a:rPr lang="en-US" altLang="zh-CN"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r>
              <a:rPr lang="en-US" altLang="zh-CN" sz="24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400" b="1" baseline="-25000"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sym typeface="+mn-lt"/>
              </a:rPr>
              <a:t>k+1</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 </a:t>
            </a:r>
            <a:endParaRPr lang="en-US" altLang="zh-CN" sz="24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30" name="Text Box 3">
            <a:extLst>
              <a:ext uri="{FF2B5EF4-FFF2-40B4-BE49-F238E27FC236}">
                <a16:creationId xmlns:a16="http://schemas.microsoft.com/office/drawing/2014/main" id="{D7E0B5AA-0D93-4838-9BDB-E4243BB25B3E}"/>
              </a:ext>
            </a:extLst>
          </p:cNvPr>
          <p:cNvSpPr txBox="1">
            <a:spLocks noChangeArrowheads="1"/>
          </p:cNvSpPr>
          <p:nvPr/>
        </p:nvSpPr>
        <p:spPr bwMode="auto">
          <a:xfrm>
            <a:off x="2384574" y="4302834"/>
            <a:ext cx="7643846"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fontAlgn="base">
              <a:lnSpc>
                <a:spcPct val="120000"/>
              </a:lnSpc>
              <a:spcBef>
                <a:spcPct val="0"/>
              </a:spcBef>
              <a:spcAft>
                <a:spcPct val="0"/>
              </a:spcAft>
              <a:buClrTx/>
              <a:buSzTx/>
              <a:buFontTx/>
              <a:buNone/>
            </a:pPr>
            <a:endParaRPr lang="zh-CN" altLang="en-US" sz="1000" b="1" dirty="0">
              <a:solidFill>
                <a:srgbClr val="000000"/>
              </a:solidFill>
              <a:latin typeface="+mn-lt"/>
              <a:ea typeface="+mn-ea"/>
              <a:cs typeface="+mn-ea"/>
              <a:sym typeface="+mn-lt"/>
            </a:endParaRPr>
          </a:p>
          <a:p>
            <a:pPr fontAlgn="base">
              <a:lnSpc>
                <a:spcPct val="150000"/>
              </a:lnSpc>
              <a:spcBef>
                <a:spcPct val="0"/>
              </a:spcBef>
              <a:spcAft>
                <a:spcPct val="0"/>
              </a:spcAft>
              <a:buClrTx/>
              <a:buSzTx/>
              <a:buNone/>
            </a:pP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L: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1</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2</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3</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a:t>
            </a:r>
            <a:r>
              <a:rPr lang="en-US" altLang="zh-CN" sz="2600" b="1" dirty="0" err="1">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600" b="1" baseline="-25000" dirty="0" err="1">
                <a:latin typeface="Times New Roman" panose="02020603050405020304" pitchFamily="18" charset="0"/>
                <a:ea typeface="微软雅黑" panose="020B0503020204020204" pitchFamily="34" charset="-122"/>
                <a:cs typeface="Times New Roman" panose="02020603050405020304" pitchFamily="18" charset="0"/>
                <a:sym typeface="+mn-lt"/>
              </a:rPr>
              <a:t>k</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t>
            </a:r>
            <a:r>
              <a:rPr lang="en-US" altLang="zh-CN" sz="26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a</a:t>
            </a:r>
            <a:r>
              <a:rPr lang="en-US" altLang="zh-CN" sz="2600" b="1" baseline="-25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mn-lt"/>
              </a:rPr>
              <a:t>i</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k+1</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 … ,  a</a:t>
            </a:r>
            <a:r>
              <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rPr>
              <a:t>i-1 </a:t>
            </a:r>
            <a:r>
              <a:rPr lang="en-US" altLang="zh-CN" sz="2600" b="1" dirty="0">
                <a:latin typeface="Times New Roman" panose="02020603050405020304" pitchFamily="18" charset="0"/>
                <a:ea typeface="微软雅黑" panose="020B0503020204020204" pitchFamily="34" charset="-122"/>
                <a:cs typeface="Times New Roman" panose="02020603050405020304" pitchFamily="18" charset="0"/>
                <a:sym typeface="+mn-lt"/>
              </a:rPr>
              <a:t>)</a:t>
            </a:r>
            <a:endParaRPr lang="en-US" altLang="zh-CN" sz="2600" b="1" baseline="-25000" dirty="0">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cxnSp>
        <p:nvCxnSpPr>
          <p:cNvPr id="31" name="曲线连接符 30"/>
          <p:cNvCxnSpPr/>
          <p:nvPr/>
        </p:nvCxnSpPr>
        <p:spPr>
          <a:xfrm rot="5400000" flipH="1" flipV="1">
            <a:off x="8923945" y="4387001"/>
            <a:ext cx="423170" cy="254836"/>
          </a:xfrm>
          <a:prstGeom prst="curvedConnector3">
            <a:avLst>
              <a:gd name="adj1" fmla="val 407"/>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2297158" y="5275418"/>
            <a:ext cx="7495082" cy="1443087"/>
          </a:xfrm>
          <a:prstGeom prst="rect">
            <a:avLst/>
          </a:prstGeom>
          <a:noFill/>
        </p:spPr>
        <p:txBody>
          <a:bodyPr wrap="square" rtlCol="0">
            <a:spAutoFit/>
          </a:bodyPr>
          <a:lstStyle/>
          <a:p>
            <a:pPr>
              <a:lnSpc>
                <a:spcPct val="150000"/>
              </a:lnSpc>
            </a:pPr>
            <a:r>
              <a:rPr lang="zh-CN" altLang="en-US"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基本步骤：</a:t>
            </a:r>
            <a:endParaRPr lang="en-US" altLang="zh-CN" sz="20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）边确定插入位置边移动元素；</a:t>
            </a:r>
            <a:endPar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000" b="1" dirty="0">
                <a:latin typeface="Times New Roman" panose="02020603050405020304" pitchFamily="18" charset="0"/>
                <a:ea typeface="微软雅黑" panose="020B0503020204020204" pitchFamily="34" charset="-122"/>
                <a:cs typeface="Times New Roman" panose="02020603050405020304" pitchFamily="18" charset="0"/>
              </a:rPr>
              <a:t>）插入新元素</a:t>
            </a:r>
            <a:r>
              <a:rPr lang="zh-CN" altLang="en-US" sz="2100" b="1" dirty="0">
                <a:latin typeface="Times New Roman" panose="02020603050405020304" pitchFamily="18" charset="0"/>
                <a:ea typeface="微软雅黑" panose="020B0503020204020204" pitchFamily="34" charset="-122"/>
                <a:cs typeface="Times New Roman" panose="02020603050405020304" pitchFamily="18" charset="0"/>
              </a:rPr>
              <a:t>。</a:t>
            </a:r>
          </a:p>
        </p:txBody>
      </p:sp>
    </p:spTree>
    <p:extLst>
      <p:ext uri="{BB962C8B-B14F-4D97-AF65-F5344CB8AC3E}">
        <p14:creationId xmlns:p14="http://schemas.microsoft.com/office/powerpoint/2010/main" val="42108595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ppt_x"/>
                                          </p:val>
                                        </p:tav>
                                        <p:tav tm="100000">
                                          <p:val>
                                            <p:strVal val="#ppt_x"/>
                                          </p:val>
                                        </p:tav>
                                      </p:tavLst>
                                    </p:anim>
                                    <p:anim calcmode="lin" valueType="num">
                                      <p:cBhvr additive="base">
                                        <p:cTn id="18" dur="500" fill="hold"/>
                                        <p:tgtEl>
                                          <p:spTgt spid="15"/>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15"/>
                                        </p:tgtEl>
                                        <p:attrNameLst>
                                          <p:attrName>style.visibility</p:attrName>
                                        </p:attrNameLst>
                                      </p:cBhvr>
                                      <p:to>
                                        <p:strVal val="hidden"/>
                                      </p:to>
                                    </p:set>
                                  </p:subTnLst>
                                </p:cTn>
                              </p:par>
                              <p:par>
                                <p:cTn id="19" presetID="2" presetClass="entr" presetSubtype="4"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ppt_x"/>
                                          </p:val>
                                        </p:tav>
                                        <p:tav tm="100000">
                                          <p:val>
                                            <p:strVal val="#ppt_x"/>
                                          </p:val>
                                        </p:tav>
                                      </p:tavLst>
                                    </p:anim>
                                    <p:anim calcmode="lin" valueType="num">
                                      <p:cBhvr additive="base">
                                        <p:cTn id="22" dur="500" fill="hold"/>
                                        <p:tgtEl>
                                          <p:spTgt spid="16"/>
                                        </p:tgtEl>
                                        <p:attrNameLst>
                                          <p:attrName>ppt_y</p:attrName>
                                        </p:attrNameLst>
                                      </p:cBhvr>
                                      <p:tavLst>
                                        <p:tav tm="0">
                                          <p:val>
                                            <p:strVal val="1+#ppt_h/2"/>
                                          </p:val>
                                        </p:tav>
                                        <p:tav tm="100000">
                                          <p:val>
                                            <p:strVal val="#ppt_y"/>
                                          </p:val>
                                        </p:tav>
                                      </p:tavLst>
                                    </p:anim>
                                  </p:childTnLst>
                                  <p:subTnLst>
                                    <p:set>
                                      <p:cBhvr override="childStyle">
                                        <p:cTn dur="1" fill="hold" display="0" masterRel="nextClick" afterEffect="1"/>
                                        <p:tgtEl>
                                          <p:spTgt spid="16"/>
                                        </p:tgtEl>
                                        <p:attrNameLst>
                                          <p:attrName>style.visibility</p:attrName>
                                        </p:attrNameLst>
                                      </p:cBhvr>
                                      <p:to>
                                        <p:strVal val="hidden"/>
                                      </p:to>
                                    </p:set>
                                  </p:subTnLst>
                                </p:cTn>
                              </p:par>
                              <p:par>
                                <p:cTn id="23" presetID="2" presetClass="entr" presetSubtype="4"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ppt_x"/>
                                          </p:val>
                                        </p:tav>
                                        <p:tav tm="100000">
                                          <p:val>
                                            <p:strVal val="#ppt_x"/>
                                          </p:val>
                                        </p:tav>
                                      </p:tavLst>
                                    </p:anim>
                                    <p:anim calcmode="lin" valueType="num">
                                      <p:cBhvr additive="base">
                                        <p:cTn id="2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ppt_x"/>
                                          </p:val>
                                        </p:tav>
                                        <p:tav tm="100000">
                                          <p:val>
                                            <p:strVal val="#ppt_x"/>
                                          </p:val>
                                        </p:tav>
                                      </p:tavLst>
                                    </p:anim>
                                    <p:anim calcmode="lin" valueType="num">
                                      <p:cBhvr additive="base">
                                        <p:cTn id="3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ppt_x"/>
                                          </p:val>
                                        </p:tav>
                                        <p:tav tm="100000">
                                          <p:val>
                                            <p:strVal val="#ppt_x"/>
                                          </p:val>
                                        </p:tav>
                                      </p:tavLst>
                                    </p:anim>
                                    <p:anim calcmode="lin" valueType="num">
                                      <p:cBhvr additive="base">
                                        <p:cTn id="38" dur="500" fill="hold"/>
                                        <p:tgtEl>
                                          <p:spTgt spid="2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 calcmode="lin" valueType="num">
                                      <p:cBhvr additive="base">
                                        <p:cTn id="41" dur="500" fill="hold"/>
                                        <p:tgtEl>
                                          <p:spTgt spid="21"/>
                                        </p:tgtEl>
                                        <p:attrNameLst>
                                          <p:attrName>ppt_x</p:attrName>
                                        </p:attrNameLst>
                                      </p:cBhvr>
                                      <p:tavLst>
                                        <p:tav tm="0">
                                          <p:val>
                                            <p:strVal val="#ppt_x"/>
                                          </p:val>
                                        </p:tav>
                                        <p:tav tm="100000">
                                          <p:val>
                                            <p:strVal val="#ppt_x"/>
                                          </p:val>
                                        </p:tav>
                                      </p:tavLst>
                                    </p:anim>
                                    <p:anim calcmode="lin" valueType="num">
                                      <p:cBhvr additive="base">
                                        <p:cTn id="4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additive="base">
                                        <p:cTn id="47" dur="500" fill="hold"/>
                                        <p:tgtEl>
                                          <p:spTgt spid="22"/>
                                        </p:tgtEl>
                                        <p:attrNameLst>
                                          <p:attrName>ppt_x</p:attrName>
                                        </p:attrNameLst>
                                      </p:cBhvr>
                                      <p:tavLst>
                                        <p:tav tm="0">
                                          <p:val>
                                            <p:strVal val="#ppt_x"/>
                                          </p:val>
                                        </p:tav>
                                        <p:tav tm="100000">
                                          <p:val>
                                            <p:strVal val="#ppt_x"/>
                                          </p:val>
                                        </p:tav>
                                      </p:tavLst>
                                    </p:anim>
                                    <p:anim calcmode="lin" valueType="num">
                                      <p:cBhvr additive="base">
                                        <p:cTn id="4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20"/>
                                        </p:tgtEl>
                                        <p:attrNameLst>
                                          <p:attrName>style.visibility</p:attrName>
                                        </p:attrNameLst>
                                      </p:cBhvr>
                                      <p:to>
                                        <p:strVal val="hidden"/>
                                      </p:to>
                                    </p:set>
                                  </p:childTnLst>
                                </p:cTn>
                              </p:par>
                              <p:par>
                                <p:cTn id="53" presetID="1" presetClass="exit" presetSubtype="0" fill="hold" grpId="1" nodeType="withEffect">
                                  <p:stCondLst>
                                    <p:cond delay="0"/>
                                  </p:stCondLst>
                                  <p:childTnLst>
                                    <p:set>
                                      <p:cBhvr>
                                        <p:cTn id="54" dur="1" fill="hold">
                                          <p:stCondLst>
                                            <p:cond delay="0"/>
                                          </p:stCondLst>
                                        </p:cTn>
                                        <p:tgtEl>
                                          <p:spTgt spid="21"/>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24"/>
                                        </p:tgtEl>
                                        <p:attrNameLst>
                                          <p:attrName>style.visibility</p:attrName>
                                        </p:attrNameLst>
                                      </p:cBhvr>
                                      <p:to>
                                        <p:strVal val="visible"/>
                                      </p:to>
                                    </p:set>
                                    <p:anim calcmode="lin" valueType="num">
                                      <p:cBhvr additive="base">
                                        <p:cTn id="59" dur="500" fill="hold"/>
                                        <p:tgtEl>
                                          <p:spTgt spid="24"/>
                                        </p:tgtEl>
                                        <p:attrNameLst>
                                          <p:attrName>ppt_x</p:attrName>
                                        </p:attrNameLst>
                                      </p:cBhvr>
                                      <p:tavLst>
                                        <p:tav tm="0">
                                          <p:val>
                                            <p:strVal val="#ppt_x"/>
                                          </p:val>
                                        </p:tav>
                                        <p:tav tm="100000">
                                          <p:val>
                                            <p:strVal val="#ppt_x"/>
                                          </p:val>
                                        </p:tav>
                                      </p:tavLst>
                                    </p:anim>
                                    <p:anim calcmode="lin" valueType="num">
                                      <p:cBhvr additive="base">
                                        <p:cTn id="60" dur="500" fill="hold"/>
                                        <p:tgtEl>
                                          <p:spTgt spid="24"/>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5"/>
                                        </p:tgtEl>
                                        <p:attrNameLst>
                                          <p:attrName>style.visibility</p:attrName>
                                        </p:attrNameLst>
                                      </p:cBhvr>
                                      <p:to>
                                        <p:strVal val="visible"/>
                                      </p:to>
                                    </p:set>
                                    <p:anim calcmode="lin" valueType="num">
                                      <p:cBhvr additive="base">
                                        <p:cTn id="63" dur="500" fill="hold"/>
                                        <p:tgtEl>
                                          <p:spTgt spid="25"/>
                                        </p:tgtEl>
                                        <p:attrNameLst>
                                          <p:attrName>ppt_x</p:attrName>
                                        </p:attrNameLst>
                                      </p:cBhvr>
                                      <p:tavLst>
                                        <p:tav tm="0">
                                          <p:val>
                                            <p:strVal val="#ppt_x"/>
                                          </p:val>
                                        </p:tav>
                                        <p:tav tm="100000">
                                          <p:val>
                                            <p:strVal val="#ppt_x"/>
                                          </p:val>
                                        </p:tav>
                                      </p:tavLst>
                                    </p:anim>
                                    <p:anim calcmode="lin" valueType="num">
                                      <p:cBhvr additive="base">
                                        <p:cTn id="64"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grpId="0" nodeType="clickEffect">
                                  <p:stCondLst>
                                    <p:cond delay="0"/>
                                  </p:stCondLst>
                                  <p:childTnLst>
                                    <p:set>
                                      <p:cBhvr>
                                        <p:cTn id="68" dur="1" fill="hold">
                                          <p:stCondLst>
                                            <p:cond delay="0"/>
                                          </p:stCondLst>
                                        </p:cTn>
                                        <p:tgtEl>
                                          <p:spTgt spid="26"/>
                                        </p:tgtEl>
                                        <p:attrNameLst>
                                          <p:attrName>style.visibility</p:attrName>
                                        </p:attrNameLst>
                                      </p:cBhvr>
                                      <p:to>
                                        <p:strVal val="visible"/>
                                      </p:to>
                                    </p:set>
                                    <p:anim calcmode="lin" valueType="num">
                                      <p:cBhvr additive="base">
                                        <p:cTn id="69" dur="500" fill="hold"/>
                                        <p:tgtEl>
                                          <p:spTgt spid="26"/>
                                        </p:tgtEl>
                                        <p:attrNameLst>
                                          <p:attrName>ppt_x</p:attrName>
                                        </p:attrNameLst>
                                      </p:cBhvr>
                                      <p:tavLst>
                                        <p:tav tm="0">
                                          <p:val>
                                            <p:strVal val="#ppt_x"/>
                                          </p:val>
                                        </p:tav>
                                        <p:tav tm="100000">
                                          <p:val>
                                            <p:strVal val="#ppt_x"/>
                                          </p:val>
                                        </p:tav>
                                      </p:tavLst>
                                    </p:anim>
                                    <p:anim calcmode="lin" valueType="num">
                                      <p:cBhvr additive="base">
                                        <p:cTn id="70"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3"/>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28"/>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30">
                                            <p:txEl>
                                              <p:pRg st="1" end="1"/>
                                            </p:txEl>
                                          </p:spTgt>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31"/>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29">
                                            <p:txEl>
                                              <p:pRg st="0" end="0"/>
                                            </p:txEl>
                                          </p:spTgt>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29">
                                            <p:txEl>
                                              <p:pRg st="1" end="1"/>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2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animBg="1"/>
      <p:bldP spid="16" grpId="0"/>
      <p:bldP spid="18" grpId="0"/>
      <p:bldP spid="20" grpId="0" animBg="1"/>
      <p:bldP spid="20" grpId="1" animBg="1"/>
      <p:bldP spid="21" grpId="0"/>
      <p:bldP spid="21" grpId="1"/>
      <p:bldP spid="22" grpId="0"/>
      <p:bldP spid="19" grpId="0"/>
      <p:bldP spid="24" grpId="0" animBg="1"/>
      <p:bldP spid="25" grpId="0"/>
      <p:bldP spid="26" grpId="0"/>
      <p:bldP spid="23" grpId="0" animBg="1"/>
      <p:bldP spid="27" grpId="0" animBg="1"/>
      <p:bldP spid="28"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49913" y="921589"/>
            <a:ext cx="2582326"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FF0000"/>
                </a:solidFill>
                <a:latin typeface="+mn-lt"/>
                <a:ea typeface="+mn-ea"/>
                <a:cs typeface="+mn-ea"/>
                <a:sym typeface="+mn-lt"/>
              </a:rPr>
              <a:t>例子：</a:t>
            </a:r>
            <a:r>
              <a:rPr lang="zh-CN" altLang="en-US" sz="2200" b="1" dirty="0">
                <a:solidFill>
                  <a:srgbClr val="000000"/>
                </a:solidFill>
                <a:latin typeface="+mn-lt"/>
                <a:ea typeface="+mn-ea"/>
                <a:cs typeface="+mn-ea"/>
                <a:sym typeface="+mn-lt"/>
              </a:rPr>
              <a:t>基数排序</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2" name="矩形 1"/>
          <p:cNvSpPr/>
          <p:nvPr/>
        </p:nvSpPr>
        <p:spPr>
          <a:xfrm>
            <a:off x="1253399"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253399"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253399"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253398"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253398"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253398"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099133"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514137" y="5707618"/>
            <a:ext cx="324256" cy="400110"/>
          </a:xfrm>
          <a:prstGeom prst="rect">
            <a:avLst/>
          </a:prstGeom>
          <a:noFill/>
          <a:ln w="38100">
            <a:noFill/>
          </a:ln>
        </p:spPr>
        <p:txBody>
          <a:bodyPr wrap="square" rtlCol="0">
            <a:spAutoFit/>
          </a:bodyPr>
          <a:lstStyle/>
          <a:p>
            <a:r>
              <a:rPr lang="en-US" altLang="zh-CN" sz="2000" b="1" dirty="0"/>
              <a:t>0</a:t>
            </a:r>
            <a:endParaRPr lang="zh-CN" altLang="en-US" sz="2000" b="1" dirty="0"/>
          </a:p>
        </p:txBody>
      </p:sp>
      <p:sp>
        <p:nvSpPr>
          <p:cNvPr id="101" name="文本框 100"/>
          <p:cNvSpPr txBox="1"/>
          <p:nvPr/>
        </p:nvSpPr>
        <p:spPr>
          <a:xfrm>
            <a:off x="2570762" y="5715940"/>
            <a:ext cx="432596" cy="400110"/>
          </a:xfrm>
          <a:prstGeom prst="rect">
            <a:avLst/>
          </a:prstGeom>
          <a:noFill/>
          <a:ln w="38100">
            <a:noFill/>
          </a:ln>
        </p:spPr>
        <p:txBody>
          <a:bodyPr wrap="square" rtlCol="0">
            <a:spAutoFit/>
          </a:bodyPr>
          <a:lstStyle/>
          <a:p>
            <a:r>
              <a:rPr lang="en-US" altLang="zh-CN" sz="2000" b="1" dirty="0"/>
              <a:t>1</a:t>
            </a:r>
            <a:endParaRPr lang="zh-CN" altLang="en-US" sz="2000" b="1" dirty="0"/>
          </a:p>
        </p:txBody>
      </p:sp>
      <p:sp>
        <p:nvSpPr>
          <p:cNvPr id="102" name="文本框 101"/>
          <p:cNvSpPr txBox="1"/>
          <p:nvPr/>
        </p:nvSpPr>
        <p:spPr>
          <a:xfrm>
            <a:off x="3619798" y="5702270"/>
            <a:ext cx="432596" cy="400110"/>
          </a:xfrm>
          <a:prstGeom prst="rect">
            <a:avLst/>
          </a:prstGeom>
          <a:noFill/>
          <a:ln w="38100">
            <a:noFill/>
          </a:ln>
        </p:spPr>
        <p:txBody>
          <a:bodyPr wrap="square" rtlCol="0">
            <a:spAutoFit/>
          </a:bodyPr>
          <a:lstStyle/>
          <a:p>
            <a:r>
              <a:rPr lang="en-US" altLang="zh-CN" sz="2000" b="1" dirty="0"/>
              <a:t>2</a:t>
            </a:r>
            <a:endParaRPr lang="zh-CN" altLang="en-US" sz="2000" b="1" dirty="0"/>
          </a:p>
        </p:txBody>
      </p:sp>
      <p:sp>
        <p:nvSpPr>
          <p:cNvPr id="103" name="文本框 102"/>
          <p:cNvSpPr txBox="1"/>
          <p:nvPr/>
        </p:nvSpPr>
        <p:spPr>
          <a:xfrm>
            <a:off x="4636332" y="5702270"/>
            <a:ext cx="432596" cy="400110"/>
          </a:xfrm>
          <a:prstGeom prst="rect">
            <a:avLst/>
          </a:prstGeom>
          <a:noFill/>
          <a:ln w="38100">
            <a:noFill/>
          </a:ln>
        </p:spPr>
        <p:txBody>
          <a:bodyPr wrap="square" rtlCol="0">
            <a:spAutoFit/>
          </a:bodyPr>
          <a:lstStyle/>
          <a:p>
            <a:r>
              <a:rPr lang="en-US" altLang="zh-CN" sz="2000" b="1" dirty="0"/>
              <a:t>3</a:t>
            </a:r>
            <a:endParaRPr lang="zh-CN" altLang="en-US" sz="2000" b="1" dirty="0"/>
          </a:p>
        </p:txBody>
      </p:sp>
      <p:sp>
        <p:nvSpPr>
          <p:cNvPr id="104" name="文本框 103"/>
          <p:cNvSpPr txBox="1"/>
          <p:nvPr/>
        </p:nvSpPr>
        <p:spPr>
          <a:xfrm>
            <a:off x="5666406" y="5702270"/>
            <a:ext cx="432596" cy="400110"/>
          </a:xfrm>
          <a:prstGeom prst="rect">
            <a:avLst/>
          </a:prstGeom>
          <a:noFill/>
          <a:ln w="38100">
            <a:noFill/>
          </a:ln>
        </p:spPr>
        <p:txBody>
          <a:bodyPr wrap="square" rtlCol="0">
            <a:spAutoFit/>
          </a:bodyPr>
          <a:lstStyle/>
          <a:p>
            <a:r>
              <a:rPr lang="en-US" altLang="zh-CN" sz="2000" b="1" dirty="0"/>
              <a:t>4</a:t>
            </a:r>
            <a:endParaRPr lang="zh-CN" altLang="en-US" sz="2000" b="1" dirty="0"/>
          </a:p>
        </p:txBody>
      </p:sp>
      <p:sp>
        <p:nvSpPr>
          <p:cNvPr id="105" name="文本框 104"/>
          <p:cNvSpPr txBox="1"/>
          <p:nvPr/>
        </p:nvSpPr>
        <p:spPr>
          <a:xfrm>
            <a:off x="6778061" y="5722113"/>
            <a:ext cx="432596" cy="400110"/>
          </a:xfrm>
          <a:prstGeom prst="rect">
            <a:avLst/>
          </a:prstGeom>
          <a:noFill/>
          <a:ln w="38100">
            <a:noFill/>
          </a:ln>
        </p:spPr>
        <p:txBody>
          <a:bodyPr wrap="square" rtlCol="0">
            <a:spAutoFit/>
          </a:bodyPr>
          <a:lstStyle/>
          <a:p>
            <a:r>
              <a:rPr lang="en-US" altLang="zh-CN" sz="2000" b="1" dirty="0"/>
              <a:t>5</a:t>
            </a:r>
            <a:endParaRPr lang="zh-CN" altLang="en-US" sz="2000" b="1" dirty="0"/>
          </a:p>
        </p:txBody>
      </p:sp>
      <p:sp>
        <p:nvSpPr>
          <p:cNvPr id="106" name="文本框 105"/>
          <p:cNvSpPr txBox="1"/>
          <p:nvPr/>
        </p:nvSpPr>
        <p:spPr>
          <a:xfrm>
            <a:off x="7788317" y="5702998"/>
            <a:ext cx="432596" cy="400110"/>
          </a:xfrm>
          <a:prstGeom prst="rect">
            <a:avLst/>
          </a:prstGeom>
          <a:noFill/>
          <a:ln w="38100">
            <a:noFill/>
          </a:ln>
        </p:spPr>
        <p:txBody>
          <a:bodyPr wrap="square" rtlCol="0">
            <a:spAutoFit/>
          </a:bodyPr>
          <a:lstStyle/>
          <a:p>
            <a:r>
              <a:rPr lang="en-US" altLang="zh-CN" sz="2000" b="1" dirty="0"/>
              <a:t>6</a:t>
            </a:r>
            <a:endParaRPr lang="zh-CN" altLang="en-US" sz="2000" b="1" dirty="0"/>
          </a:p>
        </p:txBody>
      </p:sp>
      <p:sp>
        <p:nvSpPr>
          <p:cNvPr id="107" name="文本框 106"/>
          <p:cNvSpPr txBox="1"/>
          <p:nvPr/>
        </p:nvSpPr>
        <p:spPr>
          <a:xfrm>
            <a:off x="8838641" y="5723321"/>
            <a:ext cx="432596" cy="400110"/>
          </a:xfrm>
          <a:prstGeom prst="rect">
            <a:avLst/>
          </a:prstGeom>
          <a:noFill/>
          <a:ln w="38100">
            <a:noFill/>
          </a:ln>
        </p:spPr>
        <p:txBody>
          <a:bodyPr wrap="square" rtlCol="0">
            <a:spAutoFit/>
          </a:bodyPr>
          <a:lstStyle/>
          <a:p>
            <a:r>
              <a:rPr lang="en-US" altLang="zh-CN" sz="2000" b="1" dirty="0"/>
              <a:t>7</a:t>
            </a:r>
            <a:endParaRPr lang="zh-CN" altLang="en-US" sz="2000" b="1" dirty="0"/>
          </a:p>
        </p:txBody>
      </p:sp>
      <p:sp>
        <p:nvSpPr>
          <p:cNvPr id="108" name="文本框 107"/>
          <p:cNvSpPr txBox="1"/>
          <p:nvPr/>
        </p:nvSpPr>
        <p:spPr>
          <a:xfrm>
            <a:off x="9895807" y="5719450"/>
            <a:ext cx="432596" cy="400110"/>
          </a:xfrm>
          <a:prstGeom prst="rect">
            <a:avLst/>
          </a:prstGeom>
          <a:noFill/>
          <a:ln w="38100">
            <a:noFill/>
          </a:ln>
        </p:spPr>
        <p:txBody>
          <a:bodyPr wrap="square" rtlCol="0">
            <a:spAutoFit/>
          </a:bodyPr>
          <a:lstStyle/>
          <a:p>
            <a:r>
              <a:rPr lang="en-US" altLang="zh-CN" sz="2000" b="1" dirty="0"/>
              <a:t>8</a:t>
            </a:r>
            <a:endParaRPr lang="zh-CN" altLang="en-US" sz="2000" b="1" dirty="0"/>
          </a:p>
        </p:txBody>
      </p:sp>
      <p:sp>
        <p:nvSpPr>
          <p:cNvPr id="109" name="文本框 108"/>
          <p:cNvSpPr txBox="1"/>
          <p:nvPr/>
        </p:nvSpPr>
        <p:spPr>
          <a:xfrm>
            <a:off x="10970288" y="5702270"/>
            <a:ext cx="432596" cy="400110"/>
          </a:xfrm>
          <a:prstGeom prst="rect">
            <a:avLst/>
          </a:prstGeom>
          <a:noFill/>
          <a:ln w="38100">
            <a:noFill/>
          </a:ln>
        </p:spPr>
        <p:txBody>
          <a:bodyPr wrap="square" rtlCol="0">
            <a:spAutoFit/>
          </a:bodyPr>
          <a:lstStyle/>
          <a:p>
            <a:r>
              <a:rPr lang="en-US" altLang="zh-CN" sz="2000" b="1" dirty="0"/>
              <a:t>9</a:t>
            </a:r>
            <a:endParaRPr lang="zh-CN" altLang="en-US" sz="2000" b="1" dirty="0"/>
          </a:p>
        </p:txBody>
      </p:sp>
      <p:sp>
        <p:nvSpPr>
          <p:cNvPr id="110" name="文本框 109"/>
          <p:cNvSpPr txBox="1"/>
          <p:nvPr/>
        </p:nvSpPr>
        <p:spPr>
          <a:xfrm>
            <a:off x="2626056" y="1523906"/>
            <a:ext cx="7889262" cy="400110"/>
          </a:xfrm>
          <a:prstGeom prst="rect">
            <a:avLst/>
          </a:prstGeom>
          <a:noFill/>
        </p:spPr>
        <p:txBody>
          <a:bodyPr wrap="square" rtlCol="0">
            <a:spAutoFit/>
          </a:bodyPr>
          <a:lstStyle/>
          <a:p>
            <a:r>
              <a:rPr lang="en-US" altLang="zh-CN" sz="2000" b="1" dirty="0"/>
              <a:t>278     109     063     930     589     184     505     269     008     083</a:t>
            </a:r>
            <a:endParaRPr lang="zh-CN" altLang="en-US" sz="2000" b="1" dirty="0"/>
          </a:p>
        </p:txBody>
      </p:sp>
      <p:sp>
        <p:nvSpPr>
          <p:cNvPr id="111" name="文本框 110"/>
          <p:cNvSpPr txBox="1"/>
          <p:nvPr/>
        </p:nvSpPr>
        <p:spPr>
          <a:xfrm>
            <a:off x="1475994" y="6108501"/>
            <a:ext cx="9246015" cy="799514"/>
          </a:xfrm>
          <a:prstGeom prst="rect">
            <a:avLst/>
          </a:prstGeom>
          <a:noFill/>
        </p:spPr>
        <p:txBody>
          <a:bodyPr wrap="square" rtlCol="0">
            <a:spAutoFit/>
          </a:bodyPr>
          <a:lstStyle/>
          <a:p>
            <a:pPr>
              <a:lnSpc>
                <a:spcPct val="120000"/>
              </a:lnSpc>
            </a:pPr>
            <a:r>
              <a:rPr lang="zh-CN" altLang="en-US" sz="2000" b="1" dirty="0"/>
              <a:t>第二趟：从左到右，依次将关键字序列中的每个关键字按照</a:t>
            </a:r>
            <a:r>
              <a:rPr lang="zh-CN" altLang="en-US" sz="2000" b="1" dirty="0">
                <a:solidFill>
                  <a:srgbClr val="FF0000"/>
                </a:solidFill>
              </a:rPr>
              <a:t>次低位</a:t>
            </a:r>
            <a:r>
              <a:rPr lang="zh-CN" altLang="en-US" sz="2000" b="1" dirty="0"/>
              <a:t>进入对应编号</a:t>
            </a:r>
            <a:endParaRPr lang="en-US" altLang="zh-CN" sz="2000" b="1" dirty="0"/>
          </a:p>
          <a:p>
            <a:pPr>
              <a:lnSpc>
                <a:spcPct val="120000"/>
              </a:lnSpc>
            </a:pPr>
            <a:r>
              <a:rPr lang="en-US" altLang="zh-CN" sz="2000" b="1" dirty="0"/>
              <a:t>                </a:t>
            </a:r>
            <a:r>
              <a:rPr lang="zh-CN" altLang="en-US" sz="2000" b="1" dirty="0"/>
              <a:t>的“桶”；之后，从</a:t>
            </a:r>
            <a:r>
              <a:rPr lang="en-US" altLang="zh-CN" sz="2000" b="1" dirty="0"/>
              <a:t>0</a:t>
            </a:r>
            <a:r>
              <a:rPr lang="zh-CN" altLang="en-US" sz="2000" b="1" dirty="0"/>
              <a:t>号到</a:t>
            </a:r>
            <a:r>
              <a:rPr lang="en-US" altLang="zh-CN" sz="2000" b="1" dirty="0"/>
              <a:t>9</a:t>
            </a:r>
            <a:r>
              <a:rPr lang="zh-CN" altLang="en-US" sz="2000" b="1" dirty="0"/>
              <a:t>号的顺序将关键字移回原来的存储区。</a:t>
            </a:r>
          </a:p>
        </p:txBody>
      </p:sp>
      <p:sp>
        <p:nvSpPr>
          <p:cNvPr id="112" name="矩形 111"/>
          <p:cNvSpPr/>
          <p:nvPr/>
        </p:nvSpPr>
        <p:spPr>
          <a:xfrm>
            <a:off x="2279760"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2279760"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279760"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279759"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279759"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2279759"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25494"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9" name="矩形 118"/>
          <p:cNvSpPr/>
          <p:nvPr/>
        </p:nvSpPr>
        <p:spPr>
          <a:xfrm>
            <a:off x="3319342" y="332415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p:nvPr/>
        </p:nvCxnSpPr>
        <p:spPr>
          <a:xfrm>
            <a:off x="3319342" y="52965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319342" y="48596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319341" y="4371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319341" y="38741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3319341" y="283647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65076" y="282762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26" name="矩形 125"/>
          <p:cNvSpPr/>
          <p:nvPr/>
        </p:nvSpPr>
        <p:spPr>
          <a:xfrm>
            <a:off x="4374368" y="334447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4374368" y="53168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374368" y="4879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374367" y="439226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374367" y="38944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4374367" y="285679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220102" y="284794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3" name="矩形 132"/>
          <p:cNvSpPr/>
          <p:nvPr/>
        </p:nvSpPr>
        <p:spPr>
          <a:xfrm>
            <a:off x="5430739" y="335306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5430739" y="53254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430739" y="488853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5430738" y="440085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5430738" y="39030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5430738" y="286538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6276473" y="285653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0" name="矩形 139"/>
          <p:cNvSpPr/>
          <p:nvPr/>
        </p:nvSpPr>
        <p:spPr>
          <a:xfrm>
            <a:off x="645790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45790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645790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645790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645790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645790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30363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7" name="矩形 146"/>
          <p:cNvSpPr/>
          <p:nvPr/>
        </p:nvSpPr>
        <p:spPr>
          <a:xfrm>
            <a:off x="7478864"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8" name="直接连接符 147"/>
          <p:cNvCxnSpPr/>
          <p:nvPr/>
        </p:nvCxnSpPr>
        <p:spPr>
          <a:xfrm>
            <a:off x="7478864"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7478864"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7478863"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7478863"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7478863"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8324598"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1" name="矩形 160"/>
          <p:cNvSpPr/>
          <p:nvPr/>
        </p:nvSpPr>
        <p:spPr>
          <a:xfrm>
            <a:off x="853875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2" name="直接连接符 161"/>
          <p:cNvCxnSpPr/>
          <p:nvPr/>
        </p:nvCxnSpPr>
        <p:spPr>
          <a:xfrm>
            <a:off x="853875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853875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853875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853875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853875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a:off x="938448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8" name="矩形 167"/>
          <p:cNvSpPr/>
          <p:nvPr/>
        </p:nvSpPr>
        <p:spPr>
          <a:xfrm>
            <a:off x="9590259"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9" name="直接连接符 168"/>
          <p:cNvCxnSpPr/>
          <p:nvPr/>
        </p:nvCxnSpPr>
        <p:spPr>
          <a:xfrm>
            <a:off x="9590259"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9590259"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1" name="直接连接符 170"/>
          <p:cNvCxnSpPr/>
          <p:nvPr/>
        </p:nvCxnSpPr>
        <p:spPr>
          <a:xfrm>
            <a:off x="9590258"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a:off x="9590258"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a:off x="9590258"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4" name="直接连接符 173"/>
          <p:cNvCxnSpPr/>
          <p:nvPr/>
        </p:nvCxnSpPr>
        <p:spPr>
          <a:xfrm>
            <a:off x="10435993"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2" name="矩形 181"/>
          <p:cNvSpPr/>
          <p:nvPr/>
        </p:nvSpPr>
        <p:spPr>
          <a:xfrm>
            <a:off x="10642315" y="331242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p:nvPr/>
        </p:nvCxnSpPr>
        <p:spPr>
          <a:xfrm>
            <a:off x="10642315" y="52847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642315" y="484789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10642314" y="43602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0642314" y="38623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10642314" y="282474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11488049" y="281589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9" name="矩形 188"/>
          <p:cNvSpPr/>
          <p:nvPr/>
        </p:nvSpPr>
        <p:spPr>
          <a:xfrm>
            <a:off x="5520884"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2057307" y="2133499"/>
            <a:ext cx="862213" cy="531905"/>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2930470"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3772429"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4658671"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9840536"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6383097" y="213637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7250122"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8092081"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8978323"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文本框 213"/>
          <p:cNvSpPr txBox="1"/>
          <p:nvPr/>
        </p:nvSpPr>
        <p:spPr>
          <a:xfrm>
            <a:off x="7394273" y="2190954"/>
            <a:ext cx="640584" cy="400110"/>
          </a:xfrm>
          <a:prstGeom prst="rect">
            <a:avLst/>
          </a:prstGeom>
          <a:noFill/>
        </p:spPr>
        <p:txBody>
          <a:bodyPr wrap="square" rtlCol="0">
            <a:spAutoFit/>
          </a:bodyPr>
          <a:lstStyle/>
          <a:p>
            <a:r>
              <a:rPr lang="en-US" altLang="zh-CN" sz="2000" b="1" dirty="0"/>
              <a:t>278</a:t>
            </a:r>
            <a:endParaRPr lang="zh-CN" altLang="en-US" sz="2000" b="1" dirty="0"/>
          </a:p>
        </p:txBody>
      </p:sp>
      <p:sp>
        <p:nvSpPr>
          <p:cNvPr id="215" name="文本框 214"/>
          <p:cNvSpPr txBox="1"/>
          <p:nvPr/>
        </p:nvSpPr>
        <p:spPr>
          <a:xfrm>
            <a:off x="3916605" y="2190954"/>
            <a:ext cx="640584" cy="400110"/>
          </a:xfrm>
          <a:prstGeom prst="rect">
            <a:avLst/>
          </a:prstGeom>
          <a:noFill/>
        </p:spPr>
        <p:txBody>
          <a:bodyPr wrap="square" rtlCol="0">
            <a:spAutoFit/>
          </a:bodyPr>
          <a:lstStyle/>
          <a:p>
            <a:r>
              <a:rPr lang="en-US" altLang="zh-CN" sz="2000" b="1" dirty="0"/>
              <a:t>109</a:t>
            </a:r>
            <a:endParaRPr lang="zh-CN" altLang="en-US" sz="2000" b="1" dirty="0"/>
          </a:p>
        </p:txBody>
      </p:sp>
      <p:sp>
        <p:nvSpPr>
          <p:cNvPr id="216" name="文本框 215"/>
          <p:cNvSpPr txBox="1"/>
          <p:nvPr/>
        </p:nvSpPr>
        <p:spPr>
          <a:xfrm>
            <a:off x="5645818" y="2183674"/>
            <a:ext cx="640584" cy="400110"/>
          </a:xfrm>
          <a:prstGeom prst="rect">
            <a:avLst/>
          </a:prstGeom>
          <a:noFill/>
        </p:spPr>
        <p:txBody>
          <a:bodyPr wrap="square" rtlCol="0">
            <a:spAutoFit/>
          </a:bodyPr>
          <a:lstStyle/>
          <a:p>
            <a:r>
              <a:rPr lang="en-US" altLang="zh-CN" sz="2000" b="1" dirty="0"/>
              <a:t>063</a:t>
            </a:r>
            <a:endParaRPr lang="zh-CN" altLang="en-US" sz="2000" b="1" dirty="0"/>
          </a:p>
        </p:txBody>
      </p:sp>
      <p:sp>
        <p:nvSpPr>
          <p:cNvPr id="217" name="文本框 216"/>
          <p:cNvSpPr txBox="1"/>
          <p:nvPr/>
        </p:nvSpPr>
        <p:spPr>
          <a:xfrm>
            <a:off x="4745456" y="2183674"/>
            <a:ext cx="640584" cy="400110"/>
          </a:xfrm>
          <a:prstGeom prst="rect">
            <a:avLst/>
          </a:prstGeom>
          <a:noFill/>
        </p:spPr>
        <p:txBody>
          <a:bodyPr wrap="square" rtlCol="0">
            <a:spAutoFit/>
          </a:bodyPr>
          <a:lstStyle/>
          <a:p>
            <a:r>
              <a:rPr lang="en-US" altLang="zh-CN" sz="2000" b="1" dirty="0"/>
              <a:t>930 </a:t>
            </a:r>
            <a:endParaRPr lang="zh-CN" altLang="en-US" sz="2000" b="1" dirty="0"/>
          </a:p>
        </p:txBody>
      </p:sp>
      <p:sp>
        <p:nvSpPr>
          <p:cNvPr id="218" name="文本框 217"/>
          <p:cNvSpPr txBox="1"/>
          <p:nvPr/>
        </p:nvSpPr>
        <p:spPr>
          <a:xfrm>
            <a:off x="9916994" y="2206560"/>
            <a:ext cx="640584" cy="400110"/>
          </a:xfrm>
          <a:prstGeom prst="rect">
            <a:avLst/>
          </a:prstGeom>
          <a:noFill/>
        </p:spPr>
        <p:txBody>
          <a:bodyPr wrap="square" rtlCol="0">
            <a:spAutoFit/>
          </a:bodyPr>
          <a:lstStyle/>
          <a:p>
            <a:r>
              <a:rPr lang="en-US" altLang="zh-CN" sz="2000" b="1" dirty="0"/>
              <a:t>589</a:t>
            </a:r>
            <a:endParaRPr lang="zh-CN" altLang="en-US" sz="2000" b="1" dirty="0"/>
          </a:p>
        </p:txBody>
      </p:sp>
      <p:sp>
        <p:nvSpPr>
          <p:cNvPr id="219" name="文本框 218"/>
          <p:cNvSpPr txBox="1"/>
          <p:nvPr/>
        </p:nvSpPr>
        <p:spPr>
          <a:xfrm>
            <a:off x="9065223" y="2183674"/>
            <a:ext cx="640584" cy="400110"/>
          </a:xfrm>
          <a:prstGeom prst="rect">
            <a:avLst/>
          </a:prstGeom>
          <a:noFill/>
        </p:spPr>
        <p:txBody>
          <a:bodyPr wrap="square" rtlCol="0">
            <a:spAutoFit/>
          </a:bodyPr>
          <a:lstStyle/>
          <a:p>
            <a:r>
              <a:rPr lang="en-US" altLang="zh-CN" sz="2000" b="1" dirty="0"/>
              <a:t>184</a:t>
            </a:r>
            <a:endParaRPr lang="zh-CN" altLang="en-US" sz="2000" b="1" dirty="0"/>
          </a:p>
        </p:txBody>
      </p:sp>
      <p:sp>
        <p:nvSpPr>
          <p:cNvPr id="220" name="文本框 219"/>
          <p:cNvSpPr txBox="1"/>
          <p:nvPr/>
        </p:nvSpPr>
        <p:spPr>
          <a:xfrm>
            <a:off x="2174778" y="2186240"/>
            <a:ext cx="640584" cy="400110"/>
          </a:xfrm>
          <a:prstGeom prst="rect">
            <a:avLst/>
          </a:prstGeom>
          <a:noFill/>
        </p:spPr>
        <p:txBody>
          <a:bodyPr wrap="square" rtlCol="0">
            <a:spAutoFit/>
          </a:bodyPr>
          <a:lstStyle/>
          <a:p>
            <a:r>
              <a:rPr lang="en-US" altLang="zh-CN" sz="2000" b="1" dirty="0"/>
              <a:t>505</a:t>
            </a:r>
            <a:endParaRPr lang="zh-CN" altLang="en-US" sz="2000" b="1" dirty="0"/>
          </a:p>
        </p:txBody>
      </p:sp>
      <p:sp>
        <p:nvSpPr>
          <p:cNvPr id="221" name="文本框 220"/>
          <p:cNvSpPr txBox="1"/>
          <p:nvPr/>
        </p:nvSpPr>
        <p:spPr>
          <a:xfrm>
            <a:off x="6537847" y="2186240"/>
            <a:ext cx="640584" cy="400110"/>
          </a:xfrm>
          <a:prstGeom prst="rect">
            <a:avLst/>
          </a:prstGeom>
          <a:noFill/>
        </p:spPr>
        <p:txBody>
          <a:bodyPr wrap="square" rtlCol="0">
            <a:spAutoFit/>
          </a:bodyPr>
          <a:lstStyle/>
          <a:p>
            <a:r>
              <a:rPr lang="en-US" altLang="zh-CN" sz="2000" b="1" dirty="0"/>
              <a:t>269</a:t>
            </a:r>
            <a:endParaRPr lang="zh-CN" altLang="en-US" sz="2000" b="1" dirty="0"/>
          </a:p>
        </p:txBody>
      </p:sp>
      <p:sp>
        <p:nvSpPr>
          <p:cNvPr id="222" name="文本框 221"/>
          <p:cNvSpPr txBox="1"/>
          <p:nvPr/>
        </p:nvSpPr>
        <p:spPr>
          <a:xfrm>
            <a:off x="3054392" y="2183674"/>
            <a:ext cx="640584" cy="400110"/>
          </a:xfrm>
          <a:prstGeom prst="rect">
            <a:avLst/>
          </a:prstGeom>
          <a:noFill/>
        </p:spPr>
        <p:txBody>
          <a:bodyPr wrap="square" rtlCol="0">
            <a:spAutoFit/>
          </a:bodyPr>
          <a:lstStyle/>
          <a:p>
            <a:r>
              <a:rPr lang="en-US" altLang="zh-CN" sz="2000" b="1" dirty="0"/>
              <a:t>008</a:t>
            </a:r>
            <a:endParaRPr lang="zh-CN" altLang="en-US" sz="2000" b="1" dirty="0"/>
          </a:p>
        </p:txBody>
      </p:sp>
      <p:sp>
        <p:nvSpPr>
          <p:cNvPr id="223" name="文本框 222"/>
          <p:cNvSpPr txBox="1"/>
          <p:nvPr/>
        </p:nvSpPr>
        <p:spPr>
          <a:xfrm>
            <a:off x="8256486" y="2202289"/>
            <a:ext cx="640584" cy="400110"/>
          </a:xfrm>
          <a:prstGeom prst="rect">
            <a:avLst/>
          </a:prstGeom>
          <a:noFill/>
        </p:spPr>
        <p:txBody>
          <a:bodyPr wrap="square" rtlCol="0">
            <a:spAutoFit/>
          </a:bodyPr>
          <a:lstStyle/>
          <a:p>
            <a:r>
              <a:rPr lang="en-US" altLang="zh-CN" sz="2000" b="1" dirty="0"/>
              <a:t>083</a:t>
            </a:r>
            <a:endParaRPr lang="zh-CN" altLang="en-US" sz="2000" b="1" dirty="0"/>
          </a:p>
        </p:txBody>
      </p:sp>
      <p:sp>
        <p:nvSpPr>
          <p:cNvPr id="154" name="文本框 153"/>
          <p:cNvSpPr txBox="1"/>
          <p:nvPr/>
        </p:nvSpPr>
        <p:spPr>
          <a:xfrm>
            <a:off x="8666705" y="5373683"/>
            <a:ext cx="640584" cy="400110"/>
          </a:xfrm>
          <a:prstGeom prst="rect">
            <a:avLst/>
          </a:prstGeom>
          <a:noFill/>
          <a:ln w="38100">
            <a:noFill/>
          </a:ln>
        </p:spPr>
        <p:txBody>
          <a:bodyPr wrap="square" rtlCol="0">
            <a:spAutoFit/>
          </a:bodyPr>
          <a:lstStyle/>
          <a:p>
            <a:r>
              <a:rPr lang="en-US" altLang="zh-CN" sz="2000" b="1" dirty="0"/>
              <a:t>278</a:t>
            </a:r>
            <a:endParaRPr lang="zh-CN" altLang="en-US" sz="2000" b="1" dirty="0"/>
          </a:p>
        </p:txBody>
      </p:sp>
      <p:sp>
        <p:nvSpPr>
          <p:cNvPr id="156" name="文本框 155"/>
          <p:cNvSpPr txBox="1"/>
          <p:nvPr/>
        </p:nvSpPr>
        <p:spPr>
          <a:xfrm>
            <a:off x="1387051" y="4450282"/>
            <a:ext cx="640584" cy="400110"/>
          </a:xfrm>
          <a:prstGeom prst="rect">
            <a:avLst/>
          </a:prstGeom>
          <a:noFill/>
          <a:ln w="38100">
            <a:noFill/>
          </a:ln>
        </p:spPr>
        <p:txBody>
          <a:bodyPr wrap="square" rtlCol="0">
            <a:spAutoFit/>
          </a:bodyPr>
          <a:lstStyle/>
          <a:p>
            <a:r>
              <a:rPr lang="en-US" altLang="zh-CN" sz="2000" b="1" dirty="0"/>
              <a:t>109</a:t>
            </a:r>
            <a:endParaRPr lang="zh-CN" altLang="en-US" sz="2000" b="1" dirty="0"/>
          </a:p>
        </p:txBody>
      </p:sp>
      <p:sp>
        <p:nvSpPr>
          <p:cNvPr id="159" name="文本框 158"/>
          <p:cNvSpPr txBox="1"/>
          <p:nvPr/>
        </p:nvSpPr>
        <p:spPr>
          <a:xfrm>
            <a:off x="7608715" y="5380833"/>
            <a:ext cx="640584" cy="400110"/>
          </a:xfrm>
          <a:prstGeom prst="rect">
            <a:avLst/>
          </a:prstGeom>
          <a:noFill/>
          <a:ln w="38100">
            <a:noFill/>
          </a:ln>
        </p:spPr>
        <p:txBody>
          <a:bodyPr wrap="square" rtlCol="0">
            <a:spAutoFit/>
          </a:bodyPr>
          <a:lstStyle/>
          <a:p>
            <a:r>
              <a:rPr lang="en-US" altLang="zh-CN" sz="2000" b="1" dirty="0"/>
              <a:t>063</a:t>
            </a:r>
            <a:endParaRPr lang="zh-CN" altLang="en-US" sz="2000" b="1" dirty="0"/>
          </a:p>
        </p:txBody>
      </p:sp>
      <p:sp>
        <p:nvSpPr>
          <p:cNvPr id="175" name="文本框 174"/>
          <p:cNvSpPr txBox="1"/>
          <p:nvPr/>
        </p:nvSpPr>
        <p:spPr>
          <a:xfrm>
            <a:off x="4506442" y="5387218"/>
            <a:ext cx="640584" cy="400110"/>
          </a:xfrm>
          <a:prstGeom prst="rect">
            <a:avLst/>
          </a:prstGeom>
          <a:noFill/>
          <a:ln w="3175">
            <a:noFill/>
          </a:ln>
        </p:spPr>
        <p:txBody>
          <a:bodyPr wrap="square" rtlCol="0">
            <a:spAutoFit/>
          </a:bodyPr>
          <a:lstStyle/>
          <a:p>
            <a:r>
              <a:rPr lang="en-US" altLang="zh-CN" sz="2000" b="1" dirty="0"/>
              <a:t>930</a:t>
            </a:r>
            <a:endParaRPr lang="zh-CN" altLang="en-US" sz="2000" b="1" dirty="0"/>
          </a:p>
        </p:txBody>
      </p:sp>
      <p:sp>
        <p:nvSpPr>
          <p:cNvPr id="177" name="文本框 176"/>
          <p:cNvSpPr txBox="1"/>
          <p:nvPr/>
        </p:nvSpPr>
        <p:spPr>
          <a:xfrm>
            <a:off x="9763829" y="4448150"/>
            <a:ext cx="640584" cy="400110"/>
          </a:xfrm>
          <a:prstGeom prst="rect">
            <a:avLst/>
          </a:prstGeom>
          <a:noFill/>
          <a:ln w="38100">
            <a:noFill/>
          </a:ln>
        </p:spPr>
        <p:txBody>
          <a:bodyPr wrap="square" rtlCol="0">
            <a:spAutoFit/>
          </a:bodyPr>
          <a:lstStyle/>
          <a:p>
            <a:r>
              <a:rPr lang="en-US" altLang="zh-CN" sz="2000" b="1" dirty="0"/>
              <a:t>589</a:t>
            </a:r>
            <a:endParaRPr lang="zh-CN" altLang="en-US" sz="2000" b="1" dirty="0"/>
          </a:p>
        </p:txBody>
      </p:sp>
      <p:sp>
        <p:nvSpPr>
          <p:cNvPr id="179" name="文本框 178"/>
          <p:cNvSpPr txBox="1"/>
          <p:nvPr/>
        </p:nvSpPr>
        <p:spPr>
          <a:xfrm>
            <a:off x="9741678" y="4872630"/>
            <a:ext cx="640584" cy="400110"/>
          </a:xfrm>
          <a:prstGeom prst="rect">
            <a:avLst/>
          </a:prstGeom>
          <a:noFill/>
          <a:ln w="38100">
            <a:noFill/>
          </a:ln>
        </p:spPr>
        <p:txBody>
          <a:bodyPr wrap="square" rtlCol="0">
            <a:spAutoFit/>
          </a:bodyPr>
          <a:lstStyle/>
          <a:p>
            <a:r>
              <a:rPr lang="en-US" altLang="zh-CN" sz="2000" b="1" dirty="0"/>
              <a:t>184</a:t>
            </a:r>
            <a:endParaRPr lang="zh-CN" altLang="en-US" sz="2000" b="1" dirty="0"/>
          </a:p>
        </p:txBody>
      </p:sp>
      <p:sp>
        <p:nvSpPr>
          <p:cNvPr id="190" name="文本框 189"/>
          <p:cNvSpPr txBox="1"/>
          <p:nvPr/>
        </p:nvSpPr>
        <p:spPr>
          <a:xfrm>
            <a:off x="1375825" y="5362023"/>
            <a:ext cx="640584" cy="400110"/>
          </a:xfrm>
          <a:prstGeom prst="rect">
            <a:avLst/>
          </a:prstGeom>
          <a:noFill/>
          <a:ln w="38100">
            <a:noFill/>
          </a:ln>
        </p:spPr>
        <p:txBody>
          <a:bodyPr wrap="square" rtlCol="0">
            <a:spAutoFit/>
          </a:bodyPr>
          <a:lstStyle/>
          <a:p>
            <a:r>
              <a:rPr lang="en-US" altLang="zh-CN" sz="2000" b="1" dirty="0"/>
              <a:t>505</a:t>
            </a:r>
            <a:endParaRPr lang="zh-CN" altLang="en-US" sz="2000" b="1" dirty="0"/>
          </a:p>
        </p:txBody>
      </p:sp>
      <p:sp>
        <p:nvSpPr>
          <p:cNvPr id="192" name="文本框 191"/>
          <p:cNvSpPr txBox="1"/>
          <p:nvPr/>
        </p:nvSpPr>
        <p:spPr>
          <a:xfrm>
            <a:off x="7669471" y="4916532"/>
            <a:ext cx="640584" cy="400110"/>
          </a:xfrm>
          <a:prstGeom prst="rect">
            <a:avLst/>
          </a:prstGeom>
          <a:noFill/>
          <a:ln w="38100">
            <a:noFill/>
          </a:ln>
        </p:spPr>
        <p:txBody>
          <a:bodyPr wrap="square" rtlCol="0">
            <a:spAutoFit/>
          </a:bodyPr>
          <a:lstStyle/>
          <a:p>
            <a:r>
              <a:rPr lang="en-US" altLang="zh-CN" sz="2000" b="1" dirty="0"/>
              <a:t>269</a:t>
            </a:r>
            <a:endParaRPr lang="zh-CN" altLang="en-US" sz="2000" b="1" dirty="0"/>
          </a:p>
        </p:txBody>
      </p:sp>
      <p:sp>
        <p:nvSpPr>
          <p:cNvPr id="194" name="文本框 193"/>
          <p:cNvSpPr txBox="1"/>
          <p:nvPr/>
        </p:nvSpPr>
        <p:spPr>
          <a:xfrm>
            <a:off x="1385586" y="4936308"/>
            <a:ext cx="640584" cy="400110"/>
          </a:xfrm>
          <a:prstGeom prst="rect">
            <a:avLst/>
          </a:prstGeom>
          <a:noFill/>
          <a:ln w="38100">
            <a:noFill/>
          </a:ln>
        </p:spPr>
        <p:txBody>
          <a:bodyPr wrap="square" rtlCol="0">
            <a:spAutoFit/>
          </a:bodyPr>
          <a:lstStyle/>
          <a:p>
            <a:r>
              <a:rPr lang="en-US" altLang="zh-CN" sz="2000" b="1" dirty="0"/>
              <a:t>008</a:t>
            </a:r>
            <a:endParaRPr lang="zh-CN" altLang="en-US" sz="2000" b="1" dirty="0"/>
          </a:p>
        </p:txBody>
      </p:sp>
      <p:sp>
        <p:nvSpPr>
          <p:cNvPr id="196" name="文本框 195"/>
          <p:cNvSpPr txBox="1"/>
          <p:nvPr/>
        </p:nvSpPr>
        <p:spPr>
          <a:xfrm>
            <a:off x="9718209" y="5360873"/>
            <a:ext cx="640584" cy="400110"/>
          </a:xfrm>
          <a:prstGeom prst="rect">
            <a:avLst/>
          </a:prstGeom>
          <a:noFill/>
          <a:ln w="38100">
            <a:noFill/>
          </a:ln>
        </p:spPr>
        <p:txBody>
          <a:bodyPr wrap="square" rtlCol="0">
            <a:spAutoFit/>
          </a:bodyPr>
          <a:lstStyle/>
          <a:p>
            <a:r>
              <a:rPr lang="en-US" altLang="zh-CN" sz="2000" b="1" dirty="0"/>
              <a:t>083</a:t>
            </a:r>
            <a:endParaRPr lang="zh-CN" altLang="en-US" sz="2000" b="1" dirty="0"/>
          </a:p>
        </p:txBody>
      </p:sp>
    </p:spTree>
    <p:extLst>
      <p:ext uri="{BB962C8B-B14F-4D97-AF65-F5344CB8AC3E}">
        <p14:creationId xmlns:p14="http://schemas.microsoft.com/office/powerpoint/2010/main" val="12979231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90"/>
                                        </p:tgtEl>
                                        <p:attrNameLst>
                                          <p:attrName>style.visibility</p:attrName>
                                        </p:attrNameLst>
                                      </p:cBhvr>
                                      <p:to>
                                        <p:strVal val="hidden"/>
                                      </p:to>
                                    </p:set>
                                  </p:childTnLst>
                                </p:cTn>
                              </p:par>
                              <p:par>
                                <p:cTn id="7" presetID="10" presetClass="entr" presetSubtype="0" fill="hold" grpId="0" nodeType="withEffect">
                                  <p:stCondLst>
                                    <p:cond delay="0"/>
                                  </p:stCondLst>
                                  <p:childTnLst>
                                    <p:set>
                                      <p:cBhvr>
                                        <p:cTn id="8" dur="1" fill="hold">
                                          <p:stCondLst>
                                            <p:cond delay="0"/>
                                          </p:stCondLst>
                                        </p:cTn>
                                        <p:tgtEl>
                                          <p:spTgt spid="220"/>
                                        </p:tgtEl>
                                        <p:attrNameLst>
                                          <p:attrName>style.visibility</p:attrName>
                                        </p:attrNameLst>
                                      </p:cBhvr>
                                      <p:to>
                                        <p:strVal val="visible"/>
                                      </p:to>
                                    </p:set>
                                    <p:animEffect transition="in" filter="fade">
                                      <p:cBhvr>
                                        <p:cTn id="9" dur="500"/>
                                        <p:tgtEl>
                                          <p:spTgt spid="220"/>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0" nodeType="clickEffect">
                                  <p:stCondLst>
                                    <p:cond delay="0"/>
                                  </p:stCondLst>
                                  <p:childTnLst>
                                    <p:set>
                                      <p:cBhvr>
                                        <p:cTn id="13" dur="1" fill="hold">
                                          <p:stCondLst>
                                            <p:cond delay="0"/>
                                          </p:stCondLst>
                                        </p:cTn>
                                        <p:tgtEl>
                                          <p:spTgt spid="194"/>
                                        </p:tgtEl>
                                        <p:attrNameLst>
                                          <p:attrName>style.visibility</p:attrName>
                                        </p:attrNameLst>
                                      </p:cBhvr>
                                      <p:to>
                                        <p:strVal val="hidden"/>
                                      </p:to>
                                    </p:set>
                                  </p:childTnLst>
                                </p:cTn>
                              </p:par>
                              <p:par>
                                <p:cTn id="14" presetID="10" presetClass="entr" presetSubtype="0" fill="hold" grpId="0" nodeType="withEffect">
                                  <p:stCondLst>
                                    <p:cond delay="0"/>
                                  </p:stCondLst>
                                  <p:childTnLst>
                                    <p:set>
                                      <p:cBhvr>
                                        <p:cTn id="15" dur="1" fill="hold">
                                          <p:stCondLst>
                                            <p:cond delay="0"/>
                                          </p:stCondLst>
                                        </p:cTn>
                                        <p:tgtEl>
                                          <p:spTgt spid="222"/>
                                        </p:tgtEl>
                                        <p:attrNameLst>
                                          <p:attrName>style.visibility</p:attrName>
                                        </p:attrNameLst>
                                      </p:cBhvr>
                                      <p:to>
                                        <p:strVal val="visible"/>
                                      </p:to>
                                    </p:set>
                                    <p:animEffect transition="in" filter="fade">
                                      <p:cBhvr>
                                        <p:cTn id="16" dur="500"/>
                                        <p:tgtEl>
                                          <p:spTgt spid="222"/>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0" nodeType="clickEffect">
                                  <p:stCondLst>
                                    <p:cond delay="0"/>
                                  </p:stCondLst>
                                  <p:childTnLst>
                                    <p:set>
                                      <p:cBhvr>
                                        <p:cTn id="20" dur="1" fill="hold">
                                          <p:stCondLst>
                                            <p:cond delay="0"/>
                                          </p:stCondLst>
                                        </p:cTn>
                                        <p:tgtEl>
                                          <p:spTgt spid="156"/>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215"/>
                                        </p:tgtEl>
                                        <p:attrNameLst>
                                          <p:attrName>style.visibility</p:attrName>
                                        </p:attrNameLst>
                                      </p:cBhvr>
                                      <p:to>
                                        <p:strVal val="visible"/>
                                      </p:to>
                                    </p:set>
                                    <p:animEffect transition="in" filter="fade">
                                      <p:cBhvr>
                                        <p:cTn id="23" dur="500"/>
                                        <p:tgtEl>
                                          <p:spTgt spid="215"/>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grpId="0" nodeType="clickEffect">
                                  <p:stCondLst>
                                    <p:cond delay="0"/>
                                  </p:stCondLst>
                                  <p:childTnLst>
                                    <p:set>
                                      <p:cBhvr>
                                        <p:cTn id="27" dur="1" fill="hold">
                                          <p:stCondLst>
                                            <p:cond delay="0"/>
                                          </p:stCondLst>
                                        </p:cTn>
                                        <p:tgtEl>
                                          <p:spTgt spid="175"/>
                                        </p:tgtEl>
                                        <p:attrNameLst>
                                          <p:attrName>style.visibility</p:attrName>
                                        </p:attrNameLst>
                                      </p:cBhvr>
                                      <p:to>
                                        <p:strVal val="hidden"/>
                                      </p:to>
                                    </p:set>
                                  </p:childTnLst>
                                </p:cTn>
                              </p:par>
                              <p:par>
                                <p:cTn id="28" presetID="10" presetClass="entr" presetSubtype="0" fill="hold" grpId="0" nodeType="withEffect">
                                  <p:stCondLst>
                                    <p:cond delay="0"/>
                                  </p:stCondLst>
                                  <p:childTnLst>
                                    <p:set>
                                      <p:cBhvr>
                                        <p:cTn id="29" dur="1" fill="hold">
                                          <p:stCondLst>
                                            <p:cond delay="0"/>
                                          </p:stCondLst>
                                        </p:cTn>
                                        <p:tgtEl>
                                          <p:spTgt spid="217"/>
                                        </p:tgtEl>
                                        <p:attrNameLst>
                                          <p:attrName>style.visibility</p:attrName>
                                        </p:attrNameLst>
                                      </p:cBhvr>
                                      <p:to>
                                        <p:strVal val="visible"/>
                                      </p:to>
                                    </p:set>
                                    <p:animEffect transition="in" filter="fade">
                                      <p:cBhvr>
                                        <p:cTn id="30" dur="500"/>
                                        <p:tgtEl>
                                          <p:spTgt spid="217"/>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59"/>
                                        </p:tgtEl>
                                        <p:attrNameLst>
                                          <p:attrName>style.visibility</p:attrName>
                                        </p:attrNameLst>
                                      </p:cBhvr>
                                      <p:to>
                                        <p:strVal val="hidden"/>
                                      </p:to>
                                    </p:set>
                                  </p:childTnLst>
                                </p:cTn>
                              </p:par>
                              <p:par>
                                <p:cTn id="35" presetID="10" presetClass="entr" presetSubtype="0" fill="hold" grpId="0" nodeType="withEffect">
                                  <p:stCondLst>
                                    <p:cond delay="0"/>
                                  </p:stCondLst>
                                  <p:childTnLst>
                                    <p:set>
                                      <p:cBhvr>
                                        <p:cTn id="36" dur="1" fill="hold">
                                          <p:stCondLst>
                                            <p:cond delay="0"/>
                                          </p:stCondLst>
                                        </p:cTn>
                                        <p:tgtEl>
                                          <p:spTgt spid="216"/>
                                        </p:tgtEl>
                                        <p:attrNameLst>
                                          <p:attrName>style.visibility</p:attrName>
                                        </p:attrNameLst>
                                      </p:cBhvr>
                                      <p:to>
                                        <p:strVal val="visible"/>
                                      </p:to>
                                    </p:set>
                                    <p:animEffect transition="in" filter="fade">
                                      <p:cBhvr>
                                        <p:cTn id="37" dur="500"/>
                                        <p:tgtEl>
                                          <p:spTgt spid="216"/>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xit" presetSubtype="0" fill="hold" grpId="0" nodeType="clickEffect">
                                  <p:stCondLst>
                                    <p:cond delay="0"/>
                                  </p:stCondLst>
                                  <p:childTnLst>
                                    <p:set>
                                      <p:cBhvr>
                                        <p:cTn id="41" dur="1" fill="hold">
                                          <p:stCondLst>
                                            <p:cond delay="0"/>
                                          </p:stCondLst>
                                        </p:cTn>
                                        <p:tgtEl>
                                          <p:spTgt spid="192"/>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221"/>
                                        </p:tgtEl>
                                        <p:attrNameLst>
                                          <p:attrName>style.visibility</p:attrName>
                                        </p:attrNameLst>
                                      </p:cBhvr>
                                      <p:to>
                                        <p:strVal val="visible"/>
                                      </p:to>
                                    </p:set>
                                    <p:animEffect transition="in" filter="fade">
                                      <p:cBhvr>
                                        <p:cTn id="44" dur="500"/>
                                        <p:tgtEl>
                                          <p:spTgt spid="221"/>
                                        </p:tgtEl>
                                      </p:cBhvr>
                                    </p:animEffec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54"/>
                                        </p:tgtEl>
                                        <p:attrNameLst>
                                          <p:attrName>style.visibility</p:attrName>
                                        </p:attrNameLst>
                                      </p:cBhvr>
                                      <p:to>
                                        <p:strVal val="hidden"/>
                                      </p:to>
                                    </p:set>
                                  </p:childTnLst>
                                </p:cTn>
                              </p:par>
                              <p:par>
                                <p:cTn id="49" presetID="10" presetClass="entr" presetSubtype="0" fill="hold" grpId="0" nodeType="withEffect">
                                  <p:stCondLst>
                                    <p:cond delay="0"/>
                                  </p:stCondLst>
                                  <p:childTnLst>
                                    <p:set>
                                      <p:cBhvr>
                                        <p:cTn id="50" dur="1" fill="hold">
                                          <p:stCondLst>
                                            <p:cond delay="0"/>
                                          </p:stCondLst>
                                        </p:cTn>
                                        <p:tgtEl>
                                          <p:spTgt spid="214"/>
                                        </p:tgtEl>
                                        <p:attrNameLst>
                                          <p:attrName>style.visibility</p:attrName>
                                        </p:attrNameLst>
                                      </p:cBhvr>
                                      <p:to>
                                        <p:strVal val="visible"/>
                                      </p:to>
                                    </p:set>
                                    <p:animEffect transition="in" filter="fade">
                                      <p:cBhvr>
                                        <p:cTn id="51" dur="500"/>
                                        <p:tgtEl>
                                          <p:spTgt spid="214"/>
                                        </p:tgtEl>
                                      </p:cBhvr>
                                    </p:animEffect>
                                  </p:childTnLst>
                                </p:cTn>
                              </p:par>
                            </p:childTnLst>
                          </p:cTn>
                        </p:par>
                      </p:childTnLst>
                    </p:cTn>
                  </p:par>
                  <p:par>
                    <p:cTn id="52" fill="hold">
                      <p:stCondLst>
                        <p:cond delay="indefinite"/>
                      </p:stCondLst>
                      <p:childTnLst>
                        <p:par>
                          <p:cTn id="53" fill="hold">
                            <p:stCondLst>
                              <p:cond delay="0"/>
                            </p:stCondLst>
                            <p:childTnLst>
                              <p:par>
                                <p:cTn id="54" presetID="1" presetClass="exit" presetSubtype="0" fill="hold" grpId="0" nodeType="clickEffect">
                                  <p:stCondLst>
                                    <p:cond delay="0"/>
                                  </p:stCondLst>
                                  <p:childTnLst>
                                    <p:set>
                                      <p:cBhvr>
                                        <p:cTn id="55" dur="1" fill="hold">
                                          <p:stCondLst>
                                            <p:cond delay="0"/>
                                          </p:stCondLst>
                                        </p:cTn>
                                        <p:tgtEl>
                                          <p:spTgt spid="196"/>
                                        </p:tgtEl>
                                        <p:attrNameLst>
                                          <p:attrName>style.visibility</p:attrName>
                                        </p:attrNameLst>
                                      </p:cBhvr>
                                      <p:to>
                                        <p:strVal val="hidden"/>
                                      </p:to>
                                    </p:set>
                                  </p:childTnLst>
                                </p:cTn>
                              </p:par>
                              <p:par>
                                <p:cTn id="56" presetID="10" presetClass="entr" presetSubtype="0" fill="hold" grpId="0" nodeType="withEffect">
                                  <p:stCondLst>
                                    <p:cond delay="0"/>
                                  </p:stCondLst>
                                  <p:childTnLst>
                                    <p:set>
                                      <p:cBhvr>
                                        <p:cTn id="57" dur="1" fill="hold">
                                          <p:stCondLst>
                                            <p:cond delay="0"/>
                                          </p:stCondLst>
                                        </p:cTn>
                                        <p:tgtEl>
                                          <p:spTgt spid="223"/>
                                        </p:tgtEl>
                                        <p:attrNameLst>
                                          <p:attrName>style.visibility</p:attrName>
                                        </p:attrNameLst>
                                      </p:cBhvr>
                                      <p:to>
                                        <p:strVal val="visible"/>
                                      </p:to>
                                    </p:set>
                                    <p:animEffect transition="in" filter="fade">
                                      <p:cBhvr>
                                        <p:cTn id="58" dur="500"/>
                                        <p:tgtEl>
                                          <p:spTgt spid="223"/>
                                        </p:tgtEl>
                                      </p:cBhvr>
                                    </p:animEffec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grpId="0" nodeType="clickEffect">
                                  <p:stCondLst>
                                    <p:cond delay="0"/>
                                  </p:stCondLst>
                                  <p:childTnLst>
                                    <p:set>
                                      <p:cBhvr>
                                        <p:cTn id="62" dur="1" fill="hold">
                                          <p:stCondLst>
                                            <p:cond delay="0"/>
                                          </p:stCondLst>
                                        </p:cTn>
                                        <p:tgtEl>
                                          <p:spTgt spid="179"/>
                                        </p:tgtEl>
                                        <p:attrNameLst>
                                          <p:attrName>style.visibility</p:attrName>
                                        </p:attrNameLst>
                                      </p:cBhvr>
                                      <p:to>
                                        <p:strVal val="hidden"/>
                                      </p:to>
                                    </p:set>
                                  </p:childTnLst>
                                </p:cTn>
                              </p:par>
                              <p:par>
                                <p:cTn id="63" presetID="10" presetClass="entr" presetSubtype="0" fill="hold" grpId="0" nodeType="withEffect">
                                  <p:stCondLst>
                                    <p:cond delay="0"/>
                                  </p:stCondLst>
                                  <p:childTnLst>
                                    <p:set>
                                      <p:cBhvr>
                                        <p:cTn id="64" dur="1" fill="hold">
                                          <p:stCondLst>
                                            <p:cond delay="0"/>
                                          </p:stCondLst>
                                        </p:cTn>
                                        <p:tgtEl>
                                          <p:spTgt spid="219"/>
                                        </p:tgtEl>
                                        <p:attrNameLst>
                                          <p:attrName>style.visibility</p:attrName>
                                        </p:attrNameLst>
                                      </p:cBhvr>
                                      <p:to>
                                        <p:strVal val="visible"/>
                                      </p:to>
                                    </p:set>
                                    <p:animEffect transition="in" filter="fade">
                                      <p:cBhvr>
                                        <p:cTn id="65" dur="500"/>
                                        <p:tgtEl>
                                          <p:spTgt spid="219"/>
                                        </p:tgtEl>
                                      </p:cBhvr>
                                    </p:animEffec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grpId="0" nodeType="clickEffect">
                                  <p:stCondLst>
                                    <p:cond delay="0"/>
                                  </p:stCondLst>
                                  <p:childTnLst>
                                    <p:set>
                                      <p:cBhvr>
                                        <p:cTn id="69" dur="1" fill="hold">
                                          <p:stCondLst>
                                            <p:cond delay="0"/>
                                          </p:stCondLst>
                                        </p:cTn>
                                        <p:tgtEl>
                                          <p:spTgt spid="177"/>
                                        </p:tgtEl>
                                        <p:attrNameLst>
                                          <p:attrName>style.visibility</p:attrName>
                                        </p:attrNameLst>
                                      </p:cBhvr>
                                      <p:to>
                                        <p:strVal val="hidden"/>
                                      </p:to>
                                    </p:set>
                                  </p:childTnLst>
                                </p:cTn>
                              </p:par>
                              <p:par>
                                <p:cTn id="70" presetID="10" presetClass="entr" presetSubtype="0" fill="hold" grpId="0" nodeType="withEffect">
                                  <p:stCondLst>
                                    <p:cond delay="0"/>
                                  </p:stCondLst>
                                  <p:childTnLst>
                                    <p:set>
                                      <p:cBhvr>
                                        <p:cTn id="71" dur="1" fill="hold">
                                          <p:stCondLst>
                                            <p:cond delay="0"/>
                                          </p:stCondLst>
                                        </p:cTn>
                                        <p:tgtEl>
                                          <p:spTgt spid="218"/>
                                        </p:tgtEl>
                                        <p:attrNameLst>
                                          <p:attrName>style.visibility</p:attrName>
                                        </p:attrNameLst>
                                      </p:cBhvr>
                                      <p:to>
                                        <p:strVal val="visible"/>
                                      </p:to>
                                    </p:set>
                                    <p:animEffect transition="in" filter="fade">
                                      <p:cBhvr>
                                        <p:cTn id="72" dur="500"/>
                                        <p:tgtEl>
                                          <p:spTgt spid="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 grpId="0"/>
      <p:bldP spid="215" grpId="0"/>
      <p:bldP spid="216" grpId="0"/>
      <p:bldP spid="217" grpId="0"/>
      <p:bldP spid="218" grpId="0"/>
      <p:bldP spid="219" grpId="0"/>
      <p:bldP spid="220" grpId="0"/>
      <p:bldP spid="221" grpId="0"/>
      <p:bldP spid="222" grpId="0"/>
      <p:bldP spid="223" grpId="0"/>
      <p:bldP spid="154" grpId="0"/>
      <p:bldP spid="156" grpId="0"/>
      <p:bldP spid="159" grpId="0"/>
      <p:bldP spid="175" grpId="0"/>
      <p:bldP spid="177" grpId="0"/>
      <p:bldP spid="179" grpId="0"/>
      <p:bldP spid="190" grpId="0"/>
      <p:bldP spid="192" grpId="0"/>
      <p:bldP spid="194" grpId="0"/>
      <p:bldP spid="196"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49913" y="921589"/>
            <a:ext cx="2582326"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FF0000"/>
                </a:solidFill>
                <a:latin typeface="+mn-lt"/>
                <a:ea typeface="+mn-ea"/>
                <a:cs typeface="+mn-ea"/>
                <a:sym typeface="+mn-lt"/>
              </a:rPr>
              <a:t>例子：</a:t>
            </a:r>
            <a:r>
              <a:rPr lang="zh-CN" altLang="en-US" sz="2200" b="1" dirty="0">
                <a:solidFill>
                  <a:srgbClr val="000000"/>
                </a:solidFill>
                <a:latin typeface="+mn-lt"/>
                <a:ea typeface="+mn-ea"/>
                <a:cs typeface="+mn-ea"/>
                <a:sym typeface="+mn-lt"/>
              </a:rPr>
              <a:t>基数排序</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2" name="矩形 1"/>
          <p:cNvSpPr/>
          <p:nvPr/>
        </p:nvSpPr>
        <p:spPr>
          <a:xfrm>
            <a:off x="1253399"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253399"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253399"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253398"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253398"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253398"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099133"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514137" y="5707618"/>
            <a:ext cx="324256" cy="400110"/>
          </a:xfrm>
          <a:prstGeom prst="rect">
            <a:avLst/>
          </a:prstGeom>
          <a:noFill/>
          <a:ln w="38100">
            <a:noFill/>
          </a:ln>
        </p:spPr>
        <p:txBody>
          <a:bodyPr wrap="square" rtlCol="0">
            <a:spAutoFit/>
          </a:bodyPr>
          <a:lstStyle/>
          <a:p>
            <a:r>
              <a:rPr lang="en-US" altLang="zh-CN" sz="2000" b="1" dirty="0"/>
              <a:t>0</a:t>
            </a:r>
            <a:endParaRPr lang="zh-CN" altLang="en-US" sz="2000" b="1" dirty="0"/>
          </a:p>
        </p:txBody>
      </p:sp>
      <p:sp>
        <p:nvSpPr>
          <p:cNvPr id="101" name="文本框 100"/>
          <p:cNvSpPr txBox="1"/>
          <p:nvPr/>
        </p:nvSpPr>
        <p:spPr>
          <a:xfrm>
            <a:off x="2570762" y="5715940"/>
            <a:ext cx="432596" cy="400110"/>
          </a:xfrm>
          <a:prstGeom prst="rect">
            <a:avLst/>
          </a:prstGeom>
          <a:noFill/>
          <a:ln w="38100">
            <a:noFill/>
          </a:ln>
        </p:spPr>
        <p:txBody>
          <a:bodyPr wrap="square" rtlCol="0">
            <a:spAutoFit/>
          </a:bodyPr>
          <a:lstStyle/>
          <a:p>
            <a:r>
              <a:rPr lang="en-US" altLang="zh-CN" sz="2000" b="1" dirty="0"/>
              <a:t>1</a:t>
            </a:r>
            <a:endParaRPr lang="zh-CN" altLang="en-US" sz="2000" b="1" dirty="0"/>
          </a:p>
        </p:txBody>
      </p:sp>
      <p:sp>
        <p:nvSpPr>
          <p:cNvPr id="102" name="文本框 101"/>
          <p:cNvSpPr txBox="1"/>
          <p:nvPr/>
        </p:nvSpPr>
        <p:spPr>
          <a:xfrm>
            <a:off x="3619798" y="5702270"/>
            <a:ext cx="432596" cy="400110"/>
          </a:xfrm>
          <a:prstGeom prst="rect">
            <a:avLst/>
          </a:prstGeom>
          <a:noFill/>
          <a:ln w="38100">
            <a:noFill/>
          </a:ln>
        </p:spPr>
        <p:txBody>
          <a:bodyPr wrap="square" rtlCol="0">
            <a:spAutoFit/>
          </a:bodyPr>
          <a:lstStyle/>
          <a:p>
            <a:r>
              <a:rPr lang="en-US" altLang="zh-CN" sz="2000" b="1" dirty="0"/>
              <a:t>2</a:t>
            </a:r>
            <a:endParaRPr lang="zh-CN" altLang="en-US" sz="2000" b="1" dirty="0"/>
          </a:p>
        </p:txBody>
      </p:sp>
      <p:sp>
        <p:nvSpPr>
          <p:cNvPr id="103" name="文本框 102"/>
          <p:cNvSpPr txBox="1"/>
          <p:nvPr/>
        </p:nvSpPr>
        <p:spPr>
          <a:xfrm>
            <a:off x="4636332" y="5702270"/>
            <a:ext cx="432596" cy="400110"/>
          </a:xfrm>
          <a:prstGeom prst="rect">
            <a:avLst/>
          </a:prstGeom>
          <a:noFill/>
          <a:ln w="38100">
            <a:noFill/>
          </a:ln>
        </p:spPr>
        <p:txBody>
          <a:bodyPr wrap="square" rtlCol="0">
            <a:spAutoFit/>
          </a:bodyPr>
          <a:lstStyle/>
          <a:p>
            <a:r>
              <a:rPr lang="en-US" altLang="zh-CN" sz="2000" b="1" dirty="0"/>
              <a:t>3</a:t>
            </a:r>
            <a:endParaRPr lang="zh-CN" altLang="en-US" sz="2000" b="1" dirty="0"/>
          </a:p>
        </p:txBody>
      </p:sp>
      <p:sp>
        <p:nvSpPr>
          <p:cNvPr id="104" name="文本框 103"/>
          <p:cNvSpPr txBox="1"/>
          <p:nvPr/>
        </p:nvSpPr>
        <p:spPr>
          <a:xfrm>
            <a:off x="5666406" y="5702270"/>
            <a:ext cx="432596" cy="400110"/>
          </a:xfrm>
          <a:prstGeom prst="rect">
            <a:avLst/>
          </a:prstGeom>
          <a:noFill/>
          <a:ln w="38100">
            <a:noFill/>
          </a:ln>
        </p:spPr>
        <p:txBody>
          <a:bodyPr wrap="square" rtlCol="0">
            <a:spAutoFit/>
          </a:bodyPr>
          <a:lstStyle/>
          <a:p>
            <a:r>
              <a:rPr lang="en-US" altLang="zh-CN" sz="2000" b="1" dirty="0"/>
              <a:t>4</a:t>
            </a:r>
            <a:endParaRPr lang="zh-CN" altLang="en-US" sz="2000" b="1" dirty="0"/>
          </a:p>
        </p:txBody>
      </p:sp>
      <p:sp>
        <p:nvSpPr>
          <p:cNvPr id="105" name="文本框 104"/>
          <p:cNvSpPr txBox="1"/>
          <p:nvPr/>
        </p:nvSpPr>
        <p:spPr>
          <a:xfrm>
            <a:off x="6778061" y="5722113"/>
            <a:ext cx="432596" cy="400110"/>
          </a:xfrm>
          <a:prstGeom prst="rect">
            <a:avLst/>
          </a:prstGeom>
          <a:noFill/>
          <a:ln w="38100">
            <a:noFill/>
          </a:ln>
        </p:spPr>
        <p:txBody>
          <a:bodyPr wrap="square" rtlCol="0">
            <a:spAutoFit/>
          </a:bodyPr>
          <a:lstStyle/>
          <a:p>
            <a:r>
              <a:rPr lang="en-US" altLang="zh-CN" sz="2000" b="1" dirty="0"/>
              <a:t>5</a:t>
            </a:r>
            <a:endParaRPr lang="zh-CN" altLang="en-US" sz="2000" b="1" dirty="0"/>
          </a:p>
        </p:txBody>
      </p:sp>
      <p:sp>
        <p:nvSpPr>
          <p:cNvPr id="106" name="文本框 105"/>
          <p:cNvSpPr txBox="1"/>
          <p:nvPr/>
        </p:nvSpPr>
        <p:spPr>
          <a:xfrm>
            <a:off x="7788317" y="5702998"/>
            <a:ext cx="432596" cy="400110"/>
          </a:xfrm>
          <a:prstGeom prst="rect">
            <a:avLst/>
          </a:prstGeom>
          <a:noFill/>
          <a:ln w="38100">
            <a:noFill/>
          </a:ln>
        </p:spPr>
        <p:txBody>
          <a:bodyPr wrap="square" rtlCol="0">
            <a:spAutoFit/>
          </a:bodyPr>
          <a:lstStyle/>
          <a:p>
            <a:r>
              <a:rPr lang="en-US" altLang="zh-CN" sz="2000" b="1" dirty="0"/>
              <a:t>6</a:t>
            </a:r>
            <a:endParaRPr lang="zh-CN" altLang="en-US" sz="2000" b="1" dirty="0"/>
          </a:p>
        </p:txBody>
      </p:sp>
      <p:sp>
        <p:nvSpPr>
          <p:cNvPr id="107" name="文本框 106"/>
          <p:cNvSpPr txBox="1"/>
          <p:nvPr/>
        </p:nvSpPr>
        <p:spPr>
          <a:xfrm>
            <a:off x="8838641" y="5723321"/>
            <a:ext cx="432596" cy="400110"/>
          </a:xfrm>
          <a:prstGeom prst="rect">
            <a:avLst/>
          </a:prstGeom>
          <a:noFill/>
          <a:ln w="38100">
            <a:noFill/>
          </a:ln>
        </p:spPr>
        <p:txBody>
          <a:bodyPr wrap="square" rtlCol="0">
            <a:spAutoFit/>
          </a:bodyPr>
          <a:lstStyle/>
          <a:p>
            <a:r>
              <a:rPr lang="en-US" altLang="zh-CN" sz="2000" b="1" dirty="0"/>
              <a:t>7</a:t>
            </a:r>
            <a:endParaRPr lang="zh-CN" altLang="en-US" sz="2000" b="1" dirty="0"/>
          </a:p>
        </p:txBody>
      </p:sp>
      <p:sp>
        <p:nvSpPr>
          <p:cNvPr id="108" name="文本框 107"/>
          <p:cNvSpPr txBox="1"/>
          <p:nvPr/>
        </p:nvSpPr>
        <p:spPr>
          <a:xfrm>
            <a:off x="9895807" y="5719450"/>
            <a:ext cx="432596" cy="400110"/>
          </a:xfrm>
          <a:prstGeom prst="rect">
            <a:avLst/>
          </a:prstGeom>
          <a:noFill/>
          <a:ln w="38100">
            <a:noFill/>
          </a:ln>
        </p:spPr>
        <p:txBody>
          <a:bodyPr wrap="square" rtlCol="0">
            <a:spAutoFit/>
          </a:bodyPr>
          <a:lstStyle/>
          <a:p>
            <a:r>
              <a:rPr lang="en-US" altLang="zh-CN" sz="2000" b="1" dirty="0"/>
              <a:t>8</a:t>
            </a:r>
            <a:endParaRPr lang="zh-CN" altLang="en-US" sz="2000" b="1" dirty="0"/>
          </a:p>
        </p:txBody>
      </p:sp>
      <p:sp>
        <p:nvSpPr>
          <p:cNvPr id="109" name="文本框 108"/>
          <p:cNvSpPr txBox="1"/>
          <p:nvPr/>
        </p:nvSpPr>
        <p:spPr>
          <a:xfrm>
            <a:off x="10970288" y="5702270"/>
            <a:ext cx="432596" cy="400110"/>
          </a:xfrm>
          <a:prstGeom prst="rect">
            <a:avLst/>
          </a:prstGeom>
          <a:noFill/>
          <a:ln w="38100">
            <a:noFill/>
          </a:ln>
        </p:spPr>
        <p:txBody>
          <a:bodyPr wrap="square" rtlCol="0">
            <a:spAutoFit/>
          </a:bodyPr>
          <a:lstStyle/>
          <a:p>
            <a:r>
              <a:rPr lang="en-US" altLang="zh-CN" sz="2000" b="1" dirty="0"/>
              <a:t>9</a:t>
            </a:r>
            <a:endParaRPr lang="zh-CN" altLang="en-US" sz="2000" b="1" dirty="0"/>
          </a:p>
        </p:txBody>
      </p:sp>
      <p:sp>
        <p:nvSpPr>
          <p:cNvPr id="110" name="文本框 109"/>
          <p:cNvSpPr txBox="1"/>
          <p:nvPr/>
        </p:nvSpPr>
        <p:spPr>
          <a:xfrm>
            <a:off x="2626056" y="1523906"/>
            <a:ext cx="7889262" cy="400110"/>
          </a:xfrm>
          <a:prstGeom prst="rect">
            <a:avLst/>
          </a:prstGeom>
          <a:noFill/>
        </p:spPr>
        <p:txBody>
          <a:bodyPr wrap="square" rtlCol="0">
            <a:spAutoFit/>
          </a:bodyPr>
          <a:lstStyle/>
          <a:p>
            <a:r>
              <a:rPr lang="en-US" altLang="zh-CN" sz="2000" b="1" dirty="0"/>
              <a:t>278     109     063     930     589     184     505     269     008     083</a:t>
            </a:r>
            <a:endParaRPr lang="zh-CN" altLang="en-US" sz="2000" b="1" dirty="0"/>
          </a:p>
        </p:txBody>
      </p:sp>
      <p:sp>
        <p:nvSpPr>
          <p:cNvPr id="111" name="文本框 110"/>
          <p:cNvSpPr txBox="1"/>
          <p:nvPr/>
        </p:nvSpPr>
        <p:spPr>
          <a:xfrm>
            <a:off x="1530634" y="6107097"/>
            <a:ext cx="9246015" cy="799514"/>
          </a:xfrm>
          <a:prstGeom prst="rect">
            <a:avLst/>
          </a:prstGeom>
          <a:noFill/>
        </p:spPr>
        <p:txBody>
          <a:bodyPr wrap="square" rtlCol="0">
            <a:spAutoFit/>
          </a:bodyPr>
          <a:lstStyle/>
          <a:p>
            <a:pPr>
              <a:lnSpc>
                <a:spcPct val="120000"/>
              </a:lnSpc>
            </a:pPr>
            <a:r>
              <a:rPr lang="zh-CN" altLang="en-US" sz="2000" b="1" dirty="0"/>
              <a:t>第三趟：从左到右，依次将关键字序列中的每个关键字按照</a:t>
            </a:r>
            <a:r>
              <a:rPr lang="zh-CN" altLang="en-US" sz="2000" b="1" dirty="0">
                <a:solidFill>
                  <a:srgbClr val="FF0000"/>
                </a:solidFill>
              </a:rPr>
              <a:t>百位</a:t>
            </a:r>
            <a:r>
              <a:rPr lang="zh-CN" altLang="en-US" sz="2000" b="1" dirty="0"/>
              <a:t>进入对应编号</a:t>
            </a:r>
            <a:endParaRPr lang="en-US" altLang="zh-CN" sz="2000" b="1" dirty="0"/>
          </a:p>
          <a:p>
            <a:pPr>
              <a:lnSpc>
                <a:spcPct val="120000"/>
              </a:lnSpc>
            </a:pPr>
            <a:r>
              <a:rPr lang="en-US" altLang="zh-CN" sz="2000" b="1" dirty="0"/>
              <a:t>                </a:t>
            </a:r>
            <a:r>
              <a:rPr lang="zh-CN" altLang="en-US" sz="2000" b="1" dirty="0"/>
              <a:t>的“桶”；之后，从</a:t>
            </a:r>
            <a:r>
              <a:rPr lang="en-US" altLang="zh-CN" sz="2000" b="1" dirty="0"/>
              <a:t>0</a:t>
            </a:r>
            <a:r>
              <a:rPr lang="zh-CN" altLang="en-US" sz="2000" b="1" dirty="0"/>
              <a:t>号到</a:t>
            </a:r>
            <a:r>
              <a:rPr lang="en-US" altLang="zh-CN" sz="2000" b="1" dirty="0"/>
              <a:t>9</a:t>
            </a:r>
            <a:r>
              <a:rPr lang="zh-CN" altLang="en-US" sz="2000" b="1" dirty="0"/>
              <a:t>号的顺序将关键字移回原来的存储区。</a:t>
            </a:r>
          </a:p>
        </p:txBody>
      </p:sp>
      <p:sp>
        <p:nvSpPr>
          <p:cNvPr id="112" name="矩形 111"/>
          <p:cNvSpPr/>
          <p:nvPr/>
        </p:nvSpPr>
        <p:spPr>
          <a:xfrm>
            <a:off x="2279760"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2279760"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279760"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279759"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279759"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2279759"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25494"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9" name="矩形 118"/>
          <p:cNvSpPr/>
          <p:nvPr/>
        </p:nvSpPr>
        <p:spPr>
          <a:xfrm>
            <a:off x="3319342" y="332415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p:nvPr/>
        </p:nvCxnSpPr>
        <p:spPr>
          <a:xfrm>
            <a:off x="3319342" y="52965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319342" y="48596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319341" y="4371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319341" y="38741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3319341" y="283647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65076" y="282762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26" name="矩形 125"/>
          <p:cNvSpPr/>
          <p:nvPr/>
        </p:nvSpPr>
        <p:spPr>
          <a:xfrm>
            <a:off x="4374368" y="334447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4374368" y="53168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374368" y="4879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374367" y="439226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374367" y="38944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4374367" y="285679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220102" y="284794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3" name="矩形 132"/>
          <p:cNvSpPr/>
          <p:nvPr/>
        </p:nvSpPr>
        <p:spPr>
          <a:xfrm>
            <a:off x="5430739" y="335306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5430739" y="53254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430739" y="488853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5430738" y="440085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5430738" y="39030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5430738" y="286538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6276473" y="285653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0" name="矩形 139"/>
          <p:cNvSpPr/>
          <p:nvPr/>
        </p:nvSpPr>
        <p:spPr>
          <a:xfrm>
            <a:off x="645790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45790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645790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645790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645790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645790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30363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7" name="矩形 146"/>
          <p:cNvSpPr/>
          <p:nvPr/>
        </p:nvSpPr>
        <p:spPr>
          <a:xfrm>
            <a:off x="7478864"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8" name="直接连接符 147"/>
          <p:cNvCxnSpPr/>
          <p:nvPr/>
        </p:nvCxnSpPr>
        <p:spPr>
          <a:xfrm>
            <a:off x="7478864"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7478864"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7478863"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7478863"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7478863"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8324598"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1" name="矩形 160"/>
          <p:cNvSpPr/>
          <p:nvPr/>
        </p:nvSpPr>
        <p:spPr>
          <a:xfrm>
            <a:off x="853875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2" name="直接连接符 161"/>
          <p:cNvCxnSpPr/>
          <p:nvPr/>
        </p:nvCxnSpPr>
        <p:spPr>
          <a:xfrm>
            <a:off x="853875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853875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853875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853875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853875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a:off x="938448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8" name="矩形 167"/>
          <p:cNvSpPr/>
          <p:nvPr/>
        </p:nvSpPr>
        <p:spPr>
          <a:xfrm>
            <a:off x="9590259"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9" name="直接连接符 168"/>
          <p:cNvCxnSpPr/>
          <p:nvPr/>
        </p:nvCxnSpPr>
        <p:spPr>
          <a:xfrm>
            <a:off x="9590259"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9590259"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1" name="直接连接符 170"/>
          <p:cNvCxnSpPr/>
          <p:nvPr/>
        </p:nvCxnSpPr>
        <p:spPr>
          <a:xfrm>
            <a:off x="9590258"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a:off x="9590258"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a:off x="9590258"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4" name="直接连接符 173"/>
          <p:cNvCxnSpPr/>
          <p:nvPr/>
        </p:nvCxnSpPr>
        <p:spPr>
          <a:xfrm>
            <a:off x="10435993"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2" name="矩形 181"/>
          <p:cNvSpPr/>
          <p:nvPr/>
        </p:nvSpPr>
        <p:spPr>
          <a:xfrm>
            <a:off x="10642315" y="331242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p:nvPr/>
        </p:nvCxnSpPr>
        <p:spPr>
          <a:xfrm>
            <a:off x="10642315" y="52847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642315" y="484789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10642314" y="43602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0642314" y="38623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10642314" y="282474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11488049" y="281589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9" name="矩形 188"/>
          <p:cNvSpPr/>
          <p:nvPr/>
        </p:nvSpPr>
        <p:spPr>
          <a:xfrm>
            <a:off x="5520884"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2057307" y="2133499"/>
            <a:ext cx="862213" cy="531905"/>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2930470"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3772429"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4658671"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9840536"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6383097" y="213637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7250122"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8092081"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8978323"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文本框 213"/>
          <p:cNvSpPr txBox="1"/>
          <p:nvPr/>
        </p:nvSpPr>
        <p:spPr>
          <a:xfrm>
            <a:off x="7394273" y="2190954"/>
            <a:ext cx="640584" cy="400110"/>
          </a:xfrm>
          <a:prstGeom prst="rect">
            <a:avLst/>
          </a:prstGeom>
          <a:noFill/>
        </p:spPr>
        <p:txBody>
          <a:bodyPr wrap="square" rtlCol="0">
            <a:spAutoFit/>
          </a:bodyPr>
          <a:lstStyle/>
          <a:p>
            <a:r>
              <a:rPr lang="en-US" altLang="zh-CN" sz="2000" b="1" dirty="0"/>
              <a:t>278</a:t>
            </a:r>
            <a:endParaRPr lang="zh-CN" altLang="en-US" sz="2000" b="1" dirty="0"/>
          </a:p>
        </p:txBody>
      </p:sp>
      <p:sp>
        <p:nvSpPr>
          <p:cNvPr id="215" name="文本框 214"/>
          <p:cNvSpPr txBox="1"/>
          <p:nvPr/>
        </p:nvSpPr>
        <p:spPr>
          <a:xfrm>
            <a:off x="3916605" y="2190954"/>
            <a:ext cx="640584" cy="400110"/>
          </a:xfrm>
          <a:prstGeom prst="rect">
            <a:avLst/>
          </a:prstGeom>
          <a:noFill/>
        </p:spPr>
        <p:txBody>
          <a:bodyPr wrap="square" rtlCol="0">
            <a:spAutoFit/>
          </a:bodyPr>
          <a:lstStyle/>
          <a:p>
            <a:r>
              <a:rPr lang="en-US" altLang="zh-CN" sz="2000" b="1" dirty="0"/>
              <a:t>109</a:t>
            </a:r>
            <a:endParaRPr lang="zh-CN" altLang="en-US" sz="2000" b="1" dirty="0"/>
          </a:p>
        </p:txBody>
      </p:sp>
      <p:sp>
        <p:nvSpPr>
          <p:cNvPr id="216" name="文本框 215"/>
          <p:cNvSpPr txBox="1"/>
          <p:nvPr/>
        </p:nvSpPr>
        <p:spPr>
          <a:xfrm>
            <a:off x="5645818" y="2183674"/>
            <a:ext cx="640584" cy="400110"/>
          </a:xfrm>
          <a:prstGeom prst="rect">
            <a:avLst/>
          </a:prstGeom>
          <a:noFill/>
        </p:spPr>
        <p:txBody>
          <a:bodyPr wrap="square" rtlCol="0">
            <a:spAutoFit/>
          </a:bodyPr>
          <a:lstStyle/>
          <a:p>
            <a:r>
              <a:rPr lang="en-US" altLang="zh-CN" sz="2000" b="1" dirty="0"/>
              <a:t>063</a:t>
            </a:r>
            <a:endParaRPr lang="zh-CN" altLang="en-US" sz="2000" b="1" dirty="0"/>
          </a:p>
        </p:txBody>
      </p:sp>
      <p:sp>
        <p:nvSpPr>
          <p:cNvPr id="217" name="文本框 216"/>
          <p:cNvSpPr txBox="1"/>
          <p:nvPr/>
        </p:nvSpPr>
        <p:spPr>
          <a:xfrm>
            <a:off x="4745456" y="2183674"/>
            <a:ext cx="640584" cy="400110"/>
          </a:xfrm>
          <a:prstGeom prst="rect">
            <a:avLst/>
          </a:prstGeom>
          <a:noFill/>
        </p:spPr>
        <p:txBody>
          <a:bodyPr wrap="square" rtlCol="0">
            <a:spAutoFit/>
          </a:bodyPr>
          <a:lstStyle/>
          <a:p>
            <a:r>
              <a:rPr lang="en-US" altLang="zh-CN" sz="2000" b="1" dirty="0"/>
              <a:t>930 </a:t>
            </a:r>
            <a:endParaRPr lang="zh-CN" altLang="en-US" sz="2000" b="1" dirty="0"/>
          </a:p>
        </p:txBody>
      </p:sp>
      <p:sp>
        <p:nvSpPr>
          <p:cNvPr id="218" name="文本框 217"/>
          <p:cNvSpPr txBox="1"/>
          <p:nvPr/>
        </p:nvSpPr>
        <p:spPr>
          <a:xfrm>
            <a:off x="9916994" y="2206560"/>
            <a:ext cx="640584" cy="400110"/>
          </a:xfrm>
          <a:prstGeom prst="rect">
            <a:avLst/>
          </a:prstGeom>
          <a:noFill/>
        </p:spPr>
        <p:txBody>
          <a:bodyPr wrap="square" rtlCol="0">
            <a:spAutoFit/>
          </a:bodyPr>
          <a:lstStyle/>
          <a:p>
            <a:r>
              <a:rPr lang="en-US" altLang="zh-CN" sz="2000" b="1" dirty="0"/>
              <a:t>589</a:t>
            </a:r>
            <a:endParaRPr lang="zh-CN" altLang="en-US" sz="2000" b="1" dirty="0"/>
          </a:p>
        </p:txBody>
      </p:sp>
      <p:sp>
        <p:nvSpPr>
          <p:cNvPr id="219" name="文本框 218"/>
          <p:cNvSpPr txBox="1"/>
          <p:nvPr/>
        </p:nvSpPr>
        <p:spPr>
          <a:xfrm>
            <a:off x="9065223" y="2183674"/>
            <a:ext cx="640584" cy="400110"/>
          </a:xfrm>
          <a:prstGeom prst="rect">
            <a:avLst/>
          </a:prstGeom>
          <a:noFill/>
        </p:spPr>
        <p:txBody>
          <a:bodyPr wrap="square" rtlCol="0">
            <a:spAutoFit/>
          </a:bodyPr>
          <a:lstStyle/>
          <a:p>
            <a:r>
              <a:rPr lang="en-US" altLang="zh-CN" sz="2000" b="1" dirty="0"/>
              <a:t>184</a:t>
            </a:r>
            <a:endParaRPr lang="zh-CN" altLang="en-US" sz="2000" b="1" dirty="0"/>
          </a:p>
        </p:txBody>
      </p:sp>
      <p:sp>
        <p:nvSpPr>
          <p:cNvPr id="220" name="文本框 219"/>
          <p:cNvSpPr txBox="1"/>
          <p:nvPr/>
        </p:nvSpPr>
        <p:spPr>
          <a:xfrm>
            <a:off x="2174778" y="2186240"/>
            <a:ext cx="640584" cy="400110"/>
          </a:xfrm>
          <a:prstGeom prst="rect">
            <a:avLst/>
          </a:prstGeom>
          <a:noFill/>
        </p:spPr>
        <p:txBody>
          <a:bodyPr wrap="square" rtlCol="0">
            <a:spAutoFit/>
          </a:bodyPr>
          <a:lstStyle/>
          <a:p>
            <a:r>
              <a:rPr lang="en-US" altLang="zh-CN" sz="2000" b="1" dirty="0"/>
              <a:t>505</a:t>
            </a:r>
            <a:endParaRPr lang="zh-CN" altLang="en-US" sz="2000" b="1" dirty="0"/>
          </a:p>
        </p:txBody>
      </p:sp>
      <p:sp>
        <p:nvSpPr>
          <p:cNvPr id="221" name="文本框 220"/>
          <p:cNvSpPr txBox="1"/>
          <p:nvPr/>
        </p:nvSpPr>
        <p:spPr>
          <a:xfrm>
            <a:off x="6537847" y="2186240"/>
            <a:ext cx="640584" cy="400110"/>
          </a:xfrm>
          <a:prstGeom prst="rect">
            <a:avLst/>
          </a:prstGeom>
          <a:noFill/>
        </p:spPr>
        <p:txBody>
          <a:bodyPr wrap="square" rtlCol="0">
            <a:spAutoFit/>
          </a:bodyPr>
          <a:lstStyle/>
          <a:p>
            <a:r>
              <a:rPr lang="en-US" altLang="zh-CN" sz="2000" b="1" dirty="0"/>
              <a:t>269</a:t>
            </a:r>
            <a:endParaRPr lang="zh-CN" altLang="en-US" sz="2000" b="1" dirty="0"/>
          </a:p>
        </p:txBody>
      </p:sp>
      <p:sp>
        <p:nvSpPr>
          <p:cNvPr id="222" name="文本框 221"/>
          <p:cNvSpPr txBox="1"/>
          <p:nvPr/>
        </p:nvSpPr>
        <p:spPr>
          <a:xfrm>
            <a:off x="3054392" y="2183674"/>
            <a:ext cx="640584" cy="400110"/>
          </a:xfrm>
          <a:prstGeom prst="rect">
            <a:avLst/>
          </a:prstGeom>
          <a:noFill/>
        </p:spPr>
        <p:txBody>
          <a:bodyPr wrap="square" rtlCol="0">
            <a:spAutoFit/>
          </a:bodyPr>
          <a:lstStyle/>
          <a:p>
            <a:r>
              <a:rPr lang="en-US" altLang="zh-CN" sz="2000" b="1" dirty="0"/>
              <a:t>008</a:t>
            </a:r>
            <a:endParaRPr lang="zh-CN" altLang="en-US" sz="2000" b="1" dirty="0"/>
          </a:p>
        </p:txBody>
      </p:sp>
      <p:sp>
        <p:nvSpPr>
          <p:cNvPr id="223" name="文本框 222"/>
          <p:cNvSpPr txBox="1"/>
          <p:nvPr/>
        </p:nvSpPr>
        <p:spPr>
          <a:xfrm>
            <a:off x="8256486" y="2202289"/>
            <a:ext cx="640584" cy="400110"/>
          </a:xfrm>
          <a:prstGeom prst="rect">
            <a:avLst/>
          </a:prstGeom>
          <a:noFill/>
        </p:spPr>
        <p:txBody>
          <a:bodyPr wrap="square" rtlCol="0">
            <a:spAutoFit/>
          </a:bodyPr>
          <a:lstStyle/>
          <a:p>
            <a:r>
              <a:rPr lang="en-US" altLang="zh-CN" sz="2000" b="1" dirty="0"/>
              <a:t>083</a:t>
            </a:r>
            <a:endParaRPr lang="zh-CN" altLang="en-US" sz="2000" b="1" dirty="0"/>
          </a:p>
        </p:txBody>
      </p:sp>
      <p:sp>
        <p:nvSpPr>
          <p:cNvPr id="154" name="文本框 153"/>
          <p:cNvSpPr txBox="1"/>
          <p:nvPr/>
        </p:nvSpPr>
        <p:spPr>
          <a:xfrm>
            <a:off x="3444373" y="4866085"/>
            <a:ext cx="640584" cy="400110"/>
          </a:xfrm>
          <a:prstGeom prst="rect">
            <a:avLst/>
          </a:prstGeom>
          <a:noFill/>
          <a:ln w="38100">
            <a:noFill/>
          </a:ln>
        </p:spPr>
        <p:txBody>
          <a:bodyPr wrap="square" rtlCol="0">
            <a:spAutoFit/>
          </a:bodyPr>
          <a:lstStyle/>
          <a:p>
            <a:r>
              <a:rPr lang="en-US" altLang="zh-CN" sz="2000" b="1" dirty="0"/>
              <a:t>278</a:t>
            </a:r>
            <a:endParaRPr lang="zh-CN" altLang="en-US" sz="2000" b="1" dirty="0"/>
          </a:p>
        </p:txBody>
      </p:sp>
      <p:sp>
        <p:nvSpPr>
          <p:cNvPr id="156" name="文本框 155"/>
          <p:cNvSpPr txBox="1"/>
          <p:nvPr/>
        </p:nvSpPr>
        <p:spPr>
          <a:xfrm>
            <a:off x="2421462" y="5343434"/>
            <a:ext cx="640584" cy="400110"/>
          </a:xfrm>
          <a:prstGeom prst="rect">
            <a:avLst/>
          </a:prstGeom>
          <a:noFill/>
          <a:ln w="38100">
            <a:noFill/>
          </a:ln>
        </p:spPr>
        <p:txBody>
          <a:bodyPr wrap="square" rtlCol="0">
            <a:spAutoFit/>
          </a:bodyPr>
          <a:lstStyle/>
          <a:p>
            <a:r>
              <a:rPr lang="en-US" altLang="zh-CN" sz="2000" b="1" dirty="0"/>
              <a:t>109</a:t>
            </a:r>
            <a:endParaRPr lang="zh-CN" altLang="en-US" sz="2000" b="1" dirty="0"/>
          </a:p>
        </p:txBody>
      </p:sp>
      <p:sp>
        <p:nvSpPr>
          <p:cNvPr id="159" name="文本框 158"/>
          <p:cNvSpPr txBox="1"/>
          <p:nvPr/>
        </p:nvSpPr>
        <p:spPr>
          <a:xfrm>
            <a:off x="1416723" y="4872630"/>
            <a:ext cx="640584" cy="400110"/>
          </a:xfrm>
          <a:prstGeom prst="rect">
            <a:avLst/>
          </a:prstGeom>
          <a:noFill/>
          <a:ln w="38100">
            <a:noFill/>
          </a:ln>
        </p:spPr>
        <p:txBody>
          <a:bodyPr wrap="square" rtlCol="0">
            <a:spAutoFit/>
          </a:bodyPr>
          <a:lstStyle/>
          <a:p>
            <a:r>
              <a:rPr lang="en-US" altLang="zh-CN" sz="2000" b="1" dirty="0"/>
              <a:t>063</a:t>
            </a:r>
            <a:endParaRPr lang="zh-CN" altLang="en-US" sz="2000" b="1" dirty="0"/>
          </a:p>
        </p:txBody>
      </p:sp>
      <p:sp>
        <p:nvSpPr>
          <p:cNvPr id="175" name="文本框 174"/>
          <p:cNvSpPr txBox="1"/>
          <p:nvPr/>
        </p:nvSpPr>
        <p:spPr>
          <a:xfrm>
            <a:off x="10807095" y="5346578"/>
            <a:ext cx="640584" cy="400110"/>
          </a:xfrm>
          <a:prstGeom prst="rect">
            <a:avLst/>
          </a:prstGeom>
          <a:noFill/>
          <a:ln w="3175">
            <a:noFill/>
          </a:ln>
        </p:spPr>
        <p:txBody>
          <a:bodyPr wrap="square" rtlCol="0">
            <a:spAutoFit/>
          </a:bodyPr>
          <a:lstStyle/>
          <a:p>
            <a:r>
              <a:rPr lang="en-US" altLang="zh-CN" sz="2000" b="1" dirty="0"/>
              <a:t>930</a:t>
            </a:r>
            <a:endParaRPr lang="zh-CN" altLang="en-US" sz="2000" b="1" dirty="0"/>
          </a:p>
        </p:txBody>
      </p:sp>
      <p:sp>
        <p:nvSpPr>
          <p:cNvPr id="177" name="文本框 176"/>
          <p:cNvSpPr txBox="1"/>
          <p:nvPr/>
        </p:nvSpPr>
        <p:spPr>
          <a:xfrm>
            <a:off x="6632544" y="4936378"/>
            <a:ext cx="640584" cy="400110"/>
          </a:xfrm>
          <a:prstGeom prst="rect">
            <a:avLst/>
          </a:prstGeom>
          <a:noFill/>
          <a:ln w="38100">
            <a:noFill/>
          </a:ln>
        </p:spPr>
        <p:txBody>
          <a:bodyPr wrap="square" rtlCol="0">
            <a:spAutoFit/>
          </a:bodyPr>
          <a:lstStyle/>
          <a:p>
            <a:r>
              <a:rPr lang="en-US" altLang="zh-CN" sz="2000" b="1" dirty="0"/>
              <a:t>589</a:t>
            </a:r>
            <a:endParaRPr lang="zh-CN" altLang="en-US" sz="2000" b="1" dirty="0"/>
          </a:p>
        </p:txBody>
      </p:sp>
      <p:sp>
        <p:nvSpPr>
          <p:cNvPr id="179" name="文本框 178"/>
          <p:cNvSpPr txBox="1"/>
          <p:nvPr/>
        </p:nvSpPr>
        <p:spPr>
          <a:xfrm>
            <a:off x="2426854" y="4892920"/>
            <a:ext cx="640584" cy="400110"/>
          </a:xfrm>
          <a:prstGeom prst="rect">
            <a:avLst/>
          </a:prstGeom>
          <a:noFill/>
          <a:ln w="38100">
            <a:noFill/>
          </a:ln>
        </p:spPr>
        <p:txBody>
          <a:bodyPr wrap="square" rtlCol="0">
            <a:spAutoFit/>
          </a:bodyPr>
          <a:lstStyle/>
          <a:p>
            <a:r>
              <a:rPr lang="en-US" altLang="zh-CN" sz="2000" b="1" dirty="0"/>
              <a:t>184</a:t>
            </a:r>
            <a:endParaRPr lang="zh-CN" altLang="en-US" sz="2000" b="1" dirty="0"/>
          </a:p>
        </p:txBody>
      </p:sp>
      <p:sp>
        <p:nvSpPr>
          <p:cNvPr id="190" name="文本框 189"/>
          <p:cNvSpPr txBox="1"/>
          <p:nvPr/>
        </p:nvSpPr>
        <p:spPr>
          <a:xfrm>
            <a:off x="6632544" y="5382390"/>
            <a:ext cx="640584" cy="400110"/>
          </a:xfrm>
          <a:prstGeom prst="rect">
            <a:avLst/>
          </a:prstGeom>
          <a:noFill/>
          <a:ln w="38100">
            <a:noFill/>
          </a:ln>
        </p:spPr>
        <p:txBody>
          <a:bodyPr wrap="square" rtlCol="0">
            <a:spAutoFit/>
          </a:bodyPr>
          <a:lstStyle/>
          <a:p>
            <a:r>
              <a:rPr lang="en-US" altLang="zh-CN" sz="2000" b="1" dirty="0"/>
              <a:t>505</a:t>
            </a:r>
            <a:endParaRPr lang="zh-CN" altLang="en-US" sz="2000" b="1" dirty="0"/>
          </a:p>
        </p:txBody>
      </p:sp>
      <p:sp>
        <p:nvSpPr>
          <p:cNvPr id="192" name="文本框 191"/>
          <p:cNvSpPr txBox="1"/>
          <p:nvPr/>
        </p:nvSpPr>
        <p:spPr>
          <a:xfrm>
            <a:off x="3441815" y="5343434"/>
            <a:ext cx="640584" cy="400110"/>
          </a:xfrm>
          <a:prstGeom prst="rect">
            <a:avLst/>
          </a:prstGeom>
          <a:noFill/>
          <a:ln w="38100">
            <a:noFill/>
          </a:ln>
        </p:spPr>
        <p:txBody>
          <a:bodyPr wrap="square" rtlCol="0">
            <a:spAutoFit/>
          </a:bodyPr>
          <a:lstStyle/>
          <a:p>
            <a:r>
              <a:rPr lang="en-US" altLang="zh-CN" sz="2000" b="1" dirty="0"/>
              <a:t>269</a:t>
            </a:r>
            <a:endParaRPr lang="zh-CN" altLang="en-US" sz="2000" b="1" dirty="0"/>
          </a:p>
        </p:txBody>
      </p:sp>
      <p:sp>
        <p:nvSpPr>
          <p:cNvPr id="194" name="文本框 193"/>
          <p:cNvSpPr txBox="1"/>
          <p:nvPr/>
        </p:nvSpPr>
        <p:spPr>
          <a:xfrm>
            <a:off x="1384202" y="5301704"/>
            <a:ext cx="640584" cy="400110"/>
          </a:xfrm>
          <a:prstGeom prst="rect">
            <a:avLst/>
          </a:prstGeom>
          <a:noFill/>
          <a:ln w="38100">
            <a:noFill/>
          </a:ln>
        </p:spPr>
        <p:txBody>
          <a:bodyPr wrap="square" rtlCol="0">
            <a:spAutoFit/>
          </a:bodyPr>
          <a:lstStyle/>
          <a:p>
            <a:r>
              <a:rPr lang="en-US" altLang="zh-CN" sz="2000" b="1" dirty="0"/>
              <a:t>008</a:t>
            </a:r>
            <a:endParaRPr lang="zh-CN" altLang="en-US" sz="2000" b="1" dirty="0"/>
          </a:p>
        </p:txBody>
      </p:sp>
      <p:sp>
        <p:nvSpPr>
          <p:cNvPr id="196" name="文本框 195"/>
          <p:cNvSpPr txBox="1"/>
          <p:nvPr/>
        </p:nvSpPr>
        <p:spPr>
          <a:xfrm>
            <a:off x="1405750" y="4426381"/>
            <a:ext cx="640584" cy="400110"/>
          </a:xfrm>
          <a:prstGeom prst="rect">
            <a:avLst/>
          </a:prstGeom>
          <a:noFill/>
          <a:ln w="38100">
            <a:noFill/>
          </a:ln>
        </p:spPr>
        <p:txBody>
          <a:bodyPr wrap="square" rtlCol="0">
            <a:spAutoFit/>
          </a:bodyPr>
          <a:lstStyle/>
          <a:p>
            <a:r>
              <a:rPr lang="en-US" altLang="zh-CN" sz="2000" b="1" dirty="0"/>
              <a:t>083</a:t>
            </a:r>
            <a:endParaRPr lang="zh-CN" altLang="en-US" sz="2000" b="1" dirty="0"/>
          </a:p>
        </p:txBody>
      </p:sp>
    </p:spTree>
    <p:extLst>
      <p:ext uri="{BB962C8B-B14F-4D97-AF65-F5344CB8AC3E}">
        <p14:creationId xmlns:p14="http://schemas.microsoft.com/office/powerpoint/2010/main" val="11064638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fade">
                                      <p:cBhvr>
                                        <p:cTn id="7" dur="500"/>
                                        <p:tgtEl>
                                          <p:spTgt spid="11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0" nodeType="clickEffect">
                                  <p:stCondLst>
                                    <p:cond delay="0"/>
                                  </p:stCondLst>
                                  <p:childTnLst>
                                    <p:set>
                                      <p:cBhvr>
                                        <p:cTn id="11" dur="1" fill="hold">
                                          <p:stCondLst>
                                            <p:cond delay="0"/>
                                          </p:stCondLst>
                                        </p:cTn>
                                        <p:tgtEl>
                                          <p:spTgt spid="220"/>
                                        </p:tgtEl>
                                        <p:attrNameLst>
                                          <p:attrName>style.visibility</p:attrName>
                                        </p:attrNameLst>
                                      </p:cBhvr>
                                      <p:to>
                                        <p:strVal val="hidden"/>
                                      </p:to>
                                    </p:set>
                                  </p:childTnLst>
                                </p:cTn>
                              </p:par>
                              <p:par>
                                <p:cTn id="12" presetID="10" presetClass="entr" presetSubtype="0" fill="hold" grpId="0" nodeType="withEffect">
                                  <p:stCondLst>
                                    <p:cond delay="0"/>
                                  </p:stCondLst>
                                  <p:childTnLst>
                                    <p:set>
                                      <p:cBhvr>
                                        <p:cTn id="13" dur="1" fill="hold">
                                          <p:stCondLst>
                                            <p:cond delay="0"/>
                                          </p:stCondLst>
                                        </p:cTn>
                                        <p:tgtEl>
                                          <p:spTgt spid="190"/>
                                        </p:tgtEl>
                                        <p:attrNameLst>
                                          <p:attrName>style.visibility</p:attrName>
                                        </p:attrNameLst>
                                      </p:cBhvr>
                                      <p:to>
                                        <p:strVal val="visible"/>
                                      </p:to>
                                    </p:set>
                                    <p:animEffect transition="in" filter="fade">
                                      <p:cBhvr>
                                        <p:cTn id="14" dur="500"/>
                                        <p:tgtEl>
                                          <p:spTgt spid="190"/>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222"/>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194"/>
                                        </p:tgtEl>
                                        <p:attrNameLst>
                                          <p:attrName>style.visibility</p:attrName>
                                        </p:attrNameLst>
                                      </p:cBhvr>
                                      <p:to>
                                        <p:strVal val="visible"/>
                                      </p:to>
                                    </p:set>
                                    <p:animEffect transition="in" filter="fade">
                                      <p:cBhvr>
                                        <p:cTn id="21" dur="500"/>
                                        <p:tgtEl>
                                          <p:spTgt spid="194"/>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xit" presetSubtype="0" fill="hold" grpId="0" nodeType="clickEffect">
                                  <p:stCondLst>
                                    <p:cond delay="0"/>
                                  </p:stCondLst>
                                  <p:childTnLst>
                                    <p:set>
                                      <p:cBhvr>
                                        <p:cTn id="25" dur="1" fill="hold">
                                          <p:stCondLst>
                                            <p:cond delay="0"/>
                                          </p:stCondLst>
                                        </p:cTn>
                                        <p:tgtEl>
                                          <p:spTgt spid="215"/>
                                        </p:tgtEl>
                                        <p:attrNameLst>
                                          <p:attrName>style.visibility</p:attrName>
                                        </p:attrNameLst>
                                      </p:cBhvr>
                                      <p:to>
                                        <p:strVal val="hidden"/>
                                      </p:to>
                                    </p:set>
                                  </p:childTnLst>
                                </p:cTn>
                              </p:par>
                              <p:par>
                                <p:cTn id="26" presetID="10" presetClass="entr" presetSubtype="0" fill="hold" grpId="0" nodeType="withEffect">
                                  <p:stCondLst>
                                    <p:cond delay="0"/>
                                  </p:stCondLst>
                                  <p:childTnLst>
                                    <p:set>
                                      <p:cBhvr>
                                        <p:cTn id="27" dur="1" fill="hold">
                                          <p:stCondLst>
                                            <p:cond delay="0"/>
                                          </p:stCondLst>
                                        </p:cTn>
                                        <p:tgtEl>
                                          <p:spTgt spid="156"/>
                                        </p:tgtEl>
                                        <p:attrNameLst>
                                          <p:attrName>style.visibility</p:attrName>
                                        </p:attrNameLst>
                                      </p:cBhvr>
                                      <p:to>
                                        <p:strVal val="visible"/>
                                      </p:to>
                                    </p:set>
                                    <p:animEffect transition="in" filter="fade">
                                      <p:cBhvr>
                                        <p:cTn id="28" dur="500"/>
                                        <p:tgtEl>
                                          <p:spTgt spid="156"/>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0" nodeType="clickEffect">
                                  <p:stCondLst>
                                    <p:cond delay="0"/>
                                  </p:stCondLst>
                                  <p:childTnLst>
                                    <p:set>
                                      <p:cBhvr>
                                        <p:cTn id="32" dur="1" fill="hold">
                                          <p:stCondLst>
                                            <p:cond delay="0"/>
                                          </p:stCondLst>
                                        </p:cTn>
                                        <p:tgtEl>
                                          <p:spTgt spid="217"/>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175"/>
                                        </p:tgtEl>
                                        <p:attrNameLst>
                                          <p:attrName>style.visibility</p:attrName>
                                        </p:attrNameLst>
                                      </p:cBhvr>
                                      <p:to>
                                        <p:strVal val="visible"/>
                                      </p:to>
                                    </p:set>
                                    <p:animEffect transition="in" filter="fade">
                                      <p:cBhvr>
                                        <p:cTn id="35" dur="500"/>
                                        <p:tgtEl>
                                          <p:spTgt spid="175"/>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xit" presetSubtype="0" fill="hold" grpId="0" nodeType="clickEffect">
                                  <p:stCondLst>
                                    <p:cond delay="0"/>
                                  </p:stCondLst>
                                  <p:childTnLst>
                                    <p:set>
                                      <p:cBhvr>
                                        <p:cTn id="39" dur="1" fill="hold">
                                          <p:stCondLst>
                                            <p:cond delay="0"/>
                                          </p:stCondLst>
                                        </p:cTn>
                                        <p:tgtEl>
                                          <p:spTgt spid="216"/>
                                        </p:tgtEl>
                                        <p:attrNameLst>
                                          <p:attrName>style.visibility</p:attrName>
                                        </p:attrNameLst>
                                      </p:cBhvr>
                                      <p:to>
                                        <p:strVal val="hidden"/>
                                      </p:to>
                                    </p:set>
                                  </p:childTnLst>
                                </p:cTn>
                              </p:par>
                              <p:par>
                                <p:cTn id="40" presetID="10" presetClass="entr" presetSubtype="0" fill="hold" grpId="0" nodeType="withEffect">
                                  <p:stCondLst>
                                    <p:cond delay="0"/>
                                  </p:stCondLst>
                                  <p:childTnLst>
                                    <p:set>
                                      <p:cBhvr>
                                        <p:cTn id="41" dur="1" fill="hold">
                                          <p:stCondLst>
                                            <p:cond delay="0"/>
                                          </p:stCondLst>
                                        </p:cTn>
                                        <p:tgtEl>
                                          <p:spTgt spid="159"/>
                                        </p:tgtEl>
                                        <p:attrNameLst>
                                          <p:attrName>style.visibility</p:attrName>
                                        </p:attrNameLst>
                                      </p:cBhvr>
                                      <p:to>
                                        <p:strVal val="visible"/>
                                      </p:to>
                                    </p:set>
                                    <p:animEffect transition="in" filter="fade">
                                      <p:cBhvr>
                                        <p:cTn id="42" dur="500"/>
                                        <p:tgtEl>
                                          <p:spTgt spid="159"/>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0" nodeType="clickEffect">
                                  <p:stCondLst>
                                    <p:cond delay="0"/>
                                  </p:stCondLst>
                                  <p:childTnLst>
                                    <p:set>
                                      <p:cBhvr>
                                        <p:cTn id="46" dur="1" fill="hold">
                                          <p:stCondLst>
                                            <p:cond delay="0"/>
                                          </p:stCondLst>
                                        </p:cTn>
                                        <p:tgtEl>
                                          <p:spTgt spid="221"/>
                                        </p:tgtEl>
                                        <p:attrNameLst>
                                          <p:attrName>style.visibility</p:attrName>
                                        </p:attrNameLst>
                                      </p:cBhvr>
                                      <p:to>
                                        <p:strVal val="hidden"/>
                                      </p:to>
                                    </p:set>
                                  </p:childTnLst>
                                </p:cTn>
                              </p:par>
                              <p:par>
                                <p:cTn id="47" presetID="10" presetClass="entr" presetSubtype="0" fill="hold" grpId="0" nodeType="withEffect">
                                  <p:stCondLst>
                                    <p:cond delay="0"/>
                                  </p:stCondLst>
                                  <p:childTnLst>
                                    <p:set>
                                      <p:cBhvr>
                                        <p:cTn id="48" dur="1" fill="hold">
                                          <p:stCondLst>
                                            <p:cond delay="0"/>
                                          </p:stCondLst>
                                        </p:cTn>
                                        <p:tgtEl>
                                          <p:spTgt spid="192"/>
                                        </p:tgtEl>
                                        <p:attrNameLst>
                                          <p:attrName>style.visibility</p:attrName>
                                        </p:attrNameLst>
                                      </p:cBhvr>
                                      <p:to>
                                        <p:strVal val="visible"/>
                                      </p:to>
                                    </p:set>
                                    <p:animEffect transition="in" filter="fade">
                                      <p:cBhvr>
                                        <p:cTn id="49" dur="500"/>
                                        <p:tgtEl>
                                          <p:spTgt spid="192"/>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xit" presetSubtype="0" fill="hold" grpId="0" nodeType="clickEffect">
                                  <p:stCondLst>
                                    <p:cond delay="0"/>
                                  </p:stCondLst>
                                  <p:childTnLst>
                                    <p:set>
                                      <p:cBhvr>
                                        <p:cTn id="53" dur="1" fill="hold">
                                          <p:stCondLst>
                                            <p:cond delay="0"/>
                                          </p:stCondLst>
                                        </p:cTn>
                                        <p:tgtEl>
                                          <p:spTgt spid="214"/>
                                        </p:tgtEl>
                                        <p:attrNameLst>
                                          <p:attrName>style.visibility</p:attrName>
                                        </p:attrNameLst>
                                      </p:cBhvr>
                                      <p:to>
                                        <p:strVal val="hidden"/>
                                      </p:to>
                                    </p:set>
                                  </p:childTnLst>
                                </p:cTn>
                              </p:par>
                              <p:par>
                                <p:cTn id="54" presetID="10" presetClass="entr" presetSubtype="0" fill="hold" grpId="0" nodeType="withEffect">
                                  <p:stCondLst>
                                    <p:cond delay="0"/>
                                  </p:stCondLst>
                                  <p:childTnLst>
                                    <p:set>
                                      <p:cBhvr>
                                        <p:cTn id="55" dur="1" fill="hold">
                                          <p:stCondLst>
                                            <p:cond delay="0"/>
                                          </p:stCondLst>
                                        </p:cTn>
                                        <p:tgtEl>
                                          <p:spTgt spid="154"/>
                                        </p:tgtEl>
                                        <p:attrNameLst>
                                          <p:attrName>style.visibility</p:attrName>
                                        </p:attrNameLst>
                                      </p:cBhvr>
                                      <p:to>
                                        <p:strVal val="visible"/>
                                      </p:to>
                                    </p:set>
                                    <p:animEffect transition="in" filter="fade">
                                      <p:cBhvr>
                                        <p:cTn id="56" dur="500"/>
                                        <p:tgtEl>
                                          <p:spTgt spid="154"/>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0" nodeType="clickEffect">
                                  <p:stCondLst>
                                    <p:cond delay="0"/>
                                  </p:stCondLst>
                                  <p:childTnLst>
                                    <p:set>
                                      <p:cBhvr>
                                        <p:cTn id="60" dur="1" fill="hold">
                                          <p:stCondLst>
                                            <p:cond delay="0"/>
                                          </p:stCondLst>
                                        </p:cTn>
                                        <p:tgtEl>
                                          <p:spTgt spid="223"/>
                                        </p:tgtEl>
                                        <p:attrNameLst>
                                          <p:attrName>style.visibility</p:attrName>
                                        </p:attrNameLst>
                                      </p:cBhvr>
                                      <p:to>
                                        <p:strVal val="hidden"/>
                                      </p:to>
                                    </p:set>
                                  </p:childTnLst>
                                </p:cTn>
                              </p:par>
                              <p:par>
                                <p:cTn id="61" presetID="10" presetClass="entr" presetSubtype="0" fill="hold" grpId="0" nodeType="withEffect">
                                  <p:stCondLst>
                                    <p:cond delay="0"/>
                                  </p:stCondLst>
                                  <p:childTnLst>
                                    <p:set>
                                      <p:cBhvr>
                                        <p:cTn id="62" dur="1" fill="hold">
                                          <p:stCondLst>
                                            <p:cond delay="0"/>
                                          </p:stCondLst>
                                        </p:cTn>
                                        <p:tgtEl>
                                          <p:spTgt spid="196"/>
                                        </p:tgtEl>
                                        <p:attrNameLst>
                                          <p:attrName>style.visibility</p:attrName>
                                        </p:attrNameLst>
                                      </p:cBhvr>
                                      <p:to>
                                        <p:strVal val="visible"/>
                                      </p:to>
                                    </p:set>
                                    <p:animEffect transition="in" filter="fade">
                                      <p:cBhvr>
                                        <p:cTn id="63" dur="500"/>
                                        <p:tgtEl>
                                          <p:spTgt spid="196"/>
                                        </p:tgtEl>
                                      </p:cBhvr>
                                    </p:animEffect>
                                  </p:childTnLst>
                                </p:cTn>
                              </p:par>
                            </p:childTnLst>
                          </p:cTn>
                        </p:par>
                      </p:childTnLst>
                    </p:cTn>
                  </p:par>
                  <p:par>
                    <p:cTn id="64" fill="hold">
                      <p:stCondLst>
                        <p:cond delay="indefinite"/>
                      </p:stCondLst>
                      <p:childTnLst>
                        <p:par>
                          <p:cTn id="65" fill="hold">
                            <p:stCondLst>
                              <p:cond delay="0"/>
                            </p:stCondLst>
                            <p:childTnLst>
                              <p:par>
                                <p:cTn id="66" presetID="1" presetClass="exit" presetSubtype="0" fill="hold" nodeType="clickEffect">
                                  <p:stCondLst>
                                    <p:cond delay="0"/>
                                  </p:stCondLst>
                                  <p:childTnLst>
                                    <p:set>
                                      <p:cBhvr>
                                        <p:cTn id="67" dur="1" fill="hold">
                                          <p:stCondLst>
                                            <p:cond delay="0"/>
                                          </p:stCondLst>
                                        </p:cTn>
                                        <p:tgtEl>
                                          <p:spTgt spid="219">
                                            <p:txEl>
                                              <p:pRg st="0" end="0"/>
                                            </p:txEl>
                                          </p:spTgt>
                                        </p:tgtEl>
                                        <p:attrNameLst>
                                          <p:attrName>style.visibility</p:attrName>
                                        </p:attrNameLst>
                                      </p:cBhvr>
                                      <p:to>
                                        <p:strVal val="hidden"/>
                                      </p:to>
                                    </p:set>
                                  </p:childTnLst>
                                </p:cTn>
                              </p:par>
                              <p:par>
                                <p:cTn id="68" presetID="10" presetClass="entr" presetSubtype="0" fill="hold" grpId="0" nodeType="withEffect">
                                  <p:stCondLst>
                                    <p:cond delay="0"/>
                                  </p:stCondLst>
                                  <p:childTnLst>
                                    <p:set>
                                      <p:cBhvr>
                                        <p:cTn id="69" dur="1" fill="hold">
                                          <p:stCondLst>
                                            <p:cond delay="0"/>
                                          </p:stCondLst>
                                        </p:cTn>
                                        <p:tgtEl>
                                          <p:spTgt spid="179"/>
                                        </p:tgtEl>
                                        <p:attrNameLst>
                                          <p:attrName>style.visibility</p:attrName>
                                        </p:attrNameLst>
                                      </p:cBhvr>
                                      <p:to>
                                        <p:strVal val="visible"/>
                                      </p:to>
                                    </p:set>
                                    <p:animEffect transition="in" filter="fade">
                                      <p:cBhvr>
                                        <p:cTn id="70" dur="500"/>
                                        <p:tgtEl>
                                          <p:spTgt spid="179"/>
                                        </p:tgtEl>
                                      </p:cBhvr>
                                    </p:animEffec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grpId="0" nodeType="clickEffect">
                                  <p:stCondLst>
                                    <p:cond delay="0"/>
                                  </p:stCondLst>
                                  <p:childTnLst>
                                    <p:set>
                                      <p:cBhvr>
                                        <p:cTn id="74" dur="1" fill="hold">
                                          <p:stCondLst>
                                            <p:cond delay="0"/>
                                          </p:stCondLst>
                                        </p:cTn>
                                        <p:tgtEl>
                                          <p:spTgt spid="218"/>
                                        </p:tgtEl>
                                        <p:attrNameLst>
                                          <p:attrName>style.visibility</p:attrName>
                                        </p:attrNameLst>
                                      </p:cBhvr>
                                      <p:to>
                                        <p:strVal val="hidden"/>
                                      </p:to>
                                    </p:set>
                                  </p:childTnLst>
                                </p:cTn>
                              </p:par>
                              <p:par>
                                <p:cTn id="75" presetID="10" presetClass="entr" presetSubtype="0" fill="hold" grpId="0" nodeType="withEffect">
                                  <p:stCondLst>
                                    <p:cond delay="0"/>
                                  </p:stCondLst>
                                  <p:childTnLst>
                                    <p:set>
                                      <p:cBhvr>
                                        <p:cTn id="76" dur="1" fill="hold">
                                          <p:stCondLst>
                                            <p:cond delay="0"/>
                                          </p:stCondLst>
                                        </p:cTn>
                                        <p:tgtEl>
                                          <p:spTgt spid="177"/>
                                        </p:tgtEl>
                                        <p:attrNameLst>
                                          <p:attrName>style.visibility</p:attrName>
                                        </p:attrNameLst>
                                      </p:cBhvr>
                                      <p:to>
                                        <p:strVal val="visible"/>
                                      </p:to>
                                    </p:set>
                                    <p:animEffect transition="in" filter="fade">
                                      <p:cBhvr>
                                        <p:cTn id="77"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p:bldP spid="214" grpId="0"/>
      <p:bldP spid="215" grpId="0"/>
      <p:bldP spid="216" grpId="0"/>
      <p:bldP spid="217" grpId="0"/>
      <p:bldP spid="218" grpId="0"/>
      <p:bldP spid="220" grpId="0"/>
      <p:bldP spid="221" grpId="0"/>
      <p:bldP spid="222" grpId="0"/>
      <p:bldP spid="223" grpId="0"/>
      <p:bldP spid="154" grpId="0"/>
      <p:bldP spid="156" grpId="0"/>
      <p:bldP spid="159" grpId="0"/>
      <p:bldP spid="175" grpId="0"/>
      <p:bldP spid="177" grpId="0"/>
      <p:bldP spid="179" grpId="0"/>
      <p:bldP spid="190" grpId="0"/>
      <p:bldP spid="192" grpId="0"/>
      <p:bldP spid="194" grpId="0"/>
      <p:bldP spid="196"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449913" y="921589"/>
            <a:ext cx="2582326"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FF0000"/>
                </a:solidFill>
                <a:latin typeface="+mn-lt"/>
                <a:ea typeface="+mn-ea"/>
                <a:cs typeface="+mn-ea"/>
                <a:sym typeface="+mn-lt"/>
              </a:rPr>
              <a:t>例子：</a:t>
            </a:r>
            <a:r>
              <a:rPr lang="zh-CN" altLang="en-US" sz="2200" b="1" dirty="0">
                <a:solidFill>
                  <a:srgbClr val="000000"/>
                </a:solidFill>
                <a:latin typeface="+mn-lt"/>
                <a:ea typeface="+mn-ea"/>
                <a:cs typeface="+mn-ea"/>
                <a:sym typeface="+mn-lt"/>
              </a:rPr>
              <a:t>基数排序</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2" name="矩形 1"/>
          <p:cNvSpPr/>
          <p:nvPr/>
        </p:nvSpPr>
        <p:spPr>
          <a:xfrm>
            <a:off x="1253399"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1253399"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253399"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253398"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253398"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253398"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099133"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514137" y="5707618"/>
            <a:ext cx="324256" cy="400110"/>
          </a:xfrm>
          <a:prstGeom prst="rect">
            <a:avLst/>
          </a:prstGeom>
          <a:noFill/>
          <a:ln w="38100">
            <a:noFill/>
          </a:ln>
        </p:spPr>
        <p:txBody>
          <a:bodyPr wrap="square" rtlCol="0">
            <a:spAutoFit/>
          </a:bodyPr>
          <a:lstStyle/>
          <a:p>
            <a:r>
              <a:rPr lang="en-US" altLang="zh-CN" sz="2000" b="1" dirty="0"/>
              <a:t>0</a:t>
            </a:r>
            <a:endParaRPr lang="zh-CN" altLang="en-US" sz="2000" b="1" dirty="0"/>
          </a:p>
        </p:txBody>
      </p:sp>
      <p:sp>
        <p:nvSpPr>
          <p:cNvPr id="101" name="文本框 100"/>
          <p:cNvSpPr txBox="1"/>
          <p:nvPr/>
        </p:nvSpPr>
        <p:spPr>
          <a:xfrm>
            <a:off x="2570762" y="5715940"/>
            <a:ext cx="432596" cy="400110"/>
          </a:xfrm>
          <a:prstGeom prst="rect">
            <a:avLst/>
          </a:prstGeom>
          <a:noFill/>
          <a:ln w="38100">
            <a:noFill/>
          </a:ln>
        </p:spPr>
        <p:txBody>
          <a:bodyPr wrap="square" rtlCol="0">
            <a:spAutoFit/>
          </a:bodyPr>
          <a:lstStyle/>
          <a:p>
            <a:r>
              <a:rPr lang="en-US" altLang="zh-CN" sz="2000" b="1" dirty="0"/>
              <a:t>1</a:t>
            </a:r>
            <a:endParaRPr lang="zh-CN" altLang="en-US" sz="2000" b="1" dirty="0"/>
          </a:p>
        </p:txBody>
      </p:sp>
      <p:sp>
        <p:nvSpPr>
          <p:cNvPr id="102" name="文本框 101"/>
          <p:cNvSpPr txBox="1"/>
          <p:nvPr/>
        </p:nvSpPr>
        <p:spPr>
          <a:xfrm>
            <a:off x="3619798" y="5702270"/>
            <a:ext cx="432596" cy="400110"/>
          </a:xfrm>
          <a:prstGeom prst="rect">
            <a:avLst/>
          </a:prstGeom>
          <a:noFill/>
          <a:ln w="38100">
            <a:noFill/>
          </a:ln>
        </p:spPr>
        <p:txBody>
          <a:bodyPr wrap="square" rtlCol="0">
            <a:spAutoFit/>
          </a:bodyPr>
          <a:lstStyle/>
          <a:p>
            <a:r>
              <a:rPr lang="en-US" altLang="zh-CN" sz="2000" b="1" dirty="0"/>
              <a:t>2</a:t>
            </a:r>
            <a:endParaRPr lang="zh-CN" altLang="en-US" sz="2000" b="1" dirty="0"/>
          </a:p>
        </p:txBody>
      </p:sp>
      <p:sp>
        <p:nvSpPr>
          <p:cNvPr id="103" name="文本框 102"/>
          <p:cNvSpPr txBox="1"/>
          <p:nvPr/>
        </p:nvSpPr>
        <p:spPr>
          <a:xfrm>
            <a:off x="4636332" y="5702270"/>
            <a:ext cx="432596" cy="400110"/>
          </a:xfrm>
          <a:prstGeom prst="rect">
            <a:avLst/>
          </a:prstGeom>
          <a:noFill/>
          <a:ln w="38100">
            <a:noFill/>
          </a:ln>
        </p:spPr>
        <p:txBody>
          <a:bodyPr wrap="square" rtlCol="0">
            <a:spAutoFit/>
          </a:bodyPr>
          <a:lstStyle/>
          <a:p>
            <a:r>
              <a:rPr lang="en-US" altLang="zh-CN" sz="2000" b="1" dirty="0"/>
              <a:t>3</a:t>
            </a:r>
            <a:endParaRPr lang="zh-CN" altLang="en-US" sz="2000" b="1" dirty="0"/>
          </a:p>
        </p:txBody>
      </p:sp>
      <p:sp>
        <p:nvSpPr>
          <p:cNvPr id="104" name="文本框 103"/>
          <p:cNvSpPr txBox="1"/>
          <p:nvPr/>
        </p:nvSpPr>
        <p:spPr>
          <a:xfrm>
            <a:off x="5666406" y="5702270"/>
            <a:ext cx="432596" cy="400110"/>
          </a:xfrm>
          <a:prstGeom prst="rect">
            <a:avLst/>
          </a:prstGeom>
          <a:noFill/>
          <a:ln w="38100">
            <a:noFill/>
          </a:ln>
        </p:spPr>
        <p:txBody>
          <a:bodyPr wrap="square" rtlCol="0">
            <a:spAutoFit/>
          </a:bodyPr>
          <a:lstStyle/>
          <a:p>
            <a:r>
              <a:rPr lang="en-US" altLang="zh-CN" sz="2000" b="1" dirty="0"/>
              <a:t>4</a:t>
            </a:r>
            <a:endParaRPr lang="zh-CN" altLang="en-US" sz="2000" b="1" dirty="0"/>
          </a:p>
        </p:txBody>
      </p:sp>
      <p:sp>
        <p:nvSpPr>
          <p:cNvPr id="105" name="文本框 104"/>
          <p:cNvSpPr txBox="1"/>
          <p:nvPr/>
        </p:nvSpPr>
        <p:spPr>
          <a:xfrm>
            <a:off x="6778061" y="5722113"/>
            <a:ext cx="432596" cy="400110"/>
          </a:xfrm>
          <a:prstGeom prst="rect">
            <a:avLst/>
          </a:prstGeom>
          <a:noFill/>
          <a:ln w="38100">
            <a:noFill/>
          </a:ln>
        </p:spPr>
        <p:txBody>
          <a:bodyPr wrap="square" rtlCol="0">
            <a:spAutoFit/>
          </a:bodyPr>
          <a:lstStyle/>
          <a:p>
            <a:r>
              <a:rPr lang="en-US" altLang="zh-CN" sz="2000" b="1" dirty="0"/>
              <a:t>5</a:t>
            </a:r>
            <a:endParaRPr lang="zh-CN" altLang="en-US" sz="2000" b="1" dirty="0"/>
          </a:p>
        </p:txBody>
      </p:sp>
      <p:sp>
        <p:nvSpPr>
          <p:cNvPr id="106" name="文本框 105"/>
          <p:cNvSpPr txBox="1"/>
          <p:nvPr/>
        </p:nvSpPr>
        <p:spPr>
          <a:xfrm>
            <a:off x="7788317" y="5702998"/>
            <a:ext cx="432596" cy="400110"/>
          </a:xfrm>
          <a:prstGeom prst="rect">
            <a:avLst/>
          </a:prstGeom>
          <a:noFill/>
          <a:ln w="38100">
            <a:noFill/>
          </a:ln>
        </p:spPr>
        <p:txBody>
          <a:bodyPr wrap="square" rtlCol="0">
            <a:spAutoFit/>
          </a:bodyPr>
          <a:lstStyle/>
          <a:p>
            <a:r>
              <a:rPr lang="en-US" altLang="zh-CN" sz="2000" b="1" dirty="0"/>
              <a:t>6</a:t>
            </a:r>
            <a:endParaRPr lang="zh-CN" altLang="en-US" sz="2000" b="1" dirty="0"/>
          </a:p>
        </p:txBody>
      </p:sp>
      <p:sp>
        <p:nvSpPr>
          <p:cNvPr id="107" name="文本框 106"/>
          <p:cNvSpPr txBox="1"/>
          <p:nvPr/>
        </p:nvSpPr>
        <p:spPr>
          <a:xfrm>
            <a:off x="8838641" y="5723321"/>
            <a:ext cx="432596" cy="400110"/>
          </a:xfrm>
          <a:prstGeom prst="rect">
            <a:avLst/>
          </a:prstGeom>
          <a:noFill/>
          <a:ln w="38100">
            <a:noFill/>
          </a:ln>
        </p:spPr>
        <p:txBody>
          <a:bodyPr wrap="square" rtlCol="0">
            <a:spAutoFit/>
          </a:bodyPr>
          <a:lstStyle/>
          <a:p>
            <a:r>
              <a:rPr lang="en-US" altLang="zh-CN" sz="2000" b="1" dirty="0"/>
              <a:t>7</a:t>
            </a:r>
            <a:endParaRPr lang="zh-CN" altLang="en-US" sz="2000" b="1" dirty="0"/>
          </a:p>
        </p:txBody>
      </p:sp>
      <p:sp>
        <p:nvSpPr>
          <p:cNvPr id="108" name="文本框 107"/>
          <p:cNvSpPr txBox="1"/>
          <p:nvPr/>
        </p:nvSpPr>
        <p:spPr>
          <a:xfrm>
            <a:off x="9895807" y="5719450"/>
            <a:ext cx="432596" cy="400110"/>
          </a:xfrm>
          <a:prstGeom prst="rect">
            <a:avLst/>
          </a:prstGeom>
          <a:noFill/>
          <a:ln w="38100">
            <a:noFill/>
          </a:ln>
        </p:spPr>
        <p:txBody>
          <a:bodyPr wrap="square" rtlCol="0">
            <a:spAutoFit/>
          </a:bodyPr>
          <a:lstStyle/>
          <a:p>
            <a:r>
              <a:rPr lang="en-US" altLang="zh-CN" sz="2000" b="1" dirty="0"/>
              <a:t>8</a:t>
            </a:r>
            <a:endParaRPr lang="zh-CN" altLang="en-US" sz="2000" b="1" dirty="0"/>
          </a:p>
        </p:txBody>
      </p:sp>
      <p:sp>
        <p:nvSpPr>
          <p:cNvPr id="109" name="文本框 108"/>
          <p:cNvSpPr txBox="1"/>
          <p:nvPr/>
        </p:nvSpPr>
        <p:spPr>
          <a:xfrm>
            <a:off x="10970288" y="5702270"/>
            <a:ext cx="432596" cy="400110"/>
          </a:xfrm>
          <a:prstGeom prst="rect">
            <a:avLst/>
          </a:prstGeom>
          <a:noFill/>
          <a:ln w="38100">
            <a:noFill/>
          </a:ln>
        </p:spPr>
        <p:txBody>
          <a:bodyPr wrap="square" rtlCol="0">
            <a:spAutoFit/>
          </a:bodyPr>
          <a:lstStyle/>
          <a:p>
            <a:r>
              <a:rPr lang="en-US" altLang="zh-CN" sz="2000" b="1" dirty="0"/>
              <a:t>9</a:t>
            </a:r>
            <a:endParaRPr lang="zh-CN" altLang="en-US" sz="2000" b="1" dirty="0"/>
          </a:p>
        </p:txBody>
      </p:sp>
      <p:sp>
        <p:nvSpPr>
          <p:cNvPr id="110" name="文本框 109"/>
          <p:cNvSpPr txBox="1"/>
          <p:nvPr/>
        </p:nvSpPr>
        <p:spPr>
          <a:xfrm>
            <a:off x="2626056" y="1523906"/>
            <a:ext cx="7889262" cy="400110"/>
          </a:xfrm>
          <a:prstGeom prst="rect">
            <a:avLst/>
          </a:prstGeom>
          <a:noFill/>
        </p:spPr>
        <p:txBody>
          <a:bodyPr wrap="square" rtlCol="0">
            <a:spAutoFit/>
          </a:bodyPr>
          <a:lstStyle/>
          <a:p>
            <a:r>
              <a:rPr lang="en-US" altLang="zh-CN" sz="2000" b="1" dirty="0"/>
              <a:t>278     109     063     930     589     184     505     269     008     083</a:t>
            </a:r>
            <a:endParaRPr lang="zh-CN" altLang="en-US" sz="2000" b="1" dirty="0"/>
          </a:p>
        </p:txBody>
      </p:sp>
      <p:sp>
        <p:nvSpPr>
          <p:cNvPr id="111" name="文本框 110"/>
          <p:cNvSpPr txBox="1"/>
          <p:nvPr/>
        </p:nvSpPr>
        <p:spPr>
          <a:xfrm>
            <a:off x="1530634" y="6107097"/>
            <a:ext cx="9246015" cy="799514"/>
          </a:xfrm>
          <a:prstGeom prst="rect">
            <a:avLst/>
          </a:prstGeom>
          <a:noFill/>
        </p:spPr>
        <p:txBody>
          <a:bodyPr wrap="square" rtlCol="0">
            <a:spAutoFit/>
          </a:bodyPr>
          <a:lstStyle/>
          <a:p>
            <a:pPr>
              <a:lnSpc>
                <a:spcPct val="120000"/>
              </a:lnSpc>
            </a:pPr>
            <a:r>
              <a:rPr lang="zh-CN" altLang="en-US" sz="2000" b="1" dirty="0"/>
              <a:t>第三趟：从左到右，依次将关键字序列中的每个关键字按照</a:t>
            </a:r>
            <a:r>
              <a:rPr lang="zh-CN" altLang="en-US" sz="2000" b="1" dirty="0">
                <a:solidFill>
                  <a:srgbClr val="FF0000"/>
                </a:solidFill>
              </a:rPr>
              <a:t>百位</a:t>
            </a:r>
            <a:r>
              <a:rPr lang="zh-CN" altLang="en-US" sz="2000" b="1" dirty="0"/>
              <a:t>进入对应编号</a:t>
            </a:r>
            <a:endParaRPr lang="en-US" altLang="zh-CN" sz="2000" b="1" dirty="0"/>
          </a:p>
          <a:p>
            <a:pPr>
              <a:lnSpc>
                <a:spcPct val="120000"/>
              </a:lnSpc>
            </a:pPr>
            <a:r>
              <a:rPr lang="en-US" altLang="zh-CN" sz="2000" b="1" dirty="0"/>
              <a:t>                </a:t>
            </a:r>
            <a:r>
              <a:rPr lang="zh-CN" altLang="en-US" sz="2000" b="1" dirty="0"/>
              <a:t>的“桶”；之后，从</a:t>
            </a:r>
            <a:r>
              <a:rPr lang="en-US" altLang="zh-CN" sz="2000" b="1" dirty="0"/>
              <a:t>0</a:t>
            </a:r>
            <a:r>
              <a:rPr lang="zh-CN" altLang="en-US" sz="2000" b="1" dirty="0"/>
              <a:t>号到</a:t>
            </a:r>
            <a:r>
              <a:rPr lang="en-US" altLang="zh-CN" sz="2000" b="1" dirty="0"/>
              <a:t>9</a:t>
            </a:r>
            <a:r>
              <a:rPr lang="zh-CN" altLang="en-US" sz="2000" b="1" dirty="0"/>
              <a:t>号的顺序将关键字移回原来的存储区。</a:t>
            </a:r>
          </a:p>
        </p:txBody>
      </p:sp>
      <p:sp>
        <p:nvSpPr>
          <p:cNvPr id="112" name="矩形 111"/>
          <p:cNvSpPr/>
          <p:nvPr/>
        </p:nvSpPr>
        <p:spPr>
          <a:xfrm>
            <a:off x="2279760" y="330069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2279760" y="52730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2279760" y="48361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2279759" y="434848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279759" y="3850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2279759" y="281301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3125494" y="280416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9" name="矩形 118"/>
          <p:cNvSpPr/>
          <p:nvPr/>
        </p:nvSpPr>
        <p:spPr>
          <a:xfrm>
            <a:off x="3319342" y="332415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0" name="直接连接符 119"/>
          <p:cNvCxnSpPr/>
          <p:nvPr/>
        </p:nvCxnSpPr>
        <p:spPr>
          <a:xfrm>
            <a:off x="3319342" y="52965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3319342" y="48596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3319341" y="4371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3319341" y="387410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3319341" y="283647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4165076" y="282762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26" name="矩形 125"/>
          <p:cNvSpPr/>
          <p:nvPr/>
        </p:nvSpPr>
        <p:spPr>
          <a:xfrm>
            <a:off x="4374368" y="3344478"/>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a:off x="4374368" y="53168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4374368" y="487994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4374367" y="439226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4374367" y="3894424"/>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4374367" y="2856798"/>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5220102" y="284794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3" name="矩形 132"/>
          <p:cNvSpPr/>
          <p:nvPr/>
        </p:nvSpPr>
        <p:spPr>
          <a:xfrm>
            <a:off x="5430739" y="335306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5430739" y="53254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5430739" y="488853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5430738" y="440085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5430738" y="39030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5430738" y="286538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6276473" y="285653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0" name="矩形 139"/>
          <p:cNvSpPr/>
          <p:nvPr/>
        </p:nvSpPr>
        <p:spPr>
          <a:xfrm>
            <a:off x="645790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1" name="直接连接符 140"/>
          <p:cNvCxnSpPr/>
          <p:nvPr/>
        </p:nvCxnSpPr>
        <p:spPr>
          <a:xfrm>
            <a:off x="645790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645790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645790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645790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645790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730363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7" name="矩形 146"/>
          <p:cNvSpPr/>
          <p:nvPr/>
        </p:nvSpPr>
        <p:spPr>
          <a:xfrm>
            <a:off x="7478864"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8" name="直接连接符 147"/>
          <p:cNvCxnSpPr/>
          <p:nvPr/>
        </p:nvCxnSpPr>
        <p:spPr>
          <a:xfrm>
            <a:off x="7478864"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7478864"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7478863"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7478863"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7478863"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8324598"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1" name="矩形 160"/>
          <p:cNvSpPr/>
          <p:nvPr/>
        </p:nvSpPr>
        <p:spPr>
          <a:xfrm>
            <a:off x="8538755" y="3350289"/>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2" name="直接连接符 161"/>
          <p:cNvCxnSpPr/>
          <p:nvPr/>
        </p:nvCxnSpPr>
        <p:spPr>
          <a:xfrm>
            <a:off x="8538755" y="53226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8538755" y="488575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8538754" y="439807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5" name="直接连接符 164"/>
          <p:cNvCxnSpPr/>
          <p:nvPr/>
        </p:nvCxnSpPr>
        <p:spPr>
          <a:xfrm>
            <a:off x="8538754" y="3900235"/>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6" name="直接连接符 165"/>
          <p:cNvCxnSpPr/>
          <p:nvPr/>
        </p:nvCxnSpPr>
        <p:spPr>
          <a:xfrm>
            <a:off x="8538754" y="2862609"/>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a:off x="9384489" y="2853755"/>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8" name="矩形 167"/>
          <p:cNvSpPr/>
          <p:nvPr/>
        </p:nvSpPr>
        <p:spPr>
          <a:xfrm>
            <a:off x="9590259" y="3331174"/>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9" name="直接连接符 168"/>
          <p:cNvCxnSpPr/>
          <p:nvPr/>
        </p:nvCxnSpPr>
        <p:spPr>
          <a:xfrm>
            <a:off x="9590259" y="53035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9590259" y="486664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1" name="直接连接符 170"/>
          <p:cNvCxnSpPr/>
          <p:nvPr/>
        </p:nvCxnSpPr>
        <p:spPr>
          <a:xfrm>
            <a:off x="9590258" y="437896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a:off x="9590258" y="3881120"/>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a:off x="9590258" y="2843494"/>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4" name="直接连接符 173"/>
          <p:cNvCxnSpPr/>
          <p:nvPr/>
        </p:nvCxnSpPr>
        <p:spPr>
          <a:xfrm>
            <a:off x="10435993" y="2834640"/>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2" name="矩形 181"/>
          <p:cNvSpPr/>
          <p:nvPr/>
        </p:nvSpPr>
        <p:spPr>
          <a:xfrm>
            <a:off x="10642315" y="3312426"/>
            <a:ext cx="845735" cy="2399066"/>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3" name="直接连接符 182"/>
          <p:cNvCxnSpPr/>
          <p:nvPr/>
        </p:nvCxnSpPr>
        <p:spPr>
          <a:xfrm>
            <a:off x="10642315" y="52847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10642315" y="484789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a:off x="10642314" y="436021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10642314" y="3862372"/>
            <a:ext cx="84573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直接连接符 186"/>
          <p:cNvCxnSpPr/>
          <p:nvPr/>
        </p:nvCxnSpPr>
        <p:spPr>
          <a:xfrm>
            <a:off x="10642314" y="2824746"/>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11488049" y="2815892"/>
            <a:ext cx="0" cy="48768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9" name="矩形 188"/>
          <p:cNvSpPr/>
          <p:nvPr/>
        </p:nvSpPr>
        <p:spPr>
          <a:xfrm>
            <a:off x="5520884"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5" name="矩形 204"/>
          <p:cNvSpPr/>
          <p:nvPr/>
        </p:nvSpPr>
        <p:spPr>
          <a:xfrm>
            <a:off x="2057307" y="2133499"/>
            <a:ext cx="862213" cy="531905"/>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矩形 205"/>
          <p:cNvSpPr/>
          <p:nvPr/>
        </p:nvSpPr>
        <p:spPr>
          <a:xfrm>
            <a:off x="2930470"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矩形 206"/>
          <p:cNvSpPr/>
          <p:nvPr/>
        </p:nvSpPr>
        <p:spPr>
          <a:xfrm>
            <a:off x="3772429"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8" name="矩形 207"/>
          <p:cNvSpPr/>
          <p:nvPr/>
        </p:nvSpPr>
        <p:spPr>
          <a:xfrm>
            <a:off x="4658671" y="213439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9" name="矩形 208"/>
          <p:cNvSpPr/>
          <p:nvPr/>
        </p:nvSpPr>
        <p:spPr>
          <a:xfrm>
            <a:off x="9840536"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矩形 209"/>
          <p:cNvSpPr/>
          <p:nvPr/>
        </p:nvSpPr>
        <p:spPr>
          <a:xfrm>
            <a:off x="6383097" y="2136371"/>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1" name="矩形 210"/>
          <p:cNvSpPr/>
          <p:nvPr/>
        </p:nvSpPr>
        <p:spPr>
          <a:xfrm>
            <a:off x="7250122"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矩形 211"/>
          <p:cNvSpPr/>
          <p:nvPr/>
        </p:nvSpPr>
        <p:spPr>
          <a:xfrm>
            <a:off x="8092081"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3" name="矩形 212"/>
          <p:cNvSpPr/>
          <p:nvPr/>
        </p:nvSpPr>
        <p:spPr>
          <a:xfrm>
            <a:off x="8978323" y="2126776"/>
            <a:ext cx="862213" cy="531014"/>
          </a:xfrm>
          <a:prstGeom prst="rect">
            <a:avLst/>
          </a:prstGeom>
          <a:noFill/>
          <a:ln w="38100">
            <a:solidFill>
              <a:srgbClr val="202A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4" name="文本框 213"/>
          <p:cNvSpPr txBox="1"/>
          <p:nvPr/>
        </p:nvSpPr>
        <p:spPr>
          <a:xfrm>
            <a:off x="7394273" y="2190954"/>
            <a:ext cx="640584" cy="400110"/>
          </a:xfrm>
          <a:prstGeom prst="rect">
            <a:avLst/>
          </a:prstGeom>
          <a:noFill/>
        </p:spPr>
        <p:txBody>
          <a:bodyPr wrap="square" rtlCol="0">
            <a:spAutoFit/>
          </a:bodyPr>
          <a:lstStyle/>
          <a:p>
            <a:r>
              <a:rPr lang="en-US" altLang="zh-CN" sz="2000" b="1" dirty="0"/>
              <a:t>278</a:t>
            </a:r>
            <a:endParaRPr lang="zh-CN" altLang="en-US" sz="2000" b="1" dirty="0"/>
          </a:p>
        </p:txBody>
      </p:sp>
      <p:sp>
        <p:nvSpPr>
          <p:cNvPr id="215" name="文本框 214"/>
          <p:cNvSpPr txBox="1"/>
          <p:nvPr/>
        </p:nvSpPr>
        <p:spPr>
          <a:xfrm>
            <a:off x="4835756" y="2188105"/>
            <a:ext cx="640584" cy="400110"/>
          </a:xfrm>
          <a:prstGeom prst="rect">
            <a:avLst/>
          </a:prstGeom>
          <a:noFill/>
        </p:spPr>
        <p:txBody>
          <a:bodyPr wrap="square" rtlCol="0">
            <a:spAutoFit/>
          </a:bodyPr>
          <a:lstStyle/>
          <a:p>
            <a:r>
              <a:rPr lang="en-US" altLang="zh-CN" sz="2000" b="1" dirty="0"/>
              <a:t>109</a:t>
            </a:r>
            <a:endParaRPr lang="zh-CN" altLang="en-US" sz="2000" b="1" dirty="0"/>
          </a:p>
        </p:txBody>
      </p:sp>
      <p:sp>
        <p:nvSpPr>
          <p:cNvPr id="216" name="文本框 215"/>
          <p:cNvSpPr txBox="1"/>
          <p:nvPr/>
        </p:nvSpPr>
        <p:spPr>
          <a:xfrm>
            <a:off x="3044184" y="2183674"/>
            <a:ext cx="640584" cy="400110"/>
          </a:xfrm>
          <a:prstGeom prst="rect">
            <a:avLst/>
          </a:prstGeom>
          <a:noFill/>
        </p:spPr>
        <p:txBody>
          <a:bodyPr wrap="square" rtlCol="0">
            <a:spAutoFit/>
          </a:bodyPr>
          <a:lstStyle/>
          <a:p>
            <a:r>
              <a:rPr lang="en-US" altLang="zh-CN" sz="2000" b="1" dirty="0"/>
              <a:t>063</a:t>
            </a:r>
            <a:endParaRPr lang="zh-CN" altLang="en-US" sz="2000" b="1" dirty="0"/>
          </a:p>
        </p:txBody>
      </p:sp>
      <p:sp>
        <p:nvSpPr>
          <p:cNvPr id="217" name="文本框 216"/>
          <p:cNvSpPr txBox="1"/>
          <p:nvPr/>
        </p:nvSpPr>
        <p:spPr>
          <a:xfrm>
            <a:off x="9951350" y="2183674"/>
            <a:ext cx="640584" cy="400110"/>
          </a:xfrm>
          <a:prstGeom prst="rect">
            <a:avLst/>
          </a:prstGeom>
          <a:noFill/>
        </p:spPr>
        <p:txBody>
          <a:bodyPr wrap="square" rtlCol="0">
            <a:spAutoFit/>
          </a:bodyPr>
          <a:lstStyle/>
          <a:p>
            <a:r>
              <a:rPr lang="en-US" altLang="zh-CN" sz="2000" b="1" dirty="0"/>
              <a:t>930 </a:t>
            </a:r>
            <a:endParaRPr lang="zh-CN" altLang="en-US" sz="2000" b="1" dirty="0"/>
          </a:p>
        </p:txBody>
      </p:sp>
      <p:sp>
        <p:nvSpPr>
          <p:cNvPr id="218" name="文本框 217"/>
          <p:cNvSpPr txBox="1"/>
          <p:nvPr/>
        </p:nvSpPr>
        <p:spPr>
          <a:xfrm>
            <a:off x="9124841" y="2185632"/>
            <a:ext cx="640584" cy="400110"/>
          </a:xfrm>
          <a:prstGeom prst="rect">
            <a:avLst/>
          </a:prstGeom>
          <a:noFill/>
        </p:spPr>
        <p:txBody>
          <a:bodyPr wrap="square" rtlCol="0">
            <a:spAutoFit/>
          </a:bodyPr>
          <a:lstStyle/>
          <a:p>
            <a:r>
              <a:rPr lang="en-US" altLang="zh-CN" sz="2000" b="1" dirty="0"/>
              <a:t>589</a:t>
            </a:r>
            <a:endParaRPr lang="zh-CN" altLang="en-US" sz="2000" b="1" dirty="0"/>
          </a:p>
        </p:txBody>
      </p:sp>
      <p:sp>
        <p:nvSpPr>
          <p:cNvPr id="219" name="文本框 218"/>
          <p:cNvSpPr txBox="1"/>
          <p:nvPr/>
        </p:nvSpPr>
        <p:spPr>
          <a:xfrm>
            <a:off x="5652304" y="2183674"/>
            <a:ext cx="640584" cy="400110"/>
          </a:xfrm>
          <a:prstGeom prst="rect">
            <a:avLst/>
          </a:prstGeom>
          <a:noFill/>
        </p:spPr>
        <p:txBody>
          <a:bodyPr wrap="square" rtlCol="0">
            <a:spAutoFit/>
          </a:bodyPr>
          <a:lstStyle/>
          <a:p>
            <a:r>
              <a:rPr lang="en-US" altLang="zh-CN" sz="2000" b="1" dirty="0"/>
              <a:t>184</a:t>
            </a:r>
            <a:endParaRPr lang="zh-CN" altLang="en-US" sz="2000" b="1" dirty="0"/>
          </a:p>
        </p:txBody>
      </p:sp>
      <p:sp>
        <p:nvSpPr>
          <p:cNvPr id="220" name="文本框 219"/>
          <p:cNvSpPr txBox="1"/>
          <p:nvPr/>
        </p:nvSpPr>
        <p:spPr>
          <a:xfrm>
            <a:off x="8210037" y="2185632"/>
            <a:ext cx="640584" cy="400110"/>
          </a:xfrm>
          <a:prstGeom prst="rect">
            <a:avLst/>
          </a:prstGeom>
          <a:noFill/>
        </p:spPr>
        <p:txBody>
          <a:bodyPr wrap="square" rtlCol="0">
            <a:spAutoFit/>
          </a:bodyPr>
          <a:lstStyle/>
          <a:p>
            <a:r>
              <a:rPr lang="en-US" altLang="zh-CN" sz="2000" b="1" dirty="0"/>
              <a:t>505</a:t>
            </a:r>
            <a:endParaRPr lang="zh-CN" altLang="en-US" sz="2000" b="1" dirty="0"/>
          </a:p>
        </p:txBody>
      </p:sp>
      <p:sp>
        <p:nvSpPr>
          <p:cNvPr id="221" name="文本框 220"/>
          <p:cNvSpPr txBox="1"/>
          <p:nvPr/>
        </p:nvSpPr>
        <p:spPr>
          <a:xfrm>
            <a:off x="6537847" y="2186240"/>
            <a:ext cx="640584" cy="400110"/>
          </a:xfrm>
          <a:prstGeom prst="rect">
            <a:avLst/>
          </a:prstGeom>
          <a:noFill/>
        </p:spPr>
        <p:txBody>
          <a:bodyPr wrap="square" rtlCol="0">
            <a:spAutoFit/>
          </a:bodyPr>
          <a:lstStyle/>
          <a:p>
            <a:r>
              <a:rPr lang="en-US" altLang="zh-CN" sz="2000" b="1" dirty="0"/>
              <a:t>269</a:t>
            </a:r>
            <a:endParaRPr lang="zh-CN" altLang="en-US" sz="2000" b="1" dirty="0"/>
          </a:p>
        </p:txBody>
      </p:sp>
      <p:sp>
        <p:nvSpPr>
          <p:cNvPr id="222" name="文本框 221"/>
          <p:cNvSpPr txBox="1"/>
          <p:nvPr/>
        </p:nvSpPr>
        <p:spPr>
          <a:xfrm>
            <a:off x="2241539" y="2204207"/>
            <a:ext cx="640584" cy="400110"/>
          </a:xfrm>
          <a:prstGeom prst="rect">
            <a:avLst/>
          </a:prstGeom>
          <a:noFill/>
        </p:spPr>
        <p:txBody>
          <a:bodyPr wrap="square" rtlCol="0">
            <a:spAutoFit/>
          </a:bodyPr>
          <a:lstStyle/>
          <a:p>
            <a:r>
              <a:rPr lang="en-US" altLang="zh-CN" sz="2000" b="1" dirty="0"/>
              <a:t>008</a:t>
            </a:r>
            <a:endParaRPr lang="zh-CN" altLang="en-US" sz="2000" b="1" dirty="0"/>
          </a:p>
        </p:txBody>
      </p:sp>
      <p:sp>
        <p:nvSpPr>
          <p:cNvPr id="223" name="文本框 222"/>
          <p:cNvSpPr txBox="1"/>
          <p:nvPr/>
        </p:nvSpPr>
        <p:spPr>
          <a:xfrm>
            <a:off x="3989475" y="2202979"/>
            <a:ext cx="640584" cy="400110"/>
          </a:xfrm>
          <a:prstGeom prst="rect">
            <a:avLst/>
          </a:prstGeom>
          <a:noFill/>
        </p:spPr>
        <p:txBody>
          <a:bodyPr wrap="square" rtlCol="0">
            <a:spAutoFit/>
          </a:bodyPr>
          <a:lstStyle/>
          <a:p>
            <a:r>
              <a:rPr lang="en-US" altLang="zh-CN" sz="2000" b="1" dirty="0"/>
              <a:t>083</a:t>
            </a:r>
            <a:endParaRPr lang="zh-CN" altLang="en-US" sz="2000" b="1" dirty="0"/>
          </a:p>
        </p:txBody>
      </p:sp>
      <p:sp>
        <p:nvSpPr>
          <p:cNvPr id="154" name="文本框 153"/>
          <p:cNvSpPr txBox="1"/>
          <p:nvPr/>
        </p:nvSpPr>
        <p:spPr>
          <a:xfrm>
            <a:off x="3444373" y="4866085"/>
            <a:ext cx="640584" cy="400110"/>
          </a:xfrm>
          <a:prstGeom prst="rect">
            <a:avLst/>
          </a:prstGeom>
          <a:noFill/>
          <a:ln w="38100">
            <a:noFill/>
          </a:ln>
        </p:spPr>
        <p:txBody>
          <a:bodyPr wrap="square" rtlCol="0">
            <a:spAutoFit/>
          </a:bodyPr>
          <a:lstStyle/>
          <a:p>
            <a:r>
              <a:rPr lang="en-US" altLang="zh-CN" sz="2000" b="1" dirty="0"/>
              <a:t>278</a:t>
            </a:r>
            <a:endParaRPr lang="zh-CN" altLang="en-US" sz="2000" b="1" dirty="0"/>
          </a:p>
        </p:txBody>
      </p:sp>
      <p:sp>
        <p:nvSpPr>
          <p:cNvPr id="156" name="文本框 155"/>
          <p:cNvSpPr txBox="1"/>
          <p:nvPr/>
        </p:nvSpPr>
        <p:spPr>
          <a:xfrm>
            <a:off x="2421462" y="5343434"/>
            <a:ext cx="640584" cy="400110"/>
          </a:xfrm>
          <a:prstGeom prst="rect">
            <a:avLst/>
          </a:prstGeom>
          <a:noFill/>
          <a:ln w="38100">
            <a:noFill/>
          </a:ln>
        </p:spPr>
        <p:txBody>
          <a:bodyPr wrap="square" rtlCol="0">
            <a:spAutoFit/>
          </a:bodyPr>
          <a:lstStyle/>
          <a:p>
            <a:r>
              <a:rPr lang="en-US" altLang="zh-CN" sz="2000" b="1" dirty="0"/>
              <a:t>109</a:t>
            </a:r>
            <a:endParaRPr lang="zh-CN" altLang="en-US" sz="2000" b="1" dirty="0"/>
          </a:p>
        </p:txBody>
      </p:sp>
      <p:sp>
        <p:nvSpPr>
          <p:cNvPr id="159" name="文本框 158"/>
          <p:cNvSpPr txBox="1"/>
          <p:nvPr/>
        </p:nvSpPr>
        <p:spPr>
          <a:xfrm>
            <a:off x="1416723" y="4872630"/>
            <a:ext cx="640584" cy="400110"/>
          </a:xfrm>
          <a:prstGeom prst="rect">
            <a:avLst/>
          </a:prstGeom>
          <a:noFill/>
          <a:ln w="38100">
            <a:noFill/>
          </a:ln>
        </p:spPr>
        <p:txBody>
          <a:bodyPr wrap="square" rtlCol="0">
            <a:spAutoFit/>
          </a:bodyPr>
          <a:lstStyle/>
          <a:p>
            <a:r>
              <a:rPr lang="en-US" altLang="zh-CN" sz="2000" b="1" dirty="0"/>
              <a:t>063</a:t>
            </a:r>
            <a:endParaRPr lang="zh-CN" altLang="en-US" sz="2000" b="1" dirty="0"/>
          </a:p>
        </p:txBody>
      </p:sp>
      <p:sp>
        <p:nvSpPr>
          <p:cNvPr id="175" name="文本框 174"/>
          <p:cNvSpPr txBox="1"/>
          <p:nvPr/>
        </p:nvSpPr>
        <p:spPr>
          <a:xfrm>
            <a:off x="10807095" y="5346578"/>
            <a:ext cx="640584" cy="400110"/>
          </a:xfrm>
          <a:prstGeom prst="rect">
            <a:avLst/>
          </a:prstGeom>
          <a:noFill/>
          <a:ln w="3175">
            <a:noFill/>
          </a:ln>
        </p:spPr>
        <p:txBody>
          <a:bodyPr wrap="square" rtlCol="0">
            <a:spAutoFit/>
          </a:bodyPr>
          <a:lstStyle/>
          <a:p>
            <a:r>
              <a:rPr lang="en-US" altLang="zh-CN" sz="2000" b="1" dirty="0"/>
              <a:t>930</a:t>
            </a:r>
            <a:endParaRPr lang="zh-CN" altLang="en-US" sz="2000" b="1" dirty="0"/>
          </a:p>
        </p:txBody>
      </p:sp>
      <p:sp>
        <p:nvSpPr>
          <p:cNvPr id="177" name="文本框 176"/>
          <p:cNvSpPr txBox="1"/>
          <p:nvPr/>
        </p:nvSpPr>
        <p:spPr>
          <a:xfrm>
            <a:off x="6632544" y="4936378"/>
            <a:ext cx="640584" cy="400110"/>
          </a:xfrm>
          <a:prstGeom prst="rect">
            <a:avLst/>
          </a:prstGeom>
          <a:noFill/>
          <a:ln w="38100">
            <a:noFill/>
          </a:ln>
        </p:spPr>
        <p:txBody>
          <a:bodyPr wrap="square" rtlCol="0">
            <a:spAutoFit/>
          </a:bodyPr>
          <a:lstStyle/>
          <a:p>
            <a:r>
              <a:rPr lang="en-US" altLang="zh-CN" sz="2000" b="1" dirty="0"/>
              <a:t>589</a:t>
            </a:r>
            <a:endParaRPr lang="zh-CN" altLang="en-US" sz="2000" b="1" dirty="0"/>
          </a:p>
        </p:txBody>
      </p:sp>
      <p:sp>
        <p:nvSpPr>
          <p:cNvPr id="179" name="文本框 178"/>
          <p:cNvSpPr txBox="1"/>
          <p:nvPr/>
        </p:nvSpPr>
        <p:spPr>
          <a:xfrm>
            <a:off x="2426854" y="4892920"/>
            <a:ext cx="640584" cy="400110"/>
          </a:xfrm>
          <a:prstGeom prst="rect">
            <a:avLst/>
          </a:prstGeom>
          <a:noFill/>
          <a:ln w="38100">
            <a:noFill/>
          </a:ln>
        </p:spPr>
        <p:txBody>
          <a:bodyPr wrap="square" rtlCol="0">
            <a:spAutoFit/>
          </a:bodyPr>
          <a:lstStyle/>
          <a:p>
            <a:r>
              <a:rPr lang="en-US" altLang="zh-CN" sz="2000" b="1" dirty="0"/>
              <a:t>184</a:t>
            </a:r>
            <a:endParaRPr lang="zh-CN" altLang="en-US" sz="2000" b="1" dirty="0"/>
          </a:p>
        </p:txBody>
      </p:sp>
      <p:sp>
        <p:nvSpPr>
          <p:cNvPr id="190" name="文本框 189"/>
          <p:cNvSpPr txBox="1"/>
          <p:nvPr/>
        </p:nvSpPr>
        <p:spPr>
          <a:xfrm>
            <a:off x="6632544" y="5382390"/>
            <a:ext cx="640584" cy="400110"/>
          </a:xfrm>
          <a:prstGeom prst="rect">
            <a:avLst/>
          </a:prstGeom>
          <a:noFill/>
          <a:ln w="38100">
            <a:noFill/>
          </a:ln>
        </p:spPr>
        <p:txBody>
          <a:bodyPr wrap="square" rtlCol="0">
            <a:spAutoFit/>
          </a:bodyPr>
          <a:lstStyle/>
          <a:p>
            <a:r>
              <a:rPr lang="en-US" altLang="zh-CN" sz="2000" b="1" dirty="0"/>
              <a:t>505</a:t>
            </a:r>
            <a:endParaRPr lang="zh-CN" altLang="en-US" sz="2000" b="1" dirty="0"/>
          </a:p>
        </p:txBody>
      </p:sp>
      <p:sp>
        <p:nvSpPr>
          <p:cNvPr id="192" name="文本框 191"/>
          <p:cNvSpPr txBox="1"/>
          <p:nvPr/>
        </p:nvSpPr>
        <p:spPr>
          <a:xfrm>
            <a:off x="3441815" y="5343434"/>
            <a:ext cx="640584" cy="400110"/>
          </a:xfrm>
          <a:prstGeom prst="rect">
            <a:avLst/>
          </a:prstGeom>
          <a:noFill/>
          <a:ln w="38100">
            <a:noFill/>
          </a:ln>
        </p:spPr>
        <p:txBody>
          <a:bodyPr wrap="square" rtlCol="0">
            <a:spAutoFit/>
          </a:bodyPr>
          <a:lstStyle/>
          <a:p>
            <a:r>
              <a:rPr lang="en-US" altLang="zh-CN" sz="2000" b="1" dirty="0"/>
              <a:t>269</a:t>
            </a:r>
            <a:endParaRPr lang="zh-CN" altLang="en-US" sz="2000" b="1" dirty="0"/>
          </a:p>
        </p:txBody>
      </p:sp>
      <p:sp>
        <p:nvSpPr>
          <p:cNvPr id="194" name="文本框 193"/>
          <p:cNvSpPr txBox="1"/>
          <p:nvPr/>
        </p:nvSpPr>
        <p:spPr>
          <a:xfrm>
            <a:off x="1384202" y="5301704"/>
            <a:ext cx="640584" cy="400110"/>
          </a:xfrm>
          <a:prstGeom prst="rect">
            <a:avLst/>
          </a:prstGeom>
          <a:noFill/>
          <a:ln w="38100">
            <a:noFill/>
          </a:ln>
        </p:spPr>
        <p:txBody>
          <a:bodyPr wrap="square" rtlCol="0">
            <a:spAutoFit/>
          </a:bodyPr>
          <a:lstStyle/>
          <a:p>
            <a:r>
              <a:rPr lang="en-US" altLang="zh-CN" sz="2000" b="1" dirty="0"/>
              <a:t>008</a:t>
            </a:r>
            <a:endParaRPr lang="zh-CN" altLang="en-US" sz="2000" b="1" dirty="0"/>
          </a:p>
        </p:txBody>
      </p:sp>
      <p:sp>
        <p:nvSpPr>
          <p:cNvPr id="196" name="文本框 195"/>
          <p:cNvSpPr txBox="1"/>
          <p:nvPr/>
        </p:nvSpPr>
        <p:spPr>
          <a:xfrm>
            <a:off x="1405750" y="4426381"/>
            <a:ext cx="640584" cy="400110"/>
          </a:xfrm>
          <a:prstGeom prst="rect">
            <a:avLst/>
          </a:prstGeom>
          <a:noFill/>
          <a:ln w="38100">
            <a:noFill/>
          </a:ln>
        </p:spPr>
        <p:txBody>
          <a:bodyPr wrap="square" rtlCol="0">
            <a:spAutoFit/>
          </a:bodyPr>
          <a:lstStyle/>
          <a:p>
            <a:r>
              <a:rPr lang="en-US" altLang="zh-CN" sz="2000" b="1" dirty="0"/>
              <a:t>083</a:t>
            </a:r>
            <a:endParaRPr lang="zh-CN" altLang="en-US" sz="2000" b="1" dirty="0"/>
          </a:p>
        </p:txBody>
      </p:sp>
      <p:sp>
        <p:nvSpPr>
          <p:cNvPr id="155" name="文本框 154"/>
          <p:cNvSpPr txBox="1"/>
          <p:nvPr/>
        </p:nvSpPr>
        <p:spPr>
          <a:xfrm>
            <a:off x="2421462" y="6199819"/>
            <a:ext cx="9246015" cy="463973"/>
          </a:xfrm>
          <a:prstGeom prst="rect">
            <a:avLst/>
          </a:prstGeom>
          <a:noFill/>
        </p:spPr>
        <p:txBody>
          <a:bodyPr wrap="square" rtlCol="0">
            <a:spAutoFit/>
          </a:bodyPr>
          <a:lstStyle/>
          <a:p>
            <a:pPr>
              <a:lnSpc>
                <a:spcPct val="120000"/>
              </a:lnSpc>
            </a:pPr>
            <a:r>
              <a:rPr lang="zh-CN" altLang="en-US" sz="2200" b="1" dirty="0">
                <a:solidFill>
                  <a:srgbClr val="FF0000"/>
                </a:solidFill>
              </a:rPr>
              <a:t>工作区（“桶”）满足先进先出的特性，逻辑上是一个队列。</a:t>
            </a:r>
          </a:p>
        </p:txBody>
      </p:sp>
    </p:spTree>
    <p:extLst>
      <p:ext uri="{BB962C8B-B14F-4D97-AF65-F5344CB8AC3E}">
        <p14:creationId xmlns:p14="http://schemas.microsoft.com/office/powerpoint/2010/main" val="22626927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hidden"/>
                                      </p:to>
                                    </p:set>
                                  </p:childTnLst>
                                </p:cTn>
                              </p:par>
                              <p:par>
                                <p:cTn id="7" presetID="10" presetClass="entr" presetSubtype="0" fill="hold" grpId="0" nodeType="withEffect">
                                  <p:stCondLst>
                                    <p:cond delay="0"/>
                                  </p:stCondLst>
                                  <p:childTnLst>
                                    <p:set>
                                      <p:cBhvr>
                                        <p:cTn id="8" dur="1" fill="hold">
                                          <p:stCondLst>
                                            <p:cond delay="0"/>
                                          </p:stCondLst>
                                        </p:cTn>
                                        <p:tgtEl>
                                          <p:spTgt spid="222"/>
                                        </p:tgtEl>
                                        <p:attrNameLst>
                                          <p:attrName>style.visibility</p:attrName>
                                        </p:attrNameLst>
                                      </p:cBhvr>
                                      <p:to>
                                        <p:strVal val="visible"/>
                                      </p:to>
                                    </p:set>
                                    <p:animEffect transition="in" filter="fade">
                                      <p:cBhvr>
                                        <p:cTn id="9" dur="500"/>
                                        <p:tgtEl>
                                          <p:spTgt spid="222"/>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0" nodeType="clickEffect">
                                  <p:stCondLst>
                                    <p:cond delay="0"/>
                                  </p:stCondLst>
                                  <p:childTnLst>
                                    <p:set>
                                      <p:cBhvr>
                                        <p:cTn id="13" dur="1" fill="hold">
                                          <p:stCondLst>
                                            <p:cond delay="0"/>
                                          </p:stCondLst>
                                        </p:cTn>
                                        <p:tgtEl>
                                          <p:spTgt spid="159"/>
                                        </p:tgtEl>
                                        <p:attrNameLst>
                                          <p:attrName>style.visibility</p:attrName>
                                        </p:attrNameLst>
                                      </p:cBhvr>
                                      <p:to>
                                        <p:strVal val="hidden"/>
                                      </p:to>
                                    </p:set>
                                  </p:childTnLst>
                                </p:cTn>
                              </p:par>
                              <p:par>
                                <p:cTn id="14" presetID="10" presetClass="entr" presetSubtype="0" fill="hold" grpId="0" nodeType="withEffect">
                                  <p:stCondLst>
                                    <p:cond delay="0"/>
                                  </p:stCondLst>
                                  <p:childTnLst>
                                    <p:set>
                                      <p:cBhvr>
                                        <p:cTn id="15" dur="1" fill="hold">
                                          <p:stCondLst>
                                            <p:cond delay="0"/>
                                          </p:stCondLst>
                                        </p:cTn>
                                        <p:tgtEl>
                                          <p:spTgt spid="216"/>
                                        </p:tgtEl>
                                        <p:attrNameLst>
                                          <p:attrName>style.visibility</p:attrName>
                                        </p:attrNameLst>
                                      </p:cBhvr>
                                      <p:to>
                                        <p:strVal val="visible"/>
                                      </p:to>
                                    </p:set>
                                    <p:animEffect transition="in" filter="fade">
                                      <p:cBhvr>
                                        <p:cTn id="16" dur="500"/>
                                        <p:tgtEl>
                                          <p:spTgt spid="216"/>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0" nodeType="clickEffect">
                                  <p:stCondLst>
                                    <p:cond delay="0"/>
                                  </p:stCondLst>
                                  <p:childTnLst>
                                    <p:set>
                                      <p:cBhvr>
                                        <p:cTn id="20" dur="1" fill="hold">
                                          <p:stCondLst>
                                            <p:cond delay="0"/>
                                          </p:stCondLst>
                                        </p:cTn>
                                        <p:tgtEl>
                                          <p:spTgt spid="196"/>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223"/>
                                        </p:tgtEl>
                                        <p:attrNameLst>
                                          <p:attrName>style.visibility</p:attrName>
                                        </p:attrNameLst>
                                      </p:cBhvr>
                                      <p:to>
                                        <p:strVal val="visible"/>
                                      </p:to>
                                    </p:set>
                                    <p:animEffect transition="in" filter="fade">
                                      <p:cBhvr>
                                        <p:cTn id="23" dur="500"/>
                                        <p:tgtEl>
                                          <p:spTgt spid="223"/>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grpId="0" nodeType="clickEffect">
                                  <p:stCondLst>
                                    <p:cond delay="0"/>
                                  </p:stCondLst>
                                  <p:childTnLst>
                                    <p:set>
                                      <p:cBhvr>
                                        <p:cTn id="27" dur="1" fill="hold">
                                          <p:stCondLst>
                                            <p:cond delay="0"/>
                                          </p:stCondLst>
                                        </p:cTn>
                                        <p:tgtEl>
                                          <p:spTgt spid="156"/>
                                        </p:tgtEl>
                                        <p:attrNameLst>
                                          <p:attrName>style.visibility</p:attrName>
                                        </p:attrNameLst>
                                      </p:cBhvr>
                                      <p:to>
                                        <p:strVal val="hidden"/>
                                      </p:to>
                                    </p:set>
                                  </p:childTnLst>
                                </p:cTn>
                              </p:par>
                              <p:par>
                                <p:cTn id="28" presetID="10" presetClass="entr" presetSubtype="0" fill="hold" grpId="0" nodeType="withEffect">
                                  <p:stCondLst>
                                    <p:cond delay="0"/>
                                  </p:stCondLst>
                                  <p:childTnLst>
                                    <p:set>
                                      <p:cBhvr>
                                        <p:cTn id="29" dur="1" fill="hold">
                                          <p:stCondLst>
                                            <p:cond delay="0"/>
                                          </p:stCondLst>
                                        </p:cTn>
                                        <p:tgtEl>
                                          <p:spTgt spid="215"/>
                                        </p:tgtEl>
                                        <p:attrNameLst>
                                          <p:attrName>style.visibility</p:attrName>
                                        </p:attrNameLst>
                                      </p:cBhvr>
                                      <p:to>
                                        <p:strVal val="visible"/>
                                      </p:to>
                                    </p:set>
                                    <p:animEffect transition="in" filter="fade">
                                      <p:cBhvr>
                                        <p:cTn id="30" dur="500"/>
                                        <p:tgtEl>
                                          <p:spTgt spid="215"/>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79"/>
                                        </p:tgtEl>
                                        <p:attrNameLst>
                                          <p:attrName>style.visibility</p:attrName>
                                        </p:attrNameLst>
                                      </p:cBhvr>
                                      <p:to>
                                        <p:strVal val="hidden"/>
                                      </p:to>
                                    </p:set>
                                  </p:childTnLst>
                                </p:cTn>
                              </p:par>
                              <p:par>
                                <p:cTn id="35" presetID="10" presetClass="entr" presetSubtype="0" fill="hold" grpId="0" nodeType="withEffect">
                                  <p:stCondLst>
                                    <p:cond delay="0"/>
                                  </p:stCondLst>
                                  <p:childTnLst>
                                    <p:set>
                                      <p:cBhvr>
                                        <p:cTn id="36" dur="1" fill="hold">
                                          <p:stCondLst>
                                            <p:cond delay="0"/>
                                          </p:stCondLst>
                                        </p:cTn>
                                        <p:tgtEl>
                                          <p:spTgt spid="219"/>
                                        </p:tgtEl>
                                        <p:attrNameLst>
                                          <p:attrName>style.visibility</p:attrName>
                                        </p:attrNameLst>
                                      </p:cBhvr>
                                      <p:to>
                                        <p:strVal val="visible"/>
                                      </p:to>
                                    </p:set>
                                    <p:animEffect transition="in" filter="fade">
                                      <p:cBhvr>
                                        <p:cTn id="37" dur="500"/>
                                        <p:tgtEl>
                                          <p:spTgt spid="219"/>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xit" presetSubtype="0" fill="hold" grpId="0" nodeType="clickEffect">
                                  <p:stCondLst>
                                    <p:cond delay="0"/>
                                  </p:stCondLst>
                                  <p:childTnLst>
                                    <p:set>
                                      <p:cBhvr>
                                        <p:cTn id="41" dur="1" fill="hold">
                                          <p:stCondLst>
                                            <p:cond delay="0"/>
                                          </p:stCondLst>
                                        </p:cTn>
                                        <p:tgtEl>
                                          <p:spTgt spid="192"/>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221"/>
                                        </p:tgtEl>
                                        <p:attrNameLst>
                                          <p:attrName>style.visibility</p:attrName>
                                        </p:attrNameLst>
                                      </p:cBhvr>
                                      <p:to>
                                        <p:strVal val="visible"/>
                                      </p:to>
                                    </p:set>
                                    <p:animEffect transition="in" filter="fade">
                                      <p:cBhvr>
                                        <p:cTn id="44" dur="500"/>
                                        <p:tgtEl>
                                          <p:spTgt spid="221"/>
                                        </p:tgtEl>
                                      </p:cBhvr>
                                    </p:animEffec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0" nodeType="clickEffect">
                                  <p:stCondLst>
                                    <p:cond delay="0"/>
                                  </p:stCondLst>
                                  <p:childTnLst>
                                    <p:set>
                                      <p:cBhvr>
                                        <p:cTn id="48" dur="1" fill="hold">
                                          <p:stCondLst>
                                            <p:cond delay="0"/>
                                          </p:stCondLst>
                                        </p:cTn>
                                        <p:tgtEl>
                                          <p:spTgt spid="154"/>
                                        </p:tgtEl>
                                        <p:attrNameLst>
                                          <p:attrName>style.visibility</p:attrName>
                                        </p:attrNameLst>
                                      </p:cBhvr>
                                      <p:to>
                                        <p:strVal val="hidden"/>
                                      </p:to>
                                    </p:set>
                                  </p:childTnLst>
                                </p:cTn>
                              </p:par>
                              <p:par>
                                <p:cTn id="49" presetID="10" presetClass="entr" presetSubtype="0" fill="hold" grpId="0" nodeType="withEffect">
                                  <p:stCondLst>
                                    <p:cond delay="0"/>
                                  </p:stCondLst>
                                  <p:childTnLst>
                                    <p:set>
                                      <p:cBhvr>
                                        <p:cTn id="50" dur="1" fill="hold">
                                          <p:stCondLst>
                                            <p:cond delay="0"/>
                                          </p:stCondLst>
                                        </p:cTn>
                                        <p:tgtEl>
                                          <p:spTgt spid="214"/>
                                        </p:tgtEl>
                                        <p:attrNameLst>
                                          <p:attrName>style.visibility</p:attrName>
                                        </p:attrNameLst>
                                      </p:cBhvr>
                                      <p:to>
                                        <p:strVal val="visible"/>
                                      </p:to>
                                    </p:set>
                                    <p:animEffect transition="in" filter="fade">
                                      <p:cBhvr>
                                        <p:cTn id="51" dur="500"/>
                                        <p:tgtEl>
                                          <p:spTgt spid="214"/>
                                        </p:tgtEl>
                                      </p:cBhvr>
                                    </p:animEffect>
                                  </p:childTnLst>
                                </p:cTn>
                              </p:par>
                            </p:childTnLst>
                          </p:cTn>
                        </p:par>
                      </p:childTnLst>
                    </p:cTn>
                  </p:par>
                  <p:par>
                    <p:cTn id="52" fill="hold">
                      <p:stCondLst>
                        <p:cond delay="indefinite"/>
                      </p:stCondLst>
                      <p:childTnLst>
                        <p:par>
                          <p:cTn id="53" fill="hold">
                            <p:stCondLst>
                              <p:cond delay="0"/>
                            </p:stCondLst>
                            <p:childTnLst>
                              <p:par>
                                <p:cTn id="54" presetID="1" presetClass="exit" presetSubtype="0" fill="hold" grpId="0" nodeType="clickEffect">
                                  <p:stCondLst>
                                    <p:cond delay="0"/>
                                  </p:stCondLst>
                                  <p:childTnLst>
                                    <p:set>
                                      <p:cBhvr>
                                        <p:cTn id="55" dur="1" fill="hold">
                                          <p:stCondLst>
                                            <p:cond delay="0"/>
                                          </p:stCondLst>
                                        </p:cTn>
                                        <p:tgtEl>
                                          <p:spTgt spid="190"/>
                                        </p:tgtEl>
                                        <p:attrNameLst>
                                          <p:attrName>style.visibility</p:attrName>
                                        </p:attrNameLst>
                                      </p:cBhvr>
                                      <p:to>
                                        <p:strVal val="hidden"/>
                                      </p:to>
                                    </p:set>
                                  </p:childTnLst>
                                </p:cTn>
                              </p:par>
                              <p:par>
                                <p:cTn id="56" presetID="10" presetClass="entr" presetSubtype="0" fill="hold" grpId="0" nodeType="withEffect">
                                  <p:stCondLst>
                                    <p:cond delay="0"/>
                                  </p:stCondLst>
                                  <p:childTnLst>
                                    <p:set>
                                      <p:cBhvr>
                                        <p:cTn id="57" dur="1" fill="hold">
                                          <p:stCondLst>
                                            <p:cond delay="0"/>
                                          </p:stCondLst>
                                        </p:cTn>
                                        <p:tgtEl>
                                          <p:spTgt spid="220"/>
                                        </p:tgtEl>
                                        <p:attrNameLst>
                                          <p:attrName>style.visibility</p:attrName>
                                        </p:attrNameLst>
                                      </p:cBhvr>
                                      <p:to>
                                        <p:strVal val="visible"/>
                                      </p:to>
                                    </p:set>
                                    <p:animEffect transition="in" filter="fade">
                                      <p:cBhvr>
                                        <p:cTn id="58" dur="500"/>
                                        <p:tgtEl>
                                          <p:spTgt spid="220"/>
                                        </p:tgtEl>
                                      </p:cBhvr>
                                    </p:animEffec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nodeType="clickEffect">
                                  <p:stCondLst>
                                    <p:cond delay="0"/>
                                  </p:stCondLst>
                                  <p:childTnLst>
                                    <p:set>
                                      <p:cBhvr>
                                        <p:cTn id="62" dur="1" fill="hold">
                                          <p:stCondLst>
                                            <p:cond delay="0"/>
                                          </p:stCondLst>
                                        </p:cTn>
                                        <p:tgtEl>
                                          <p:spTgt spid="177">
                                            <p:txEl>
                                              <p:pRg st="0" end="0"/>
                                            </p:txEl>
                                          </p:spTgt>
                                        </p:tgtEl>
                                        <p:attrNameLst>
                                          <p:attrName>style.visibility</p:attrName>
                                        </p:attrNameLst>
                                      </p:cBhvr>
                                      <p:to>
                                        <p:strVal val="hidden"/>
                                      </p:to>
                                    </p:set>
                                  </p:childTnLst>
                                </p:cTn>
                              </p:par>
                              <p:par>
                                <p:cTn id="63" presetID="10" presetClass="entr" presetSubtype="0" fill="hold" grpId="0" nodeType="withEffect">
                                  <p:stCondLst>
                                    <p:cond delay="0"/>
                                  </p:stCondLst>
                                  <p:childTnLst>
                                    <p:set>
                                      <p:cBhvr>
                                        <p:cTn id="64" dur="1" fill="hold">
                                          <p:stCondLst>
                                            <p:cond delay="0"/>
                                          </p:stCondLst>
                                        </p:cTn>
                                        <p:tgtEl>
                                          <p:spTgt spid="218"/>
                                        </p:tgtEl>
                                        <p:attrNameLst>
                                          <p:attrName>style.visibility</p:attrName>
                                        </p:attrNameLst>
                                      </p:cBhvr>
                                      <p:to>
                                        <p:strVal val="visible"/>
                                      </p:to>
                                    </p:set>
                                    <p:animEffect transition="in" filter="fade">
                                      <p:cBhvr>
                                        <p:cTn id="65" dur="500"/>
                                        <p:tgtEl>
                                          <p:spTgt spid="218"/>
                                        </p:tgtEl>
                                      </p:cBhvr>
                                    </p:animEffec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grpId="0" nodeType="clickEffect">
                                  <p:stCondLst>
                                    <p:cond delay="0"/>
                                  </p:stCondLst>
                                  <p:childTnLst>
                                    <p:set>
                                      <p:cBhvr>
                                        <p:cTn id="69" dur="1" fill="hold">
                                          <p:stCondLst>
                                            <p:cond delay="0"/>
                                          </p:stCondLst>
                                        </p:cTn>
                                        <p:tgtEl>
                                          <p:spTgt spid="175"/>
                                        </p:tgtEl>
                                        <p:attrNameLst>
                                          <p:attrName>style.visibility</p:attrName>
                                        </p:attrNameLst>
                                      </p:cBhvr>
                                      <p:to>
                                        <p:strVal val="hidden"/>
                                      </p:to>
                                    </p:set>
                                  </p:childTnLst>
                                </p:cTn>
                              </p:par>
                              <p:par>
                                <p:cTn id="70" presetID="10" presetClass="entr" presetSubtype="0" fill="hold" grpId="0" nodeType="withEffect">
                                  <p:stCondLst>
                                    <p:cond delay="0"/>
                                  </p:stCondLst>
                                  <p:childTnLst>
                                    <p:set>
                                      <p:cBhvr>
                                        <p:cTn id="71" dur="1" fill="hold">
                                          <p:stCondLst>
                                            <p:cond delay="0"/>
                                          </p:stCondLst>
                                        </p:cTn>
                                        <p:tgtEl>
                                          <p:spTgt spid="217"/>
                                        </p:tgtEl>
                                        <p:attrNameLst>
                                          <p:attrName>style.visibility</p:attrName>
                                        </p:attrNameLst>
                                      </p:cBhvr>
                                      <p:to>
                                        <p:strVal val="visible"/>
                                      </p:to>
                                    </p:set>
                                    <p:animEffect transition="in" filter="fade">
                                      <p:cBhvr>
                                        <p:cTn id="72" dur="500"/>
                                        <p:tgtEl>
                                          <p:spTgt spid="217"/>
                                        </p:tgtEl>
                                      </p:cBhvr>
                                    </p:animEffec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0" nodeType="clickEffect">
                                  <p:stCondLst>
                                    <p:cond delay="0"/>
                                  </p:stCondLst>
                                  <p:childTnLst>
                                    <p:set>
                                      <p:cBhvr>
                                        <p:cTn id="76" dur="1" fill="hold">
                                          <p:stCondLst>
                                            <p:cond delay="0"/>
                                          </p:stCondLst>
                                        </p:cTn>
                                        <p:tgtEl>
                                          <p:spTgt spid="111"/>
                                        </p:tgtEl>
                                        <p:attrNameLst>
                                          <p:attrName>style.visibility</p:attrName>
                                        </p:attrNameLst>
                                      </p:cBhvr>
                                      <p:to>
                                        <p:strVal val="hidden"/>
                                      </p:to>
                                    </p:set>
                                  </p:childTnLst>
                                </p:cTn>
                              </p:par>
                              <p:par>
                                <p:cTn id="77" presetID="10" presetClass="entr" presetSubtype="0" fill="hold" grpId="0" nodeType="withEffect">
                                  <p:stCondLst>
                                    <p:cond delay="0"/>
                                  </p:stCondLst>
                                  <p:childTnLst>
                                    <p:set>
                                      <p:cBhvr>
                                        <p:cTn id="78" dur="1" fill="hold">
                                          <p:stCondLst>
                                            <p:cond delay="0"/>
                                          </p:stCondLst>
                                        </p:cTn>
                                        <p:tgtEl>
                                          <p:spTgt spid="155"/>
                                        </p:tgtEl>
                                        <p:attrNameLst>
                                          <p:attrName>style.visibility</p:attrName>
                                        </p:attrNameLst>
                                      </p:cBhvr>
                                      <p:to>
                                        <p:strVal val="visible"/>
                                      </p:to>
                                    </p:set>
                                    <p:animEffect transition="in" filter="fade">
                                      <p:cBhvr>
                                        <p:cTn id="79" dur="5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p:bldP spid="214" grpId="0"/>
      <p:bldP spid="215" grpId="0"/>
      <p:bldP spid="216" grpId="0"/>
      <p:bldP spid="217" grpId="0"/>
      <p:bldP spid="218" grpId="0"/>
      <p:bldP spid="219" grpId="0"/>
      <p:bldP spid="220" grpId="0"/>
      <p:bldP spid="221" grpId="0"/>
      <p:bldP spid="222" grpId="0"/>
      <p:bldP spid="223" grpId="0"/>
      <p:bldP spid="154" grpId="0"/>
      <p:bldP spid="156" grpId="0"/>
      <p:bldP spid="159" grpId="0"/>
      <p:bldP spid="175" grpId="0"/>
      <p:bldP spid="179" grpId="0"/>
      <p:bldP spid="190" grpId="0"/>
      <p:bldP spid="192" grpId="0"/>
      <p:bldP spid="194" grpId="0"/>
      <p:bldP spid="196" grpId="0"/>
      <p:bldP spid="155"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99975" y="1153928"/>
            <a:ext cx="8093010"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算法思想</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4" name="矩形 3"/>
          <p:cNvSpPr/>
          <p:nvPr/>
        </p:nvSpPr>
        <p:spPr>
          <a:xfrm>
            <a:off x="2273765" y="3136429"/>
            <a:ext cx="8093010" cy="2631490"/>
          </a:xfrm>
          <a:prstGeom prst="rect">
            <a:avLst/>
          </a:prstGeom>
        </p:spPr>
        <p:txBody>
          <a:bodyPr wrap="square">
            <a:spAutoFit/>
          </a:bodyPr>
          <a:lstStyle/>
          <a:p>
            <a:pPr marL="342900" indent="-342900" fontAlgn="base">
              <a:lnSpc>
                <a:spcPct val="150000"/>
              </a:lnSpc>
              <a:spcBef>
                <a:spcPct val="0"/>
              </a:spcBef>
              <a:spcAft>
                <a:spcPct val="0"/>
              </a:spcAft>
              <a:buClr>
                <a:srgbClr val="C00000"/>
              </a:buClr>
              <a:buSzTx/>
              <a:buFont typeface="Arial" panose="020B0604020202020204" pitchFamily="34" charset="0"/>
              <a:buChar char="•"/>
            </a:pPr>
            <a:r>
              <a:rPr lang="zh-CN" altLang="en-US" sz="2200" b="1" dirty="0">
                <a:cs typeface="+mn-ea"/>
                <a:sym typeface="+mn-lt"/>
              </a:rPr>
              <a:t>首先，开辟一块连续的地址空间，作为存贮区，存放待排序的关键字序列；</a:t>
            </a:r>
            <a:endParaRPr lang="en-US" altLang="zh-CN" sz="2200" b="1" dirty="0">
              <a:cs typeface="+mn-ea"/>
              <a:sym typeface="+mn-lt"/>
            </a:endParaRPr>
          </a:p>
          <a:p>
            <a:pPr marL="342900" indent="-342900" fontAlgn="base">
              <a:lnSpc>
                <a:spcPct val="150000"/>
              </a:lnSpc>
              <a:spcBef>
                <a:spcPct val="0"/>
              </a:spcBef>
              <a:spcAft>
                <a:spcPct val="0"/>
              </a:spcAft>
              <a:buClr>
                <a:srgbClr val="C00000"/>
              </a:buClr>
              <a:buSzTx/>
              <a:buFont typeface="Arial" panose="020B0604020202020204" pitchFamily="34" charset="0"/>
              <a:buChar char="•"/>
            </a:pPr>
            <a:r>
              <a:rPr lang="zh-CN" altLang="en-US" sz="2200" b="1" dirty="0">
                <a:cs typeface="+mn-ea"/>
                <a:sym typeface="+mn-lt"/>
              </a:rPr>
              <a:t>然后，从最低位开始直到最高位，将存储区的关键字依次进行“入桶”操作，然后依次进行“出桶”操作，存放到存储区中。</a:t>
            </a:r>
            <a:endParaRPr lang="en-US" altLang="zh-CN" sz="2200" b="1" dirty="0">
              <a:cs typeface="+mn-ea"/>
              <a:sym typeface="+mn-lt"/>
            </a:endParaRPr>
          </a:p>
          <a:p>
            <a:pPr marL="342900" indent="-342900" fontAlgn="base">
              <a:lnSpc>
                <a:spcPct val="150000"/>
              </a:lnSpc>
              <a:spcBef>
                <a:spcPct val="0"/>
              </a:spcBef>
              <a:spcAft>
                <a:spcPct val="0"/>
              </a:spcAft>
              <a:buClr>
                <a:srgbClr val="C00000"/>
              </a:buClr>
              <a:buSzTx/>
              <a:buFont typeface="Arial" panose="020B0604020202020204" pitchFamily="34" charset="0"/>
              <a:buChar char="•"/>
            </a:pPr>
            <a:r>
              <a:rPr lang="zh-CN" altLang="en-US" sz="2200" b="1" dirty="0">
                <a:cs typeface="+mn-ea"/>
                <a:sym typeface="+mn-lt"/>
              </a:rPr>
              <a:t>之后，入桶和出桶操作重复</a:t>
            </a:r>
            <a:r>
              <a:rPr lang="en-US" altLang="zh-CN" sz="2200" b="1" dirty="0">
                <a:cs typeface="+mn-ea"/>
                <a:sym typeface="+mn-lt"/>
              </a:rPr>
              <a:t>d</a:t>
            </a:r>
            <a:r>
              <a:rPr lang="zh-CN" altLang="en-US" sz="2200" b="1" dirty="0">
                <a:cs typeface="+mn-ea"/>
                <a:sym typeface="+mn-lt"/>
              </a:rPr>
              <a:t>遍（</a:t>
            </a:r>
            <a:r>
              <a:rPr lang="en-US" altLang="zh-CN" sz="2200" b="1" dirty="0">
                <a:solidFill>
                  <a:srgbClr val="FF0000"/>
                </a:solidFill>
                <a:cs typeface="+mn-ea"/>
                <a:sym typeface="+mn-lt"/>
              </a:rPr>
              <a:t>d</a:t>
            </a:r>
            <a:r>
              <a:rPr lang="zh-CN" altLang="en-US" sz="2200" b="1" dirty="0">
                <a:solidFill>
                  <a:srgbClr val="FF0000"/>
                </a:solidFill>
                <a:cs typeface="+mn-ea"/>
                <a:sym typeface="+mn-lt"/>
              </a:rPr>
              <a:t>代表关键字中的位数</a:t>
            </a:r>
            <a:r>
              <a:rPr lang="zh-CN" altLang="en-US" sz="2200" b="1" dirty="0">
                <a:cs typeface="+mn-ea"/>
                <a:sym typeface="+mn-lt"/>
              </a:rPr>
              <a:t>）。</a:t>
            </a:r>
            <a:endParaRPr lang="en-US" altLang="zh-CN" sz="2200" b="1" dirty="0">
              <a:cs typeface="+mn-ea"/>
              <a:sym typeface="+mn-lt"/>
            </a:endParaRPr>
          </a:p>
        </p:txBody>
      </p:sp>
      <p:sp>
        <p:nvSpPr>
          <p:cNvPr id="2" name="矩形 1"/>
          <p:cNvSpPr/>
          <p:nvPr/>
        </p:nvSpPr>
        <p:spPr>
          <a:xfrm>
            <a:off x="2273765" y="1962821"/>
            <a:ext cx="8093010" cy="904863"/>
          </a:xfrm>
          <a:prstGeom prst="rect">
            <a:avLst/>
          </a:prstGeom>
        </p:spPr>
        <p:txBody>
          <a:bodyPr wrap="square">
            <a:spAutoFit/>
          </a:bodyPr>
          <a:lstStyle/>
          <a:p>
            <a:pPr>
              <a:lnSpc>
                <a:spcPct val="120000"/>
              </a:lnSpc>
            </a:pPr>
            <a:r>
              <a:rPr lang="zh-CN" altLang="en-US" b="1" dirty="0">
                <a:cs typeface="+mn-ea"/>
                <a:sym typeface="+mn-lt"/>
              </a:rPr>
              <a:t>         </a:t>
            </a:r>
            <a:r>
              <a:rPr lang="zh-CN" altLang="en-US" sz="2200" b="1" dirty="0">
                <a:cs typeface="+mn-ea"/>
                <a:sym typeface="+mn-lt"/>
              </a:rPr>
              <a:t>假设每个关键字的每一位可能的取值的情形数目为</a:t>
            </a:r>
            <a:r>
              <a:rPr lang="en-US" altLang="zh-CN" sz="2200" b="1" dirty="0">
                <a:cs typeface="+mn-ea"/>
                <a:sym typeface="+mn-lt"/>
              </a:rPr>
              <a:t>r</a:t>
            </a:r>
            <a:r>
              <a:rPr lang="zh-CN" altLang="en-US" sz="2200" b="1" dirty="0">
                <a:cs typeface="+mn-ea"/>
                <a:sym typeface="+mn-lt"/>
              </a:rPr>
              <a:t>，把它定义为基数。</a:t>
            </a:r>
            <a:endParaRPr lang="zh-CN" altLang="en-US" sz="2200" dirty="0"/>
          </a:p>
        </p:txBody>
      </p:sp>
    </p:spTree>
    <p:extLst>
      <p:ext uri="{BB962C8B-B14F-4D97-AF65-F5344CB8AC3E}">
        <p14:creationId xmlns:p14="http://schemas.microsoft.com/office/powerpoint/2010/main" val="11757422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fade">
                                      <p:cBhvr>
                                        <p:cTn id="16" dur="500"/>
                                        <p:tgtEl>
                                          <p:spTgt spid="4">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animEffect transition="in" filter="fade">
                                      <p:cBhvr>
                                        <p:cTn id="21" dur="500"/>
                                        <p:tgtEl>
                                          <p:spTgt spid="4">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
                                            <p:txEl>
                                              <p:pRg st="2" end="2"/>
                                            </p:txEl>
                                          </p:spTgt>
                                        </p:tgtEl>
                                        <p:attrNameLst>
                                          <p:attrName>style.visibility</p:attrName>
                                        </p:attrNameLst>
                                      </p:cBhvr>
                                      <p:to>
                                        <p:strVal val="visible"/>
                                      </p:to>
                                    </p:set>
                                    <p:animEffect transition="in" filter="fade">
                                      <p:cBhvr>
                                        <p:cTn id="26"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3">
            <a:extLst>
              <a:ext uri="{FF2B5EF4-FFF2-40B4-BE49-F238E27FC236}">
                <a16:creationId xmlns:a16="http://schemas.microsoft.com/office/drawing/2014/main" id="{E1468C81-9D03-4A25-B468-FEF336D4BDF3}"/>
              </a:ext>
            </a:extLst>
          </p:cNvPr>
          <p:cNvSpPr>
            <a:spLocks noChangeArrowheads="1"/>
          </p:cNvSpPr>
          <p:nvPr/>
        </p:nvSpPr>
        <p:spPr bwMode="auto">
          <a:xfrm>
            <a:off x="1799975" y="264337"/>
            <a:ext cx="1691471"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eaLnBrk="1" hangingPunct="1">
              <a:lnSpc>
                <a:spcPct val="120000"/>
              </a:lnSpc>
              <a:spcBef>
                <a:spcPct val="0"/>
              </a:spcBef>
              <a:buFont typeface="Arial" panose="020B0604020202020204" pitchFamily="34" charset="0"/>
              <a:buNone/>
            </a:pPr>
            <a:r>
              <a:rPr lang="zh-CN" altLang="en-US" sz="2935" b="1" dirty="0">
                <a:solidFill>
                  <a:srgbClr val="202A36"/>
                </a:solidFill>
                <a:latin typeface="+mn-lt"/>
                <a:ea typeface="+mn-ea"/>
                <a:cs typeface="+mn-ea"/>
                <a:sym typeface="+mn-lt"/>
              </a:rPr>
              <a:t>基数排序</a:t>
            </a:r>
          </a:p>
        </p:txBody>
      </p:sp>
      <p:sp>
        <p:nvSpPr>
          <p:cNvPr id="8" name="Text Box 2">
            <a:extLst>
              <a:ext uri="{FF2B5EF4-FFF2-40B4-BE49-F238E27FC236}">
                <a16:creationId xmlns:a16="http://schemas.microsoft.com/office/drawing/2014/main" id="{98ED494D-282F-44BA-997F-D21B6B0E1CB7}"/>
              </a:ext>
            </a:extLst>
          </p:cNvPr>
          <p:cNvSpPr txBox="1">
            <a:spLocks noChangeArrowheads="1"/>
          </p:cNvSpPr>
          <p:nvPr/>
        </p:nvSpPr>
        <p:spPr bwMode="auto">
          <a:xfrm>
            <a:off x="1799975" y="1153928"/>
            <a:ext cx="8093010"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indent="-342900" fontAlgn="base">
              <a:lnSpc>
                <a:spcPct val="150000"/>
              </a:lnSpc>
              <a:spcBef>
                <a:spcPct val="0"/>
              </a:spcBef>
              <a:spcAft>
                <a:spcPct val="0"/>
              </a:spcAft>
              <a:buClr>
                <a:srgbClr val="FF0000"/>
              </a:buClr>
              <a:buSzTx/>
              <a:buFont typeface="Wingdings" panose="05000000000000000000" pitchFamily="2" charset="2"/>
              <a:buChar char="u"/>
            </a:pPr>
            <a:r>
              <a:rPr lang="zh-CN" altLang="en-US" sz="2200" b="1" dirty="0">
                <a:solidFill>
                  <a:srgbClr val="000000"/>
                </a:solidFill>
                <a:latin typeface="+mn-lt"/>
                <a:ea typeface="+mn-ea"/>
                <a:cs typeface="+mn-ea"/>
                <a:sym typeface="+mn-lt"/>
              </a:rPr>
              <a:t>时间性能</a:t>
            </a:r>
            <a:endParaRPr lang="en-US" altLang="zh-CN" sz="2200" b="1" dirty="0">
              <a:solidFill>
                <a:srgbClr val="000000"/>
              </a:solidFill>
              <a:latin typeface="+mn-lt"/>
              <a:ea typeface="+mn-ea"/>
              <a:cs typeface="+mn-ea"/>
              <a:sym typeface="+mn-lt"/>
            </a:endParaRPr>
          </a:p>
        </p:txBody>
      </p:sp>
      <p:sp>
        <p:nvSpPr>
          <p:cNvPr id="9" name="矩形 8"/>
          <p:cNvSpPr/>
          <p:nvPr/>
        </p:nvSpPr>
        <p:spPr>
          <a:xfrm>
            <a:off x="10703360" y="-59913"/>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algn="ctr"/>
            <a:endParaRPr lang="zh-CN" altLang="en-US"/>
          </a:p>
        </p:txBody>
      </p:sp>
      <p:sp>
        <p:nvSpPr>
          <p:cNvPr id="10" name="Freeform 9"/>
          <p:cNvSpPr/>
          <p:nvPr/>
        </p:nvSpPr>
        <p:spPr bwMode="auto">
          <a:xfrm flipH="1">
            <a:off x="11065183" y="222373"/>
            <a:ext cx="764993" cy="477702"/>
          </a:xfrm>
          <a:custGeom>
            <a:avLst/>
            <a:gdLst>
              <a:gd name="T0" fmla="*/ 262 w 320"/>
              <a:gd name="T1" fmla="*/ 70 h 200"/>
              <a:gd name="T2" fmla="*/ 163 w 320"/>
              <a:gd name="T3" fmla="*/ 0 h 200"/>
              <a:gd name="T4" fmla="*/ 63 w 320"/>
              <a:gd name="T5" fmla="*/ 94 h 200"/>
              <a:gd name="T6" fmla="*/ 54 w 320"/>
              <a:gd name="T7" fmla="*/ 93 h 200"/>
              <a:gd name="T8" fmla="*/ 0 w 320"/>
              <a:gd name="T9" fmla="*/ 146 h 200"/>
              <a:gd name="T10" fmla="*/ 43 w 320"/>
              <a:gd name="T11" fmla="*/ 200 h 200"/>
              <a:gd name="T12" fmla="*/ 251 w 320"/>
              <a:gd name="T13" fmla="*/ 200 h 200"/>
              <a:gd name="T14" fmla="*/ 320 w 320"/>
              <a:gd name="T15" fmla="*/ 134 h 200"/>
              <a:gd name="T16" fmla="*/ 262 w 320"/>
              <a:gd name="T17" fmla="*/ 7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0" h="200">
                <a:moveTo>
                  <a:pt x="262" y="70"/>
                </a:moveTo>
                <a:cubicBezTo>
                  <a:pt x="249" y="29"/>
                  <a:pt x="209" y="0"/>
                  <a:pt x="163" y="0"/>
                </a:cubicBezTo>
                <a:cubicBezTo>
                  <a:pt x="108" y="0"/>
                  <a:pt x="66" y="41"/>
                  <a:pt x="63" y="94"/>
                </a:cubicBezTo>
                <a:cubicBezTo>
                  <a:pt x="60" y="94"/>
                  <a:pt x="57" y="93"/>
                  <a:pt x="54" y="93"/>
                </a:cubicBezTo>
                <a:cubicBezTo>
                  <a:pt x="24" y="93"/>
                  <a:pt x="0" y="117"/>
                  <a:pt x="0" y="146"/>
                </a:cubicBezTo>
                <a:cubicBezTo>
                  <a:pt x="0" y="171"/>
                  <a:pt x="19" y="195"/>
                  <a:pt x="43" y="200"/>
                </a:cubicBezTo>
                <a:cubicBezTo>
                  <a:pt x="251" y="200"/>
                  <a:pt x="251" y="200"/>
                  <a:pt x="251" y="200"/>
                </a:cubicBezTo>
                <a:cubicBezTo>
                  <a:pt x="287" y="200"/>
                  <a:pt x="320" y="170"/>
                  <a:pt x="320" y="134"/>
                </a:cubicBezTo>
                <a:cubicBezTo>
                  <a:pt x="320" y="101"/>
                  <a:pt x="295" y="74"/>
                  <a:pt x="262" y="70"/>
                </a:cubicBezTo>
                <a:close/>
              </a:path>
            </a:pathLst>
          </a:custGeom>
          <a:solidFill>
            <a:srgbClr val="FCB00F"/>
          </a:solidFill>
          <a:ln>
            <a:noFill/>
          </a:ln>
        </p:spPr>
        <p:txBody>
          <a:bodyPr vert="horz" wrap="square" lIns="75520" tIns="37760" rIns="75520" bIns="377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755015">
              <a:defRPr/>
            </a:pPr>
            <a:endParaRPr lang="zh-CN" altLang="en-US" sz="1500">
              <a:solidFill>
                <a:sysClr val="windowText" lastClr="000000"/>
              </a:solidFill>
              <a:latin typeface="Calibri" panose="020F0502020204030204"/>
              <a:ea typeface="宋体" panose="02010600030101010101" pitchFamily="2" charset="-122"/>
            </a:endParaRPr>
          </a:p>
        </p:txBody>
      </p:sp>
      <p:sp>
        <p:nvSpPr>
          <p:cNvPr id="2" name="矩形 1"/>
          <p:cNvSpPr/>
          <p:nvPr/>
        </p:nvSpPr>
        <p:spPr>
          <a:xfrm>
            <a:off x="2191811" y="3386632"/>
            <a:ext cx="7954512" cy="2123658"/>
          </a:xfrm>
          <a:prstGeom prst="rect">
            <a:avLst/>
          </a:prstGeom>
        </p:spPr>
        <p:txBody>
          <a:bodyPr wrap="square">
            <a:spAutoFit/>
          </a:bodyPr>
          <a:lstStyle/>
          <a:p>
            <a:pPr marL="342900" indent="-342900">
              <a:lnSpc>
                <a:spcPct val="150000"/>
              </a:lnSpc>
              <a:buClr>
                <a:srgbClr val="C00000"/>
              </a:buClr>
              <a:buFont typeface="Arial" panose="020B0604020202020204" pitchFamily="34" charset="0"/>
              <a:buChar char="•"/>
            </a:pPr>
            <a:r>
              <a:rPr lang="zh-CN" altLang="en-US" sz="2200" b="1" dirty="0">
                <a:cs typeface="+mn-ea"/>
                <a:sym typeface="+mn-lt"/>
              </a:rPr>
              <a:t>基数排序一共需要进行 </a:t>
            </a:r>
            <a:r>
              <a:rPr lang="en-US" altLang="zh-CN" sz="2200" b="1" dirty="0">
                <a:cs typeface="+mn-ea"/>
                <a:sym typeface="+mn-lt"/>
              </a:rPr>
              <a:t>d </a:t>
            </a:r>
            <a:r>
              <a:rPr lang="zh-CN" altLang="en-US" sz="2200" b="1" dirty="0">
                <a:cs typeface="+mn-ea"/>
                <a:sym typeface="+mn-lt"/>
              </a:rPr>
              <a:t>趟，每趟每个关键字需要 </a:t>
            </a:r>
            <a:r>
              <a:rPr lang="en-US" altLang="zh-CN" sz="2200" b="1" dirty="0">
                <a:cs typeface="+mn-ea"/>
                <a:sym typeface="+mn-lt"/>
              </a:rPr>
              <a:t>2 </a:t>
            </a:r>
            <a:r>
              <a:rPr lang="zh-CN" altLang="en-US" sz="2200" b="1" dirty="0">
                <a:cs typeface="+mn-ea"/>
                <a:sym typeface="+mn-lt"/>
              </a:rPr>
              <a:t>次移动（对应于入桶和出桶），每趟合计移动 </a:t>
            </a:r>
            <a:r>
              <a:rPr lang="en-US" altLang="zh-CN" sz="2200" b="1" dirty="0">
                <a:solidFill>
                  <a:srgbClr val="FF0000"/>
                </a:solidFill>
                <a:cs typeface="+mn-ea"/>
                <a:sym typeface="+mn-lt"/>
              </a:rPr>
              <a:t>2n </a:t>
            </a:r>
            <a:r>
              <a:rPr lang="zh-CN" altLang="en-US" sz="2200" b="1" dirty="0">
                <a:cs typeface="+mn-ea"/>
                <a:sym typeface="+mn-lt"/>
              </a:rPr>
              <a:t>次。</a:t>
            </a:r>
            <a:endParaRPr lang="en-US" altLang="zh-CN" sz="2200" b="1" dirty="0">
              <a:cs typeface="+mn-ea"/>
              <a:sym typeface="+mn-lt"/>
            </a:endParaRPr>
          </a:p>
          <a:p>
            <a:pPr marL="342900" indent="-342900">
              <a:lnSpc>
                <a:spcPct val="150000"/>
              </a:lnSpc>
              <a:buClr>
                <a:srgbClr val="C00000"/>
              </a:buClr>
              <a:buFont typeface="Arial" panose="020B0604020202020204" pitchFamily="34" charset="0"/>
              <a:buChar char="•"/>
            </a:pPr>
            <a:r>
              <a:rPr lang="zh-CN" altLang="en-US" sz="2200" b="1" dirty="0">
                <a:cs typeface="+mn-ea"/>
                <a:sym typeface="+mn-lt"/>
              </a:rPr>
              <a:t>基数排序共计移动 </a:t>
            </a:r>
            <a:r>
              <a:rPr lang="en-US" altLang="zh-CN" sz="2200" b="1" dirty="0">
                <a:cs typeface="+mn-ea"/>
                <a:sym typeface="+mn-lt"/>
              </a:rPr>
              <a:t>2nd </a:t>
            </a:r>
            <a:r>
              <a:rPr lang="zh-CN" altLang="en-US" sz="2200" b="1" dirty="0">
                <a:cs typeface="+mn-ea"/>
                <a:sym typeface="+mn-lt"/>
              </a:rPr>
              <a:t>次，即：</a:t>
            </a:r>
            <a:r>
              <a:rPr lang="en-US" altLang="zh-CN" sz="2200" b="1" dirty="0">
                <a:solidFill>
                  <a:srgbClr val="FF0000"/>
                </a:solidFill>
                <a:cs typeface="+mn-ea"/>
                <a:sym typeface="+mn-lt"/>
              </a:rPr>
              <a:t>T(n, d) = O (</a:t>
            </a:r>
            <a:r>
              <a:rPr lang="en-US" altLang="zh-CN" sz="2200" b="1" dirty="0" err="1">
                <a:solidFill>
                  <a:srgbClr val="FF0000"/>
                </a:solidFill>
                <a:cs typeface="+mn-ea"/>
                <a:sym typeface="+mn-lt"/>
              </a:rPr>
              <a:t>d·n</a:t>
            </a:r>
            <a:r>
              <a:rPr lang="en-US" altLang="zh-CN" sz="2200" b="1" dirty="0">
                <a:solidFill>
                  <a:srgbClr val="FF0000"/>
                </a:solidFill>
                <a:cs typeface="+mn-ea"/>
                <a:sym typeface="+mn-lt"/>
              </a:rPr>
              <a:t>)</a:t>
            </a:r>
            <a:r>
              <a:rPr lang="zh-CN" altLang="en-US" sz="2200" b="1" dirty="0">
                <a:cs typeface="+mn-ea"/>
                <a:sym typeface="+mn-lt"/>
              </a:rPr>
              <a:t>。</a:t>
            </a:r>
            <a:endParaRPr lang="en-US" altLang="zh-CN" sz="2200" b="1" dirty="0">
              <a:cs typeface="+mn-ea"/>
              <a:sym typeface="+mn-lt"/>
            </a:endParaRPr>
          </a:p>
          <a:p>
            <a:pPr marL="342900" indent="-342900">
              <a:lnSpc>
                <a:spcPct val="150000"/>
              </a:lnSpc>
              <a:buClr>
                <a:srgbClr val="C00000"/>
              </a:buClr>
              <a:buFont typeface="Arial" panose="020B0604020202020204" pitchFamily="34" charset="0"/>
              <a:buChar char="•"/>
            </a:pPr>
            <a:r>
              <a:rPr lang="zh-CN" altLang="en-US" sz="2200" b="1" dirty="0">
                <a:cs typeface="+mn-ea"/>
                <a:sym typeface="+mn-lt"/>
              </a:rPr>
              <a:t>需要额外的 </a:t>
            </a:r>
            <a:r>
              <a:rPr lang="en-US" altLang="zh-CN" sz="2200" b="1" dirty="0" err="1">
                <a:cs typeface="+mn-ea"/>
                <a:sym typeface="+mn-lt"/>
              </a:rPr>
              <a:t>r·n</a:t>
            </a:r>
            <a:r>
              <a:rPr lang="en-US" altLang="zh-CN" sz="2200" b="1" dirty="0">
                <a:cs typeface="+mn-ea"/>
                <a:sym typeface="+mn-lt"/>
              </a:rPr>
              <a:t> </a:t>
            </a:r>
            <a:r>
              <a:rPr lang="zh-CN" altLang="en-US" sz="2200" b="1" dirty="0">
                <a:cs typeface="+mn-ea"/>
                <a:sym typeface="+mn-lt"/>
              </a:rPr>
              <a:t>个存储空间，即：</a:t>
            </a:r>
            <a:r>
              <a:rPr lang="en-US" altLang="zh-CN" sz="2200" b="1" dirty="0">
                <a:solidFill>
                  <a:srgbClr val="FF0000"/>
                </a:solidFill>
                <a:cs typeface="+mn-ea"/>
                <a:sym typeface="+mn-lt"/>
              </a:rPr>
              <a:t>S (n, r) = O (</a:t>
            </a:r>
            <a:r>
              <a:rPr lang="en-US" altLang="zh-CN" sz="2200" b="1" dirty="0" err="1">
                <a:solidFill>
                  <a:srgbClr val="FF0000"/>
                </a:solidFill>
                <a:cs typeface="+mn-ea"/>
                <a:sym typeface="+mn-lt"/>
              </a:rPr>
              <a:t>r·n</a:t>
            </a:r>
            <a:r>
              <a:rPr lang="en-US" altLang="zh-CN" sz="2200" b="1" dirty="0">
                <a:solidFill>
                  <a:srgbClr val="FF0000"/>
                </a:solidFill>
                <a:cs typeface="+mn-ea"/>
                <a:sym typeface="+mn-lt"/>
              </a:rPr>
              <a:t>)</a:t>
            </a:r>
            <a:r>
              <a:rPr lang="zh-CN" altLang="en-US" sz="2200" b="1" dirty="0">
                <a:cs typeface="+mn-ea"/>
                <a:sym typeface="+mn-lt"/>
              </a:rPr>
              <a:t>。</a:t>
            </a:r>
            <a:endParaRPr lang="zh-CN" altLang="en-US" sz="2200" dirty="0"/>
          </a:p>
        </p:txBody>
      </p:sp>
      <p:sp>
        <p:nvSpPr>
          <p:cNvPr id="5" name="矩形 4"/>
          <p:cNvSpPr/>
          <p:nvPr/>
        </p:nvSpPr>
        <p:spPr>
          <a:xfrm>
            <a:off x="2191811" y="1986356"/>
            <a:ext cx="7954512" cy="1107996"/>
          </a:xfrm>
          <a:prstGeom prst="rect">
            <a:avLst/>
          </a:prstGeom>
        </p:spPr>
        <p:txBody>
          <a:bodyPr wrap="square">
            <a:spAutoFit/>
          </a:bodyPr>
          <a:lstStyle/>
          <a:p>
            <a:pPr>
              <a:lnSpc>
                <a:spcPct val="150000"/>
              </a:lnSpc>
            </a:pPr>
            <a:r>
              <a:rPr lang="zh-CN" altLang="en-US" sz="2200" b="1" dirty="0">
                <a:cs typeface="+mn-ea"/>
                <a:sym typeface="+mn-lt"/>
              </a:rPr>
              <a:t>        假设表中数据元素为 </a:t>
            </a:r>
            <a:r>
              <a:rPr lang="en-US" altLang="zh-CN" sz="2200" b="1" dirty="0">
                <a:cs typeface="+mn-ea"/>
                <a:sym typeface="+mn-lt"/>
              </a:rPr>
              <a:t>n </a:t>
            </a:r>
            <a:r>
              <a:rPr lang="zh-CN" altLang="en-US" sz="2200" b="1" dirty="0">
                <a:cs typeface="+mn-ea"/>
                <a:sym typeface="+mn-lt"/>
              </a:rPr>
              <a:t>个，即问题规模为 </a:t>
            </a:r>
            <a:r>
              <a:rPr lang="en-US" altLang="zh-CN" sz="2200" b="1" dirty="0">
                <a:cs typeface="+mn-ea"/>
                <a:sym typeface="+mn-lt"/>
              </a:rPr>
              <a:t>n</a:t>
            </a:r>
            <a:r>
              <a:rPr lang="zh-CN" altLang="en-US" sz="2200" b="1" dirty="0">
                <a:cs typeface="+mn-ea"/>
                <a:sym typeface="+mn-lt"/>
              </a:rPr>
              <a:t>，关键字的基数 </a:t>
            </a:r>
            <a:r>
              <a:rPr lang="en-US" altLang="zh-CN" sz="2200" b="1" dirty="0">
                <a:cs typeface="+mn-ea"/>
                <a:sym typeface="+mn-lt"/>
              </a:rPr>
              <a:t>r</a:t>
            </a:r>
            <a:r>
              <a:rPr lang="zh-CN" altLang="en-US" sz="2200" b="1" dirty="0">
                <a:cs typeface="+mn-ea"/>
                <a:sym typeface="+mn-lt"/>
              </a:rPr>
              <a:t>，每个关键字有 </a:t>
            </a:r>
            <a:r>
              <a:rPr lang="en-US" altLang="zh-CN" sz="2200" b="1" dirty="0">
                <a:cs typeface="+mn-ea"/>
                <a:sym typeface="+mn-lt"/>
              </a:rPr>
              <a:t>d </a:t>
            </a:r>
            <a:r>
              <a:rPr lang="zh-CN" altLang="en-US" sz="2200" b="1" dirty="0">
                <a:cs typeface="+mn-ea"/>
                <a:sym typeface="+mn-lt"/>
              </a:rPr>
              <a:t>位。</a:t>
            </a:r>
            <a:endParaRPr lang="zh-CN" altLang="en-US" sz="2200" dirty="0"/>
          </a:p>
        </p:txBody>
      </p:sp>
    </p:spTree>
    <p:extLst>
      <p:ext uri="{BB962C8B-B14F-4D97-AF65-F5344CB8AC3E}">
        <p14:creationId xmlns:p14="http://schemas.microsoft.com/office/powerpoint/2010/main" val="3671802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ED2E7C3-EF2A-46CF-9B00-AF43B32648F4}"/>
              </a:ext>
            </a:extLst>
          </p:cNvPr>
          <p:cNvSpPr txBox="1">
            <a:spLocks noChangeArrowheads="1"/>
          </p:cNvSpPr>
          <p:nvPr/>
        </p:nvSpPr>
        <p:spPr bwMode="auto">
          <a:xfrm>
            <a:off x="1782723" y="1483915"/>
            <a:ext cx="8246710" cy="54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marL="342900" marR="0" lvl="0" indent="-342900" algn="l" defTabSz="914400" rtl="0" eaLnBrk="1" fontAlgn="base" latinLnBrk="0" hangingPunct="1">
              <a:lnSpc>
                <a:spcPct val="150000"/>
              </a:lnSpc>
              <a:spcBef>
                <a:spcPct val="0"/>
              </a:spcBef>
              <a:spcAft>
                <a:spcPts val="600"/>
              </a:spcAft>
              <a:buClr>
                <a:srgbClr val="FF0000"/>
              </a:buClr>
              <a:buSzTx/>
              <a:buFont typeface="Wingdings" panose="05000000000000000000" pitchFamily="2" charset="2"/>
              <a:buChar char="u"/>
              <a:tabLst/>
              <a:defRPr/>
            </a:pPr>
            <a:r>
              <a:rPr kumimoji="0" lang="zh-CN" altLang="en-US" sz="2200" b="1" i="0" u="none" strike="noStrike" kern="1200" cap="none" spc="0" normalizeH="0" baseline="0" noProof="0" dirty="0">
                <a:ln>
                  <a:noFill/>
                </a:ln>
                <a:solidFill>
                  <a:srgbClr val="000000"/>
                </a:solidFill>
                <a:effectLst/>
                <a:uLnTx/>
                <a:uFillTx/>
                <a:latin typeface="Times New Roman"/>
                <a:ea typeface="微软雅黑"/>
                <a:cs typeface="+mn-ea"/>
                <a:sym typeface="+mn-lt"/>
              </a:rPr>
              <a:t>稳定的排序方法。</a:t>
            </a:r>
            <a:endParaRPr kumimoji="0" lang="en-US" altLang="zh-CN" sz="2200" b="1" i="0" u="none" strike="noStrike" kern="1200" cap="none" spc="0" normalizeH="0" baseline="0" noProof="0" dirty="0">
              <a:ln>
                <a:noFill/>
              </a:ln>
              <a:solidFill>
                <a:srgbClr val="000000"/>
              </a:solidFill>
              <a:effectLst/>
              <a:uLnTx/>
              <a:uFillTx/>
              <a:latin typeface="Times New Roman"/>
              <a:ea typeface="微软雅黑"/>
              <a:cs typeface="+mn-ea"/>
              <a:sym typeface="+mn-lt"/>
            </a:endParaRPr>
          </a:p>
        </p:txBody>
      </p:sp>
      <p:sp>
        <p:nvSpPr>
          <p:cNvPr id="5" name="矩形 3"/>
          <p:cNvSpPr>
            <a:spLocks noChangeArrowheads="1"/>
          </p:cNvSpPr>
          <p:nvPr/>
        </p:nvSpPr>
        <p:spPr bwMode="auto">
          <a:xfrm>
            <a:off x="1782723" y="178073"/>
            <a:ext cx="3168100" cy="588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l" defTabSz="914400" rtl="0" eaLnBrk="1" fontAlgn="auto" latinLnBrk="0" hangingPunct="1">
              <a:lnSpc>
                <a:spcPct val="120000"/>
              </a:lnSpc>
              <a:spcBef>
                <a:spcPct val="0"/>
              </a:spcBef>
              <a:spcAft>
                <a:spcPts val="0"/>
              </a:spcAft>
              <a:buClrTx/>
              <a:buSzTx/>
              <a:buFont typeface="Arial" panose="020B0604020202020204" pitchFamily="34" charset="0"/>
              <a:buNone/>
              <a:tabLst/>
              <a:defRPr/>
            </a:pPr>
            <a:r>
              <a:rPr lang="zh-CN" altLang="en-US" sz="2935" b="1" dirty="0">
                <a:solidFill>
                  <a:srgbClr val="202A36"/>
                </a:solidFill>
                <a:latin typeface="Times New Roman"/>
                <a:ea typeface="微软雅黑"/>
                <a:cs typeface="+mn-ea"/>
                <a:sym typeface="+mn-lt"/>
              </a:rPr>
              <a:t>基数</a:t>
            </a:r>
            <a:r>
              <a:rPr kumimoji="0" lang="zh-CN" altLang="en-US" sz="2935" b="1" i="0" u="none" strike="noStrike" kern="1200" cap="none" spc="0" normalizeH="0" baseline="0" noProof="0" dirty="0">
                <a:ln>
                  <a:noFill/>
                </a:ln>
                <a:solidFill>
                  <a:srgbClr val="202A36"/>
                </a:solidFill>
                <a:effectLst/>
                <a:uLnTx/>
                <a:uFillTx/>
                <a:latin typeface="Times New Roman"/>
                <a:ea typeface="微软雅黑"/>
                <a:cs typeface="+mn-ea"/>
                <a:sym typeface="+mn-lt"/>
              </a:rPr>
              <a:t>排序的特点</a:t>
            </a:r>
          </a:p>
        </p:txBody>
      </p:sp>
      <p:sp>
        <p:nvSpPr>
          <p:cNvPr id="7" name="矩形 6"/>
          <p:cNvSpPr/>
          <p:nvPr/>
        </p:nvSpPr>
        <p:spPr>
          <a:xfrm>
            <a:off x="10703360" y="0"/>
            <a:ext cx="1488640" cy="1483915"/>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lIns="75520" tIns="37760" rIns="75520" bIns="3776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Times New Roman"/>
              <a:ea typeface="微软雅黑"/>
              <a:cs typeface="+mn-cs"/>
            </a:endParaRPr>
          </a:p>
        </p:txBody>
      </p:sp>
      <p:grpSp>
        <p:nvGrpSpPr>
          <p:cNvPr id="8" name="组合 7"/>
          <p:cNvGrpSpPr/>
          <p:nvPr/>
        </p:nvGrpSpPr>
        <p:grpSpPr>
          <a:xfrm>
            <a:off x="11121605" y="215817"/>
            <a:ext cx="652151" cy="610641"/>
            <a:chOff x="1784487" y="2486066"/>
            <a:chExt cx="446032" cy="418971"/>
          </a:xfrm>
          <a:solidFill>
            <a:srgbClr val="FCB00F"/>
          </a:solidFill>
        </p:grpSpPr>
        <p:sp>
          <p:nvSpPr>
            <p:cNvPr id="9" name="Freeform 68"/>
            <p:cNvSpPr/>
            <p:nvPr/>
          </p:nvSpPr>
          <p:spPr bwMode="auto">
            <a:xfrm flipH="1">
              <a:off x="1784487" y="2669491"/>
              <a:ext cx="66153" cy="235546"/>
            </a:xfrm>
            <a:custGeom>
              <a:avLst/>
              <a:gdLst>
                <a:gd name="T0" fmla="*/ 24 w 40"/>
                <a:gd name="T1" fmla="*/ 0 h 144"/>
                <a:gd name="T2" fmla="*/ 0 w 40"/>
                <a:gd name="T3" fmla="*/ 0 h 144"/>
                <a:gd name="T4" fmla="*/ 0 w 40"/>
                <a:gd name="T5" fmla="*/ 100 h 144"/>
                <a:gd name="T6" fmla="*/ 9 w 40"/>
                <a:gd name="T7" fmla="*/ 108 h 144"/>
                <a:gd name="T8" fmla="*/ 9 w 40"/>
                <a:gd name="T9" fmla="*/ 109 h 144"/>
                <a:gd name="T10" fmla="*/ 11 w 40"/>
                <a:gd name="T11" fmla="*/ 111 h 144"/>
                <a:gd name="T12" fmla="*/ 12 w 40"/>
                <a:gd name="T13" fmla="*/ 113 h 144"/>
                <a:gd name="T14" fmla="*/ 13 w 40"/>
                <a:gd name="T15" fmla="*/ 115 h 144"/>
                <a:gd name="T16" fmla="*/ 14 w 40"/>
                <a:gd name="T17" fmla="*/ 117 h 144"/>
                <a:gd name="T18" fmla="*/ 15 w 40"/>
                <a:gd name="T19" fmla="*/ 119 h 144"/>
                <a:gd name="T20" fmla="*/ 15 w 40"/>
                <a:gd name="T21" fmla="*/ 122 h 144"/>
                <a:gd name="T22" fmla="*/ 16 w 40"/>
                <a:gd name="T23" fmla="*/ 123 h 144"/>
                <a:gd name="T24" fmla="*/ 16 w 40"/>
                <a:gd name="T25" fmla="*/ 128 h 144"/>
                <a:gd name="T26" fmla="*/ 15 w 40"/>
                <a:gd name="T27" fmla="*/ 133 h 144"/>
                <a:gd name="T28" fmla="*/ 15 w 40"/>
                <a:gd name="T29" fmla="*/ 136 h 144"/>
                <a:gd name="T30" fmla="*/ 14 w 40"/>
                <a:gd name="T31" fmla="*/ 138 h 144"/>
                <a:gd name="T32" fmla="*/ 12 w 40"/>
                <a:gd name="T33" fmla="*/ 144 h 144"/>
                <a:gd name="T34" fmla="*/ 24 w 40"/>
                <a:gd name="T35" fmla="*/ 144 h 144"/>
                <a:gd name="T36" fmla="*/ 40 w 40"/>
                <a:gd name="T37" fmla="*/ 128 h 144"/>
                <a:gd name="T38" fmla="*/ 40 w 40"/>
                <a:gd name="T39" fmla="*/ 16 h 144"/>
                <a:gd name="T40" fmla="*/ 24 w 40"/>
                <a:gd name="T4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144">
                  <a:moveTo>
                    <a:pt x="24" y="0"/>
                  </a:moveTo>
                  <a:cubicBezTo>
                    <a:pt x="0" y="0"/>
                    <a:pt x="0" y="0"/>
                    <a:pt x="0" y="0"/>
                  </a:cubicBezTo>
                  <a:cubicBezTo>
                    <a:pt x="0" y="100"/>
                    <a:pt x="0" y="100"/>
                    <a:pt x="0" y="100"/>
                  </a:cubicBezTo>
                  <a:cubicBezTo>
                    <a:pt x="3" y="102"/>
                    <a:pt x="6" y="105"/>
                    <a:pt x="9" y="108"/>
                  </a:cubicBezTo>
                  <a:cubicBezTo>
                    <a:pt x="9" y="109"/>
                    <a:pt x="9" y="109"/>
                    <a:pt x="9" y="109"/>
                  </a:cubicBezTo>
                  <a:cubicBezTo>
                    <a:pt x="10" y="109"/>
                    <a:pt x="10" y="110"/>
                    <a:pt x="11" y="111"/>
                  </a:cubicBezTo>
                  <a:cubicBezTo>
                    <a:pt x="11" y="112"/>
                    <a:pt x="12" y="112"/>
                    <a:pt x="12" y="113"/>
                  </a:cubicBezTo>
                  <a:cubicBezTo>
                    <a:pt x="12" y="113"/>
                    <a:pt x="13" y="114"/>
                    <a:pt x="13" y="115"/>
                  </a:cubicBezTo>
                  <a:cubicBezTo>
                    <a:pt x="13" y="115"/>
                    <a:pt x="14" y="116"/>
                    <a:pt x="14" y="117"/>
                  </a:cubicBezTo>
                  <a:cubicBezTo>
                    <a:pt x="14" y="118"/>
                    <a:pt x="14" y="118"/>
                    <a:pt x="15" y="119"/>
                  </a:cubicBezTo>
                  <a:cubicBezTo>
                    <a:pt x="15" y="120"/>
                    <a:pt x="15" y="121"/>
                    <a:pt x="15" y="122"/>
                  </a:cubicBezTo>
                  <a:cubicBezTo>
                    <a:pt x="15" y="122"/>
                    <a:pt x="16" y="123"/>
                    <a:pt x="16" y="123"/>
                  </a:cubicBezTo>
                  <a:cubicBezTo>
                    <a:pt x="16" y="125"/>
                    <a:pt x="16" y="126"/>
                    <a:pt x="16" y="128"/>
                  </a:cubicBezTo>
                  <a:cubicBezTo>
                    <a:pt x="16" y="130"/>
                    <a:pt x="16" y="132"/>
                    <a:pt x="15" y="133"/>
                  </a:cubicBezTo>
                  <a:cubicBezTo>
                    <a:pt x="15" y="134"/>
                    <a:pt x="15" y="135"/>
                    <a:pt x="15" y="136"/>
                  </a:cubicBezTo>
                  <a:cubicBezTo>
                    <a:pt x="15" y="136"/>
                    <a:pt x="15" y="137"/>
                    <a:pt x="14" y="138"/>
                  </a:cubicBezTo>
                  <a:cubicBezTo>
                    <a:pt x="14" y="140"/>
                    <a:pt x="13" y="142"/>
                    <a:pt x="12" y="144"/>
                  </a:cubicBezTo>
                  <a:cubicBezTo>
                    <a:pt x="24" y="144"/>
                    <a:pt x="24" y="144"/>
                    <a:pt x="24" y="144"/>
                  </a:cubicBezTo>
                  <a:cubicBezTo>
                    <a:pt x="33" y="144"/>
                    <a:pt x="40" y="137"/>
                    <a:pt x="40" y="128"/>
                  </a:cubicBezTo>
                  <a:cubicBezTo>
                    <a:pt x="40" y="16"/>
                    <a:pt x="40" y="16"/>
                    <a:pt x="40" y="16"/>
                  </a:cubicBezTo>
                  <a:cubicBezTo>
                    <a:pt x="40" y="7"/>
                    <a:pt x="33"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55015" rtl="0" eaLnBrk="1" fontAlgn="auto" latinLnBrk="0" hangingPunct="1">
                <a:lnSpc>
                  <a:spcPct val="100000"/>
                </a:lnSpc>
                <a:spcBef>
                  <a:spcPts val="0"/>
                </a:spcBef>
                <a:spcAft>
                  <a:spcPts val="0"/>
                </a:spcAft>
                <a:buClrTx/>
                <a:buSzTx/>
                <a:buFontTx/>
                <a:buNone/>
                <a:tabLst/>
                <a:defRPr/>
              </a:pPr>
              <a:endParaRPr kumimoji="0" lang="zh-CN" altLang="en-US" sz="15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0" name="Freeform 69"/>
            <p:cNvSpPr/>
            <p:nvPr/>
          </p:nvSpPr>
          <p:spPr bwMode="auto">
            <a:xfrm flipH="1">
              <a:off x="1850640" y="2852915"/>
              <a:ext cx="313727" cy="52121"/>
            </a:xfrm>
            <a:custGeom>
              <a:avLst/>
              <a:gdLst>
                <a:gd name="T0" fmla="*/ 191 w 192"/>
                <a:gd name="T1" fmla="*/ 10 h 32"/>
                <a:gd name="T2" fmla="*/ 189 w 192"/>
                <a:gd name="T3" fmla="*/ 8 h 32"/>
                <a:gd name="T4" fmla="*/ 188 w 192"/>
                <a:gd name="T5" fmla="*/ 6 h 32"/>
                <a:gd name="T6" fmla="*/ 187 w 192"/>
                <a:gd name="T7" fmla="*/ 4 h 32"/>
                <a:gd name="T8" fmla="*/ 184 w 192"/>
                <a:gd name="T9" fmla="*/ 3 h 32"/>
                <a:gd name="T10" fmla="*/ 181 w 192"/>
                <a:gd name="T11" fmla="*/ 1 h 32"/>
                <a:gd name="T12" fmla="*/ 176 w 192"/>
                <a:gd name="T13" fmla="*/ 0 h 32"/>
                <a:gd name="T14" fmla="*/ 16 w 192"/>
                <a:gd name="T15" fmla="*/ 0 h 32"/>
                <a:gd name="T16" fmla="*/ 11 w 192"/>
                <a:gd name="T17" fmla="*/ 1 h 32"/>
                <a:gd name="T18" fmla="*/ 8 w 192"/>
                <a:gd name="T19" fmla="*/ 3 h 32"/>
                <a:gd name="T20" fmla="*/ 5 w 192"/>
                <a:gd name="T21" fmla="*/ 4 h 32"/>
                <a:gd name="T22" fmla="*/ 4 w 192"/>
                <a:gd name="T23" fmla="*/ 6 h 32"/>
                <a:gd name="T24" fmla="*/ 3 w 192"/>
                <a:gd name="T25" fmla="*/ 8 h 32"/>
                <a:gd name="T26" fmla="*/ 1 w 192"/>
                <a:gd name="T27" fmla="*/ 10 h 32"/>
                <a:gd name="T28" fmla="*/ 1 w 192"/>
                <a:gd name="T29" fmla="*/ 11 h 32"/>
                <a:gd name="T30" fmla="*/ 0 w 192"/>
                <a:gd name="T31" fmla="*/ 16 h 32"/>
                <a:gd name="T32" fmla="*/ 2 w 192"/>
                <a:gd name="T33" fmla="*/ 24 h 32"/>
                <a:gd name="T34" fmla="*/ 3 w 192"/>
                <a:gd name="T35" fmla="*/ 25 h 32"/>
                <a:gd name="T36" fmla="*/ 16 w 192"/>
                <a:gd name="T37" fmla="*/ 32 h 32"/>
                <a:gd name="T38" fmla="*/ 176 w 192"/>
                <a:gd name="T39" fmla="*/ 32 h 32"/>
                <a:gd name="T40" fmla="*/ 189 w 192"/>
                <a:gd name="T41" fmla="*/ 25 h 32"/>
                <a:gd name="T42" fmla="*/ 190 w 192"/>
                <a:gd name="T43" fmla="*/ 24 h 32"/>
                <a:gd name="T44" fmla="*/ 192 w 192"/>
                <a:gd name="T45" fmla="*/ 16 h 32"/>
                <a:gd name="T46" fmla="*/ 191 w 192"/>
                <a:gd name="T47" fmla="*/ 11 h 32"/>
                <a:gd name="T48" fmla="*/ 191 w 192"/>
                <a:gd name="T4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32">
                  <a:moveTo>
                    <a:pt x="191" y="10"/>
                  </a:moveTo>
                  <a:cubicBezTo>
                    <a:pt x="190" y="9"/>
                    <a:pt x="190" y="8"/>
                    <a:pt x="189" y="8"/>
                  </a:cubicBezTo>
                  <a:cubicBezTo>
                    <a:pt x="189" y="7"/>
                    <a:pt x="188" y="6"/>
                    <a:pt x="188" y="6"/>
                  </a:cubicBezTo>
                  <a:cubicBezTo>
                    <a:pt x="188" y="5"/>
                    <a:pt x="187" y="5"/>
                    <a:pt x="187" y="4"/>
                  </a:cubicBezTo>
                  <a:cubicBezTo>
                    <a:pt x="186" y="4"/>
                    <a:pt x="185" y="3"/>
                    <a:pt x="184" y="3"/>
                  </a:cubicBezTo>
                  <a:cubicBezTo>
                    <a:pt x="183" y="2"/>
                    <a:pt x="182" y="1"/>
                    <a:pt x="181" y="1"/>
                  </a:cubicBezTo>
                  <a:cubicBezTo>
                    <a:pt x="180" y="0"/>
                    <a:pt x="178" y="0"/>
                    <a:pt x="176" y="0"/>
                  </a:cubicBezTo>
                  <a:cubicBezTo>
                    <a:pt x="16" y="0"/>
                    <a:pt x="16" y="0"/>
                    <a:pt x="16" y="0"/>
                  </a:cubicBezTo>
                  <a:cubicBezTo>
                    <a:pt x="14" y="0"/>
                    <a:pt x="12" y="0"/>
                    <a:pt x="11" y="1"/>
                  </a:cubicBezTo>
                  <a:cubicBezTo>
                    <a:pt x="10" y="1"/>
                    <a:pt x="9" y="2"/>
                    <a:pt x="8" y="3"/>
                  </a:cubicBezTo>
                  <a:cubicBezTo>
                    <a:pt x="7" y="3"/>
                    <a:pt x="6" y="4"/>
                    <a:pt x="5" y="4"/>
                  </a:cubicBezTo>
                  <a:cubicBezTo>
                    <a:pt x="5" y="5"/>
                    <a:pt x="4" y="5"/>
                    <a:pt x="4" y="6"/>
                  </a:cubicBezTo>
                  <a:cubicBezTo>
                    <a:pt x="4" y="6"/>
                    <a:pt x="3" y="7"/>
                    <a:pt x="3" y="8"/>
                  </a:cubicBezTo>
                  <a:cubicBezTo>
                    <a:pt x="2" y="8"/>
                    <a:pt x="2" y="9"/>
                    <a:pt x="1" y="10"/>
                  </a:cubicBezTo>
                  <a:cubicBezTo>
                    <a:pt x="1" y="10"/>
                    <a:pt x="1" y="11"/>
                    <a:pt x="1" y="11"/>
                  </a:cubicBezTo>
                  <a:cubicBezTo>
                    <a:pt x="0" y="13"/>
                    <a:pt x="0" y="14"/>
                    <a:pt x="0" y="16"/>
                  </a:cubicBezTo>
                  <a:cubicBezTo>
                    <a:pt x="0" y="19"/>
                    <a:pt x="1" y="21"/>
                    <a:pt x="2" y="24"/>
                  </a:cubicBezTo>
                  <a:cubicBezTo>
                    <a:pt x="3" y="25"/>
                    <a:pt x="3" y="25"/>
                    <a:pt x="3" y="25"/>
                  </a:cubicBezTo>
                  <a:cubicBezTo>
                    <a:pt x="5" y="29"/>
                    <a:pt x="10" y="32"/>
                    <a:pt x="16" y="32"/>
                  </a:cubicBezTo>
                  <a:cubicBezTo>
                    <a:pt x="176" y="32"/>
                    <a:pt x="176" y="32"/>
                    <a:pt x="176" y="32"/>
                  </a:cubicBezTo>
                  <a:cubicBezTo>
                    <a:pt x="182" y="32"/>
                    <a:pt x="187" y="29"/>
                    <a:pt x="189" y="25"/>
                  </a:cubicBezTo>
                  <a:cubicBezTo>
                    <a:pt x="190" y="24"/>
                    <a:pt x="190" y="24"/>
                    <a:pt x="190" y="24"/>
                  </a:cubicBezTo>
                  <a:cubicBezTo>
                    <a:pt x="191" y="21"/>
                    <a:pt x="192" y="19"/>
                    <a:pt x="192" y="16"/>
                  </a:cubicBezTo>
                  <a:cubicBezTo>
                    <a:pt x="192" y="14"/>
                    <a:pt x="192" y="13"/>
                    <a:pt x="191" y="11"/>
                  </a:cubicBezTo>
                  <a:cubicBezTo>
                    <a:pt x="191" y="11"/>
                    <a:pt x="191" y="10"/>
                    <a:pt x="19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55015" rtl="0" eaLnBrk="1" fontAlgn="auto" latinLnBrk="0" hangingPunct="1">
                <a:lnSpc>
                  <a:spcPct val="100000"/>
                </a:lnSpc>
                <a:spcBef>
                  <a:spcPts val="0"/>
                </a:spcBef>
                <a:spcAft>
                  <a:spcPts val="0"/>
                </a:spcAft>
                <a:buClrTx/>
                <a:buSzTx/>
                <a:buFontTx/>
                <a:buNone/>
                <a:tabLst/>
                <a:defRPr/>
              </a:pPr>
              <a:endParaRPr kumimoji="0" lang="zh-CN" altLang="en-US" sz="15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1" name="Freeform 70"/>
            <p:cNvSpPr/>
            <p:nvPr/>
          </p:nvSpPr>
          <p:spPr bwMode="auto">
            <a:xfrm flipH="1">
              <a:off x="2164366" y="2669491"/>
              <a:ext cx="66153" cy="235546"/>
            </a:xfrm>
            <a:custGeom>
              <a:avLst/>
              <a:gdLst>
                <a:gd name="T0" fmla="*/ 40 w 40"/>
                <a:gd name="T1" fmla="*/ 96 h 144"/>
                <a:gd name="T2" fmla="*/ 40 w 40"/>
                <a:gd name="T3" fmla="*/ 64 h 144"/>
                <a:gd name="T4" fmla="*/ 24 w 40"/>
                <a:gd name="T5" fmla="*/ 64 h 144"/>
                <a:gd name="T6" fmla="*/ 24 w 40"/>
                <a:gd name="T7" fmla="*/ 48 h 144"/>
                <a:gd name="T8" fmla="*/ 40 w 40"/>
                <a:gd name="T9" fmla="*/ 48 h 144"/>
                <a:gd name="T10" fmla="*/ 40 w 40"/>
                <a:gd name="T11" fmla="*/ 32 h 144"/>
                <a:gd name="T12" fmla="*/ 24 w 40"/>
                <a:gd name="T13" fmla="*/ 32 h 144"/>
                <a:gd name="T14" fmla="*/ 24 w 40"/>
                <a:gd name="T15" fmla="*/ 16 h 144"/>
                <a:gd name="T16" fmla="*/ 40 w 40"/>
                <a:gd name="T17" fmla="*/ 16 h 144"/>
                <a:gd name="T18" fmla="*/ 40 w 40"/>
                <a:gd name="T19" fmla="*/ 0 h 144"/>
                <a:gd name="T20" fmla="*/ 16 w 40"/>
                <a:gd name="T21" fmla="*/ 0 h 144"/>
                <a:gd name="T22" fmla="*/ 0 w 40"/>
                <a:gd name="T23" fmla="*/ 16 h 144"/>
                <a:gd name="T24" fmla="*/ 0 w 40"/>
                <a:gd name="T25" fmla="*/ 128 h 144"/>
                <a:gd name="T26" fmla="*/ 16 w 40"/>
                <a:gd name="T27" fmla="*/ 144 h 144"/>
                <a:gd name="T28" fmla="*/ 28 w 40"/>
                <a:gd name="T29" fmla="*/ 144 h 144"/>
                <a:gd name="T30" fmla="*/ 26 w 40"/>
                <a:gd name="T31" fmla="*/ 138 h 144"/>
                <a:gd name="T32" fmla="*/ 25 w 40"/>
                <a:gd name="T33" fmla="*/ 136 h 144"/>
                <a:gd name="T34" fmla="*/ 25 w 40"/>
                <a:gd name="T35" fmla="*/ 133 h 144"/>
                <a:gd name="T36" fmla="*/ 24 w 40"/>
                <a:gd name="T37" fmla="*/ 128 h 144"/>
                <a:gd name="T38" fmla="*/ 24 w 40"/>
                <a:gd name="T39" fmla="*/ 123 h 144"/>
                <a:gd name="T40" fmla="*/ 25 w 40"/>
                <a:gd name="T41" fmla="*/ 122 h 144"/>
                <a:gd name="T42" fmla="*/ 25 w 40"/>
                <a:gd name="T43" fmla="*/ 119 h 144"/>
                <a:gd name="T44" fmla="*/ 26 w 40"/>
                <a:gd name="T45" fmla="*/ 117 h 144"/>
                <a:gd name="T46" fmla="*/ 27 w 40"/>
                <a:gd name="T47" fmla="*/ 115 h 144"/>
                <a:gd name="T48" fmla="*/ 28 w 40"/>
                <a:gd name="T49" fmla="*/ 113 h 144"/>
                <a:gd name="T50" fmla="*/ 29 w 40"/>
                <a:gd name="T51" fmla="*/ 111 h 144"/>
                <a:gd name="T52" fmla="*/ 31 w 40"/>
                <a:gd name="T53" fmla="*/ 109 h 144"/>
                <a:gd name="T54" fmla="*/ 31 w 40"/>
                <a:gd name="T55" fmla="*/ 108 h 144"/>
                <a:gd name="T56" fmla="*/ 40 w 40"/>
                <a:gd name="T57" fmla="*/ 100 h 144"/>
                <a:gd name="T58" fmla="*/ 40 w 40"/>
                <a:gd name="T59"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144">
                  <a:moveTo>
                    <a:pt x="40" y="96"/>
                  </a:moveTo>
                  <a:cubicBezTo>
                    <a:pt x="40" y="64"/>
                    <a:pt x="40" y="64"/>
                    <a:pt x="40" y="64"/>
                  </a:cubicBezTo>
                  <a:cubicBezTo>
                    <a:pt x="24" y="64"/>
                    <a:pt x="24" y="64"/>
                    <a:pt x="24" y="64"/>
                  </a:cubicBezTo>
                  <a:cubicBezTo>
                    <a:pt x="24" y="48"/>
                    <a:pt x="24" y="48"/>
                    <a:pt x="24" y="48"/>
                  </a:cubicBezTo>
                  <a:cubicBezTo>
                    <a:pt x="40" y="48"/>
                    <a:pt x="40" y="48"/>
                    <a:pt x="40" y="48"/>
                  </a:cubicBezTo>
                  <a:cubicBezTo>
                    <a:pt x="40" y="32"/>
                    <a:pt x="40" y="32"/>
                    <a:pt x="40" y="32"/>
                  </a:cubicBezTo>
                  <a:cubicBezTo>
                    <a:pt x="24" y="32"/>
                    <a:pt x="24" y="32"/>
                    <a:pt x="24" y="32"/>
                  </a:cubicBezTo>
                  <a:cubicBezTo>
                    <a:pt x="24" y="16"/>
                    <a:pt x="24" y="16"/>
                    <a:pt x="24" y="16"/>
                  </a:cubicBezTo>
                  <a:cubicBezTo>
                    <a:pt x="40" y="16"/>
                    <a:pt x="40" y="16"/>
                    <a:pt x="40" y="16"/>
                  </a:cubicBezTo>
                  <a:cubicBezTo>
                    <a:pt x="40" y="0"/>
                    <a:pt x="40" y="0"/>
                    <a:pt x="40" y="0"/>
                  </a:cubicBezTo>
                  <a:cubicBezTo>
                    <a:pt x="16" y="0"/>
                    <a:pt x="16" y="0"/>
                    <a:pt x="16" y="0"/>
                  </a:cubicBezTo>
                  <a:cubicBezTo>
                    <a:pt x="7" y="0"/>
                    <a:pt x="0" y="7"/>
                    <a:pt x="0" y="16"/>
                  </a:cubicBezTo>
                  <a:cubicBezTo>
                    <a:pt x="0" y="128"/>
                    <a:pt x="0" y="128"/>
                    <a:pt x="0" y="128"/>
                  </a:cubicBezTo>
                  <a:cubicBezTo>
                    <a:pt x="0" y="137"/>
                    <a:pt x="7" y="144"/>
                    <a:pt x="16" y="144"/>
                  </a:cubicBezTo>
                  <a:cubicBezTo>
                    <a:pt x="28" y="144"/>
                    <a:pt x="28" y="144"/>
                    <a:pt x="28" y="144"/>
                  </a:cubicBezTo>
                  <a:cubicBezTo>
                    <a:pt x="27" y="142"/>
                    <a:pt x="26" y="140"/>
                    <a:pt x="26" y="138"/>
                  </a:cubicBezTo>
                  <a:cubicBezTo>
                    <a:pt x="25" y="137"/>
                    <a:pt x="25" y="136"/>
                    <a:pt x="25" y="136"/>
                  </a:cubicBezTo>
                  <a:cubicBezTo>
                    <a:pt x="25" y="135"/>
                    <a:pt x="25" y="134"/>
                    <a:pt x="25" y="133"/>
                  </a:cubicBezTo>
                  <a:cubicBezTo>
                    <a:pt x="24" y="132"/>
                    <a:pt x="24" y="130"/>
                    <a:pt x="24" y="128"/>
                  </a:cubicBezTo>
                  <a:cubicBezTo>
                    <a:pt x="24" y="126"/>
                    <a:pt x="24" y="125"/>
                    <a:pt x="24" y="123"/>
                  </a:cubicBezTo>
                  <a:cubicBezTo>
                    <a:pt x="24" y="123"/>
                    <a:pt x="25" y="122"/>
                    <a:pt x="25" y="122"/>
                  </a:cubicBezTo>
                  <a:cubicBezTo>
                    <a:pt x="25" y="121"/>
                    <a:pt x="25" y="120"/>
                    <a:pt x="25" y="119"/>
                  </a:cubicBezTo>
                  <a:cubicBezTo>
                    <a:pt x="26" y="118"/>
                    <a:pt x="26" y="118"/>
                    <a:pt x="26" y="117"/>
                  </a:cubicBezTo>
                  <a:cubicBezTo>
                    <a:pt x="26" y="116"/>
                    <a:pt x="27" y="115"/>
                    <a:pt x="27" y="115"/>
                  </a:cubicBezTo>
                  <a:cubicBezTo>
                    <a:pt x="27" y="114"/>
                    <a:pt x="28" y="113"/>
                    <a:pt x="28" y="113"/>
                  </a:cubicBezTo>
                  <a:cubicBezTo>
                    <a:pt x="28" y="112"/>
                    <a:pt x="29" y="112"/>
                    <a:pt x="29" y="111"/>
                  </a:cubicBezTo>
                  <a:cubicBezTo>
                    <a:pt x="30" y="110"/>
                    <a:pt x="30" y="109"/>
                    <a:pt x="31" y="109"/>
                  </a:cubicBezTo>
                  <a:cubicBezTo>
                    <a:pt x="31" y="108"/>
                    <a:pt x="31" y="108"/>
                    <a:pt x="31" y="108"/>
                  </a:cubicBezTo>
                  <a:cubicBezTo>
                    <a:pt x="34" y="105"/>
                    <a:pt x="37" y="102"/>
                    <a:pt x="40" y="100"/>
                  </a:cubicBezTo>
                  <a:lnTo>
                    <a:pt x="40"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55015" rtl="0" eaLnBrk="1" fontAlgn="auto" latinLnBrk="0" hangingPunct="1">
                <a:lnSpc>
                  <a:spcPct val="100000"/>
                </a:lnSpc>
                <a:spcBef>
                  <a:spcPts val="0"/>
                </a:spcBef>
                <a:spcAft>
                  <a:spcPts val="0"/>
                </a:spcAft>
                <a:buClrTx/>
                <a:buSzTx/>
                <a:buFontTx/>
                <a:buNone/>
                <a:tabLst/>
                <a:defRPr/>
              </a:pPr>
              <a:endParaRPr kumimoji="0" lang="zh-CN" altLang="en-US" sz="15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2" name="Freeform 71"/>
            <p:cNvSpPr/>
            <p:nvPr/>
          </p:nvSpPr>
          <p:spPr bwMode="auto">
            <a:xfrm flipH="1">
              <a:off x="1863670" y="2486066"/>
              <a:ext cx="91211" cy="91211"/>
            </a:xfrm>
            <a:custGeom>
              <a:avLst/>
              <a:gdLst>
                <a:gd name="T0" fmla="*/ 16 w 56"/>
                <a:gd name="T1" fmla="*/ 56 h 56"/>
                <a:gd name="T2" fmla="*/ 56 w 56"/>
                <a:gd name="T3" fmla="*/ 56 h 56"/>
                <a:gd name="T4" fmla="*/ 0 w 56"/>
                <a:gd name="T5" fmla="*/ 0 h 56"/>
                <a:gd name="T6" fmla="*/ 0 w 56"/>
                <a:gd name="T7" fmla="*/ 40 h 56"/>
                <a:gd name="T8" fmla="*/ 16 w 56"/>
                <a:gd name="T9" fmla="*/ 56 h 56"/>
              </a:gdLst>
              <a:ahLst/>
              <a:cxnLst>
                <a:cxn ang="0">
                  <a:pos x="T0" y="T1"/>
                </a:cxn>
                <a:cxn ang="0">
                  <a:pos x="T2" y="T3"/>
                </a:cxn>
                <a:cxn ang="0">
                  <a:pos x="T4" y="T5"/>
                </a:cxn>
                <a:cxn ang="0">
                  <a:pos x="T6" y="T7"/>
                </a:cxn>
                <a:cxn ang="0">
                  <a:pos x="T8" y="T9"/>
                </a:cxn>
              </a:cxnLst>
              <a:rect l="0" t="0" r="r" b="b"/>
              <a:pathLst>
                <a:path w="56" h="56">
                  <a:moveTo>
                    <a:pt x="16" y="56"/>
                  </a:moveTo>
                  <a:cubicBezTo>
                    <a:pt x="56" y="56"/>
                    <a:pt x="56" y="56"/>
                    <a:pt x="56" y="56"/>
                  </a:cubicBezTo>
                  <a:cubicBezTo>
                    <a:pt x="0" y="0"/>
                    <a:pt x="0" y="0"/>
                    <a:pt x="0" y="0"/>
                  </a:cubicBezTo>
                  <a:cubicBezTo>
                    <a:pt x="0" y="40"/>
                    <a:pt x="0" y="40"/>
                    <a:pt x="0" y="40"/>
                  </a:cubicBezTo>
                  <a:cubicBezTo>
                    <a:pt x="0" y="49"/>
                    <a:pt x="7" y="56"/>
                    <a:pt x="1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55015" rtl="0" eaLnBrk="1" fontAlgn="auto" latinLnBrk="0" hangingPunct="1">
                <a:lnSpc>
                  <a:spcPct val="100000"/>
                </a:lnSpc>
                <a:spcBef>
                  <a:spcPts val="0"/>
                </a:spcBef>
                <a:spcAft>
                  <a:spcPts val="0"/>
                </a:spcAft>
                <a:buClrTx/>
                <a:buSzTx/>
                <a:buFontTx/>
                <a:buNone/>
                <a:tabLst/>
                <a:defRPr/>
              </a:pPr>
              <a:endParaRPr kumimoji="0" lang="zh-CN" altLang="en-US" sz="15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3" name="Freeform 72"/>
            <p:cNvSpPr/>
            <p:nvPr/>
          </p:nvSpPr>
          <p:spPr bwMode="auto">
            <a:xfrm flipH="1">
              <a:off x="1863670" y="2486066"/>
              <a:ext cx="287666" cy="157365"/>
            </a:xfrm>
            <a:custGeom>
              <a:avLst/>
              <a:gdLst>
                <a:gd name="T0" fmla="*/ 176 w 176"/>
                <a:gd name="T1" fmla="*/ 72 h 96"/>
                <a:gd name="T2" fmla="*/ 120 w 176"/>
                <a:gd name="T3" fmla="*/ 72 h 96"/>
                <a:gd name="T4" fmla="*/ 104 w 176"/>
                <a:gd name="T5" fmla="*/ 56 h 96"/>
                <a:gd name="T6" fmla="*/ 104 w 176"/>
                <a:gd name="T7" fmla="*/ 40 h 96"/>
                <a:gd name="T8" fmla="*/ 104 w 176"/>
                <a:gd name="T9" fmla="*/ 0 h 96"/>
                <a:gd name="T10" fmla="*/ 16 w 176"/>
                <a:gd name="T11" fmla="*/ 0 h 96"/>
                <a:gd name="T12" fmla="*/ 0 w 176"/>
                <a:gd name="T13" fmla="*/ 16 h 96"/>
                <a:gd name="T14" fmla="*/ 0 w 176"/>
                <a:gd name="T15" fmla="*/ 96 h 96"/>
                <a:gd name="T16" fmla="*/ 176 w 176"/>
                <a:gd name="T17" fmla="*/ 96 h 96"/>
                <a:gd name="T18" fmla="*/ 176 w 176"/>
                <a:gd name="T19" fmla="*/ 7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96">
                  <a:moveTo>
                    <a:pt x="176" y="72"/>
                  </a:moveTo>
                  <a:cubicBezTo>
                    <a:pt x="120" y="72"/>
                    <a:pt x="120" y="72"/>
                    <a:pt x="120" y="72"/>
                  </a:cubicBezTo>
                  <a:cubicBezTo>
                    <a:pt x="111" y="72"/>
                    <a:pt x="104" y="65"/>
                    <a:pt x="104" y="56"/>
                  </a:cubicBezTo>
                  <a:cubicBezTo>
                    <a:pt x="104" y="40"/>
                    <a:pt x="104" y="40"/>
                    <a:pt x="104" y="40"/>
                  </a:cubicBezTo>
                  <a:cubicBezTo>
                    <a:pt x="104" y="0"/>
                    <a:pt x="104" y="0"/>
                    <a:pt x="104" y="0"/>
                  </a:cubicBezTo>
                  <a:cubicBezTo>
                    <a:pt x="16" y="0"/>
                    <a:pt x="16" y="0"/>
                    <a:pt x="16" y="0"/>
                  </a:cubicBezTo>
                  <a:cubicBezTo>
                    <a:pt x="7" y="0"/>
                    <a:pt x="0" y="7"/>
                    <a:pt x="0" y="16"/>
                  </a:cubicBezTo>
                  <a:cubicBezTo>
                    <a:pt x="0" y="96"/>
                    <a:pt x="0" y="96"/>
                    <a:pt x="0" y="96"/>
                  </a:cubicBezTo>
                  <a:cubicBezTo>
                    <a:pt x="176" y="96"/>
                    <a:pt x="176" y="96"/>
                    <a:pt x="176" y="96"/>
                  </a:cubicBezTo>
                  <a:lnTo>
                    <a:pt x="176"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55015" rtl="0" eaLnBrk="1" fontAlgn="auto" latinLnBrk="0" hangingPunct="1">
                <a:lnSpc>
                  <a:spcPct val="100000"/>
                </a:lnSpc>
                <a:spcBef>
                  <a:spcPts val="0"/>
                </a:spcBef>
                <a:spcAft>
                  <a:spcPts val="0"/>
                </a:spcAft>
                <a:buClrTx/>
                <a:buSzTx/>
                <a:buFontTx/>
                <a:buNone/>
                <a:tabLst/>
                <a:defRPr/>
              </a:pPr>
              <a:endParaRPr kumimoji="0" lang="zh-CN" altLang="en-US" sz="15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4" name="Rectangle 73"/>
            <p:cNvSpPr>
              <a:spLocks noChangeArrowheads="1"/>
            </p:cNvSpPr>
            <p:nvPr/>
          </p:nvSpPr>
          <p:spPr bwMode="auto">
            <a:xfrm flipH="1">
              <a:off x="1876700" y="2669491"/>
              <a:ext cx="261606" cy="1563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755015" rtl="0" eaLnBrk="1" fontAlgn="auto" latinLnBrk="0" hangingPunct="1">
                <a:lnSpc>
                  <a:spcPct val="100000"/>
                </a:lnSpc>
                <a:spcBef>
                  <a:spcPts val="0"/>
                </a:spcBef>
                <a:spcAft>
                  <a:spcPts val="0"/>
                </a:spcAft>
                <a:buClrTx/>
                <a:buSzTx/>
                <a:buFontTx/>
                <a:buNone/>
                <a:tabLst/>
                <a:defRPr/>
              </a:pPr>
              <a:endParaRPr kumimoji="0" lang="zh-CN" altLang="en-US" sz="1500" b="0" i="0" u="none" strike="noStrike" kern="120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
        <p:nvSpPr>
          <p:cNvPr id="3" name="矩形 2">
            <a:extLst>
              <a:ext uri="{FF2B5EF4-FFF2-40B4-BE49-F238E27FC236}">
                <a16:creationId xmlns:a16="http://schemas.microsoft.com/office/drawing/2014/main" id="{BA9F8972-1B0B-42DF-8C1E-1EECF33EBBDA}"/>
              </a:ext>
            </a:extLst>
          </p:cNvPr>
          <p:cNvSpPr/>
          <p:nvPr/>
        </p:nvSpPr>
        <p:spPr>
          <a:xfrm>
            <a:off x="1782720" y="2761779"/>
            <a:ext cx="3377848" cy="461665"/>
          </a:xfrm>
          <a:prstGeom prst="rect">
            <a:avLst/>
          </a:prstGeom>
        </p:spPr>
        <p:txBody>
          <a:bodyPr wrap="none">
            <a:spAutoFit/>
          </a:bodyPr>
          <a:lstStyle/>
          <a:p>
            <a:pPr marL="342900" marR="0" lvl="0" indent="-342900" algn="l" defTabSz="914400" rtl="0" eaLnBrk="1" fontAlgn="auto" latinLnBrk="0" hangingPunct="1">
              <a:lnSpc>
                <a:spcPct val="100000"/>
              </a:lnSpc>
              <a:spcBef>
                <a:spcPts val="0"/>
              </a:spcBef>
              <a:spcAft>
                <a:spcPts val="0"/>
              </a:spcAft>
              <a:buClr>
                <a:srgbClr val="FF0000"/>
              </a:buClr>
              <a:buSzTx/>
              <a:buFont typeface="Wingdings" panose="05000000000000000000" pitchFamily="2" charset="2"/>
              <a:buChar char="u"/>
              <a:tabLst/>
              <a:defRPr/>
            </a:pPr>
            <a:r>
              <a:rPr kumimoji="0" lang="zh-CN" altLang="en-US" sz="2400" b="1" i="0" u="none" strike="noStrike" kern="1200" cap="none" spc="0" normalizeH="0" baseline="0" noProof="0" dirty="0">
                <a:ln>
                  <a:noFill/>
                </a:ln>
                <a:solidFill>
                  <a:srgbClr val="000000"/>
                </a:solidFill>
                <a:effectLst/>
                <a:uLnTx/>
                <a:uFillTx/>
                <a:latin typeface="Times New Roman"/>
                <a:ea typeface="微软雅黑"/>
                <a:cs typeface="+mn-ea"/>
                <a:sym typeface="+mn-lt"/>
              </a:rPr>
              <a:t> 能用于链式存储结构</a:t>
            </a:r>
            <a:endParaRPr kumimoji="0" lang="zh-CN" altLang="en-US" sz="2400" b="0" i="0" u="none" strike="noStrike" kern="1200" cap="none" spc="0" normalizeH="0" baseline="0" noProof="0" dirty="0">
              <a:ln>
                <a:noFill/>
              </a:ln>
              <a:solidFill>
                <a:prstClr val="black"/>
              </a:solidFill>
              <a:effectLst/>
              <a:uLnTx/>
              <a:uFillTx/>
              <a:latin typeface="Times New Roman"/>
              <a:ea typeface="微软雅黑"/>
              <a:cs typeface="+mn-cs"/>
            </a:endParaRPr>
          </a:p>
        </p:txBody>
      </p:sp>
      <p:sp>
        <p:nvSpPr>
          <p:cNvPr id="15" name="矩形 14">
            <a:extLst>
              <a:ext uri="{FF2B5EF4-FFF2-40B4-BE49-F238E27FC236}">
                <a16:creationId xmlns:a16="http://schemas.microsoft.com/office/drawing/2014/main" id="{00D7577E-F067-4720-8F24-0EC555291014}"/>
              </a:ext>
            </a:extLst>
          </p:cNvPr>
          <p:cNvSpPr/>
          <p:nvPr/>
        </p:nvSpPr>
        <p:spPr>
          <a:xfrm>
            <a:off x="1771163" y="3696146"/>
            <a:ext cx="9655683" cy="830997"/>
          </a:xfrm>
          <a:prstGeom prst="rect">
            <a:avLst/>
          </a:prstGeom>
        </p:spPr>
        <p:txBody>
          <a:bodyPr wrap="square">
            <a:spAutoFit/>
          </a:bodyPr>
          <a:lstStyle/>
          <a:p>
            <a:pPr marL="342900" marR="0" lvl="0" indent="-342900" algn="l" defTabSz="914400" rtl="0" eaLnBrk="1" fontAlgn="auto" latinLnBrk="0" hangingPunct="1">
              <a:lnSpc>
                <a:spcPct val="100000"/>
              </a:lnSpc>
              <a:spcBef>
                <a:spcPts val="0"/>
              </a:spcBef>
              <a:spcAft>
                <a:spcPts val="0"/>
              </a:spcAft>
              <a:buClr>
                <a:srgbClr val="FF0000"/>
              </a:buClr>
              <a:buSzTx/>
              <a:buFont typeface="Wingdings" panose="05000000000000000000" pitchFamily="2" charset="2"/>
              <a:buChar char="u"/>
              <a:tabLst/>
              <a:defRPr/>
            </a:pPr>
            <a:r>
              <a:rPr kumimoji="0" lang="zh-CN" altLang="en-US" sz="2400" b="1" i="0" u="none" strike="noStrike" kern="1200" cap="none" spc="0" normalizeH="0" baseline="0" noProof="0" dirty="0">
                <a:ln>
                  <a:noFill/>
                </a:ln>
                <a:solidFill>
                  <a:srgbClr val="000000"/>
                </a:solidFill>
                <a:effectLst/>
                <a:uLnTx/>
                <a:uFillTx/>
                <a:latin typeface="Times New Roman"/>
                <a:ea typeface="微软雅黑"/>
                <a:cs typeface="+mn-ea"/>
                <a:sym typeface="+mn-lt"/>
              </a:rPr>
              <a:t> </a:t>
            </a:r>
            <a:r>
              <a:rPr lang="zh-CN" altLang="en-US" sz="2400" b="1" dirty="0">
                <a:solidFill>
                  <a:srgbClr val="000000"/>
                </a:solidFill>
                <a:latin typeface="Times New Roman"/>
                <a:ea typeface="微软雅黑"/>
                <a:cs typeface="+mn-ea"/>
                <a:sym typeface="+mn-lt"/>
              </a:rPr>
              <a:t>使用条件有严格的要求：需要知道各级关键字的主次关系和各级关键字的取值范围</a:t>
            </a:r>
            <a:endParaRPr kumimoji="0" lang="zh-CN" altLang="en-US" sz="2400" b="0" i="0" u="none" strike="noStrike" kern="1200" cap="none" spc="0" normalizeH="0" baseline="0" noProof="0" dirty="0">
              <a:ln>
                <a:noFill/>
              </a:ln>
              <a:solidFill>
                <a:prstClr val="black"/>
              </a:solidFill>
              <a:effectLst/>
              <a:uLnTx/>
              <a:uFillTx/>
              <a:latin typeface="Times New Roman"/>
              <a:ea typeface="微软雅黑"/>
              <a:cs typeface="+mn-cs"/>
            </a:endParaRPr>
          </a:p>
        </p:txBody>
      </p:sp>
    </p:spTree>
    <p:extLst>
      <p:ext uri="{BB962C8B-B14F-4D97-AF65-F5344CB8AC3E}">
        <p14:creationId xmlns:p14="http://schemas.microsoft.com/office/powerpoint/2010/main" val="33294153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ppt_x"/>
                                          </p:val>
                                        </p:tav>
                                        <p:tav tm="100000">
                                          <p:val>
                                            <p:strVal val="#ppt_x"/>
                                          </p:val>
                                        </p:tav>
                                      </p:tavLst>
                                    </p:anim>
                                    <p:anim calcmode="lin" valueType="num">
                                      <p:cBhvr additive="base">
                                        <p:cTn id="1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Lst>
  </p:timing>
</p:sld>
</file>

<file path=ppt/theme/theme1.xml><?xml version="1.0" encoding="utf-8"?>
<a:theme xmlns:a="http://schemas.openxmlformats.org/drawingml/2006/main" name="第一PPT，www.1ppt.com">
  <a:themeElements>
    <a:clrScheme name="气流">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k3iki2zh">
      <a:majorFont>
        <a:latin typeface="Times New Roman"/>
        <a:ea typeface="微软雅黑"/>
        <a:cs typeface=""/>
      </a:majorFont>
      <a:minorFont>
        <a:latin typeface="Times New Roman"/>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8602</TotalTime>
  <Words>8086</Words>
  <Application>Microsoft Office PowerPoint</Application>
  <PresentationFormat>宽屏</PresentationFormat>
  <Paragraphs>1271</Paragraphs>
  <Slides>95</Slides>
  <Notes>95</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95</vt:i4>
      </vt:variant>
    </vt:vector>
  </HeadingPairs>
  <TitlesOfParts>
    <vt:vector size="106" baseType="lpstr">
      <vt:lpstr>Arial Unicode MS</vt:lpstr>
      <vt:lpstr>等线</vt:lpstr>
      <vt:lpstr>宋体</vt:lpstr>
      <vt:lpstr>微软雅黑</vt:lpstr>
      <vt:lpstr>Arial</vt:lpstr>
      <vt:lpstr>Calibri</vt:lpstr>
      <vt:lpstr>Cambria Math</vt:lpstr>
      <vt:lpstr>Tahoma</vt:lpstr>
      <vt:lpstr>Times New Roman</vt:lpstr>
      <vt:lpstr>Wingdings</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dc:title>
  <dc:creator>第一PPT</dc:creator>
  <cp:keywords>www.1ppt.com</cp:keywords>
  <cp:lastModifiedBy>Administrator</cp:lastModifiedBy>
  <cp:revision>675</cp:revision>
  <dcterms:created xsi:type="dcterms:W3CDTF">2014-06-18T03:33:00Z</dcterms:created>
  <dcterms:modified xsi:type="dcterms:W3CDTF">2022-11-14T13:23:45Z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8</vt:lpwstr>
  </property>
  <property fmtid="{D5CDD505-2E9C-101B-9397-08002B2CF9AE}" pid="3" name="KSOProductBuildVer">
    <vt:lpwstr>2052-11.1.0.8236</vt:lpwstr>
  </property>
</Properties>
</file>

<file path=docProps/thumbnail.jpeg>
</file>